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4"/>
  </p:notesMasterIdLst>
  <p:handoutMasterIdLst>
    <p:handoutMasterId r:id="rId15"/>
  </p:handoutMasterIdLst>
  <p:sldIdLst>
    <p:sldId id="257" r:id="rId6"/>
    <p:sldId id="306" r:id="rId7"/>
    <p:sldId id="315" r:id="rId8"/>
    <p:sldId id="311" r:id="rId9"/>
    <p:sldId id="312" r:id="rId10"/>
    <p:sldId id="313" r:id="rId11"/>
    <p:sldId id="307" r:id="rId12"/>
    <p:sldId id="314" r:id="rId1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udreaux, Staci" initials="SB" lastIdx="17" clrIdx="0"/>
  <p:cmAuthor id="1" name="Timothy Grapes" initials="T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8A"/>
    <a:srgbClr val="005A9E"/>
    <a:srgbClr val="768D60"/>
    <a:srgbClr val="768D00"/>
    <a:srgbClr val="4F6071"/>
    <a:srgbClr val="667B90"/>
    <a:srgbClr val="052D51"/>
    <a:srgbClr val="354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52" autoAdjust="0"/>
    <p:restoredTop sz="94926" autoAdjust="0"/>
  </p:normalViewPr>
  <p:slideViewPr>
    <p:cSldViewPr snapToGrid="0">
      <p:cViewPr>
        <p:scale>
          <a:sx n="69" d="100"/>
          <a:sy n="69" d="100"/>
        </p:scale>
        <p:origin x="-924"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4710"/>
    </p:cViewPr>
  </p:sorterViewPr>
  <p:notesViewPr>
    <p:cSldViewPr snapToGrid="0">
      <p:cViewPr>
        <p:scale>
          <a:sx n="75" d="100"/>
          <a:sy n="75" d="100"/>
        </p:scale>
        <p:origin x="-1524" y="1002"/>
      </p:cViewPr>
      <p:guideLst>
        <p:guide orient="horz" pos="3024"/>
        <p:guide pos="2304"/>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30" tIns="45715" rIns="91430" bIns="45715"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30" tIns="45715" rIns="91430" bIns="45715" rtlCol="0"/>
          <a:lstStyle>
            <a:lvl1pPr algn="r">
              <a:defRPr sz="1200">
                <a:latin typeface="Arial" charset="0"/>
                <a:cs typeface="+mn-cs"/>
              </a:defRPr>
            </a:lvl1pPr>
          </a:lstStyle>
          <a:p>
            <a:pPr>
              <a:defRPr/>
            </a:pPr>
            <a:fld id="{638883DB-651F-4C2D-A569-A45BBB9BBD85}" type="datetimeFigureOut">
              <a:rPr lang="en-US"/>
              <a:pPr>
                <a:defRPr/>
              </a:pPr>
              <a:t>5/7/2019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30" tIns="45715" rIns="91430" bIns="45715"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30" tIns="45715" rIns="91430" bIns="45715" rtlCol="0" anchor="b"/>
          <a:lstStyle>
            <a:lvl1pPr algn="r">
              <a:defRPr sz="1200">
                <a:latin typeface="Arial" charset="0"/>
                <a:cs typeface="+mn-cs"/>
              </a:defRPr>
            </a:lvl1pPr>
          </a:lstStyle>
          <a:p>
            <a:pPr>
              <a:defRPr/>
            </a:pPr>
            <a:fld id="{45763F2F-B5D1-4AD0-B672-CDDEE47A6F2F}" type="slidenum">
              <a:rPr lang="en-US"/>
              <a:pPr>
                <a:defRPr/>
              </a:pPr>
              <a:t>‹#›</a:t>
            </a:fld>
            <a:endParaRPr lang="en-US"/>
          </a:p>
        </p:txBody>
      </p:sp>
    </p:spTree>
    <p:extLst>
      <p:ext uri="{BB962C8B-B14F-4D97-AF65-F5344CB8AC3E}">
        <p14:creationId xmlns:p14="http://schemas.microsoft.com/office/powerpoint/2010/main" val="203262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defTabSz="958647">
              <a:defRPr sz="10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algn="r" defTabSz="958647">
              <a:defRPr sz="100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defTabSz="958647">
              <a:defRPr sz="10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algn="r" defTabSz="958647">
              <a:defRPr sz="1000">
                <a:latin typeface="Arial" charset="0"/>
                <a:cs typeface="+mn-cs"/>
              </a:defRPr>
            </a:lvl1pPr>
          </a:lstStyle>
          <a:p>
            <a:pPr>
              <a:defRPr/>
            </a:pPr>
            <a:fld id="{4B9D461F-0958-428A-99AD-5105E5B30719}" type="slidenum">
              <a:rPr lang="en-US"/>
              <a:pPr>
                <a:defRPr/>
              </a:pPr>
              <a:t>‹#›</a:t>
            </a:fld>
            <a:endParaRPr lang="en-US"/>
          </a:p>
        </p:txBody>
      </p:sp>
    </p:spTree>
    <p:extLst>
      <p:ext uri="{BB962C8B-B14F-4D97-AF65-F5344CB8AC3E}">
        <p14:creationId xmlns:p14="http://schemas.microsoft.com/office/powerpoint/2010/main" val="77222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a:t>
            </a:r>
            <a:r>
              <a:rPr lang="en-US" altLang="en-US" dirty="0"/>
              <a:t>want to thank  everyone listening and viewing  for this opportunity to present the OASIS Emergency Management Technical Committee’s development of Ten Guiding Principles for a modern Emergency Management Framework.</a:t>
            </a:r>
          </a:p>
          <a:p>
            <a:r>
              <a:rPr lang="en-US" altLang="en-US" dirty="0"/>
              <a:t>This set of concepts developed out of our effort to produce a Framework/Toolkit for Developers to help expand and increase the adoption of  EDXL standards and specifications</a:t>
            </a:r>
            <a:r>
              <a:rPr lang="en-US" altLang="en-US" dirty="0" smtClean="0"/>
              <a:t>.</a:t>
            </a:r>
          </a:p>
          <a:p>
            <a:r>
              <a:rPr lang="en-US" altLang="en-US" dirty="0" smtClean="0"/>
              <a:t>This does not replace that effort but expands it.</a:t>
            </a:r>
            <a:endParaRPr lang="en-US" altLang="en-US" dirty="0"/>
          </a:p>
          <a:p>
            <a:r>
              <a:rPr lang="en-US" altLang="en-US" dirty="0"/>
              <a:t>Next slide please.</a:t>
            </a:r>
          </a:p>
        </p:txBody>
      </p:sp>
      <p:sp>
        <p:nvSpPr>
          <p:cNvPr id="7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80" eaLnBrk="0" hangingPunct="0">
              <a:spcBef>
                <a:spcPct val="30000"/>
              </a:spcBef>
              <a:defRPr sz="1200">
                <a:solidFill>
                  <a:schemeClr val="tx1"/>
                </a:solidFill>
                <a:latin typeface="Arial" pitchFamily="34" charset="0"/>
              </a:defRPr>
            </a:lvl1pPr>
            <a:lvl2pPr marL="769861" indent="-295246" defTabSz="955580" eaLnBrk="0" hangingPunct="0">
              <a:spcBef>
                <a:spcPct val="30000"/>
              </a:spcBef>
              <a:defRPr sz="1200">
                <a:solidFill>
                  <a:schemeClr val="tx1"/>
                </a:solidFill>
                <a:latin typeface="Arial" pitchFamily="34" charset="0"/>
              </a:defRPr>
            </a:lvl2pPr>
            <a:lvl3pPr marL="1184158" indent="-236514" defTabSz="955580" eaLnBrk="0" hangingPunct="0">
              <a:spcBef>
                <a:spcPct val="30000"/>
              </a:spcBef>
              <a:defRPr sz="1200">
                <a:solidFill>
                  <a:schemeClr val="tx1"/>
                </a:solidFill>
                <a:latin typeface="Arial" pitchFamily="34" charset="0"/>
              </a:defRPr>
            </a:lvl3pPr>
            <a:lvl4pPr marL="1658774" indent="-236514" defTabSz="955580" eaLnBrk="0" hangingPunct="0">
              <a:spcBef>
                <a:spcPct val="30000"/>
              </a:spcBef>
              <a:defRPr sz="1200">
                <a:solidFill>
                  <a:schemeClr val="tx1"/>
                </a:solidFill>
                <a:latin typeface="Arial" pitchFamily="34" charset="0"/>
              </a:defRPr>
            </a:lvl4pPr>
            <a:lvl5pPr marL="2133388" indent="-236514" defTabSz="955580" eaLnBrk="0" hangingPunct="0">
              <a:spcBef>
                <a:spcPct val="30000"/>
              </a:spcBef>
              <a:defRPr sz="1200">
                <a:solidFill>
                  <a:schemeClr val="tx1"/>
                </a:solidFill>
                <a:latin typeface="Arial" pitchFamily="34" charset="0"/>
              </a:defRPr>
            </a:lvl5pPr>
            <a:lvl6pPr marL="2590543" indent="-236514" defTabSz="955580" eaLnBrk="0" fontAlgn="base" hangingPunct="0">
              <a:spcBef>
                <a:spcPct val="30000"/>
              </a:spcBef>
              <a:spcAft>
                <a:spcPct val="0"/>
              </a:spcAft>
              <a:defRPr sz="1200">
                <a:solidFill>
                  <a:schemeClr val="tx1"/>
                </a:solidFill>
                <a:latin typeface="Arial" pitchFamily="34" charset="0"/>
              </a:defRPr>
            </a:lvl6pPr>
            <a:lvl7pPr marL="3047697" indent="-236514" defTabSz="955580" eaLnBrk="0" fontAlgn="base" hangingPunct="0">
              <a:spcBef>
                <a:spcPct val="30000"/>
              </a:spcBef>
              <a:spcAft>
                <a:spcPct val="0"/>
              </a:spcAft>
              <a:defRPr sz="1200">
                <a:solidFill>
                  <a:schemeClr val="tx1"/>
                </a:solidFill>
                <a:latin typeface="Arial" pitchFamily="34" charset="0"/>
              </a:defRPr>
            </a:lvl7pPr>
            <a:lvl8pPr marL="3504852" indent="-236514" defTabSz="955580" eaLnBrk="0" fontAlgn="base" hangingPunct="0">
              <a:spcBef>
                <a:spcPct val="30000"/>
              </a:spcBef>
              <a:spcAft>
                <a:spcPct val="0"/>
              </a:spcAft>
              <a:defRPr sz="1200">
                <a:solidFill>
                  <a:schemeClr val="tx1"/>
                </a:solidFill>
                <a:latin typeface="Arial" pitchFamily="34" charset="0"/>
              </a:defRPr>
            </a:lvl8pPr>
            <a:lvl9pPr marL="3962008" indent="-236514" defTabSz="95558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A7BF6C1-216C-4545-87ED-CDBE5D93B50A}" type="slidenum">
              <a:rPr lang="en-US" altLang="en-US" sz="1000"/>
              <a:pPr eaLnBrk="1" hangingPunct="1">
                <a:spcBef>
                  <a:spcPct val="0"/>
                </a:spcBef>
                <a:defRPr/>
              </a:pPr>
              <a:t>1</a:t>
            </a:fld>
            <a:endParaRPr lang="en-US" altLang="en-US" sz="1000"/>
          </a:p>
        </p:txBody>
      </p:sp>
    </p:spTree>
    <p:extLst>
      <p:ext uri="{BB962C8B-B14F-4D97-AF65-F5344CB8AC3E}">
        <p14:creationId xmlns:p14="http://schemas.microsoft.com/office/powerpoint/2010/main" val="190995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a:t>
            </a:r>
            <a:r>
              <a:rPr lang="en-US" dirty="0"/>
              <a:t>1 is perhaps the most important one because it relates to </a:t>
            </a:r>
            <a:r>
              <a:rPr lang="en-US" dirty="0" smtClean="0"/>
              <a:t>everybody </a:t>
            </a:r>
            <a:r>
              <a:rPr lang="en-US" dirty="0"/>
              <a:t>and calls attention to the need for each of us to take control of and responsibility for our own information.</a:t>
            </a:r>
          </a:p>
          <a:p>
            <a:r>
              <a:rPr lang="en-US" dirty="0"/>
              <a:t>This is critical in our increasingly digital world and the time is ripe </a:t>
            </a:r>
            <a:r>
              <a:rPr lang="en-US" dirty="0" smtClean="0"/>
              <a:t>for it. </a:t>
            </a:r>
            <a:r>
              <a:rPr lang="en-US" dirty="0"/>
              <a:t>Our vital data is increasingly spread over more and more </a:t>
            </a:r>
            <a:r>
              <a:rPr lang="en-US" dirty="0" smtClean="0"/>
              <a:t>data sources</a:t>
            </a:r>
            <a:r>
              <a:rPr lang="en-US" dirty="0"/>
              <a:t>. We simply can’t rely on governmental sources to be responsible for our information, especially when our very lives may depend on </a:t>
            </a:r>
            <a:r>
              <a:rPr lang="en-US" dirty="0" smtClean="0"/>
              <a:t>it in emergencies.</a:t>
            </a:r>
            <a:endParaRPr lang="en-US" dirty="0"/>
          </a:p>
          <a:p>
            <a:r>
              <a:rPr lang="en-US" dirty="0"/>
              <a:t>Principle 2 goes along with Principle 1 in that the modern EMF must invest power in the individual to share their vital information in emergencies when it is all too easy to lose track of what’s important. </a:t>
            </a:r>
          </a:p>
          <a:p>
            <a:r>
              <a:rPr lang="en-US" dirty="0"/>
              <a:t>Accurate information sharing is paramount in emergencies. Facilitating that sharing is one of the most important features of a successful modern EMF. EDXL provides that accuracy and  interoperability.</a:t>
            </a:r>
          </a:p>
          <a:p>
            <a:r>
              <a:rPr lang="en-US" dirty="0"/>
              <a:t>Next slide please. </a:t>
            </a:r>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2</a:t>
            </a:fld>
            <a:endParaRPr lang="en-US"/>
          </a:p>
        </p:txBody>
      </p:sp>
    </p:spTree>
    <p:extLst>
      <p:ext uri="{BB962C8B-B14F-4D97-AF65-F5344CB8AC3E}">
        <p14:creationId xmlns:p14="http://schemas.microsoft.com/office/powerpoint/2010/main" val="325913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a:t>
            </a:r>
            <a:r>
              <a:rPr lang="en-US" dirty="0"/>
              <a:t>1 is perhaps the most important one because it relates to </a:t>
            </a:r>
            <a:r>
              <a:rPr lang="en-US" dirty="0" smtClean="0"/>
              <a:t>everybody </a:t>
            </a:r>
            <a:r>
              <a:rPr lang="en-US" dirty="0"/>
              <a:t>and calls attention to the need for each of us to take control of and responsibility for our own information.</a:t>
            </a:r>
          </a:p>
          <a:p>
            <a:r>
              <a:rPr lang="en-US" dirty="0"/>
              <a:t>This is critical in our increasingly digital world and the time is ripe </a:t>
            </a:r>
            <a:r>
              <a:rPr lang="en-US" dirty="0" smtClean="0"/>
              <a:t>for it. </a:t>
            </a:r>
            <a:r>
              <a:rPr lang="en-US" dirty="0"/>
              <a:t>Our vital data is increasingly spread over more and more </a:t>
            </a:r>
            <a:r>
              <a:rPr lang="en-US" dirty="0" smtClean="0"/>
              <a:t>data sources</a:t>
            </a:r>
            <a:r>
              <a:rPr lang="en-US" dirty="0"/>
              <a:t>. We simply can’t rely on governmental sources to be responsible for our information, especially when our very lives may depend on </a:t>
            </a:r>
            <a:r>
              <a:rPr lang="en-US" dirty="0" smtClean="0"/>
              <a:t>it in emergencies.</a:t>
            </a:r>
            <a:endParaRPr lang="en-US" dirty="0"/>
          </a:p>
          <a:p>
            <a:r>
              <a:rPr lang="en-US" dirty="0"/>
              <a:t>Principle 2 goes along with Principle 1 in that the modern EMF must invest power in the individual to share their vital information in emergencies when it is all too easy to lose track of what’s important. </a:t>
            </a:r>
          </a:p>
          <a:p>
            <a:r>
              <a:rPr lang="en-US" dirty="0"/>
              <a:t>Accurate information sharing is paramount in emergencies. Facilitating that sharing is one of the most important features of a successful modern EMF. EDXL provides that accuracy and  interoperability.</a:t>
            </a:r>
          </a:p>
          <a:p>
            <a:r>
              <a:rPr lang="en-US" dirty="0"/>
              <a:t>Next slide please. </a:t>
            </a:r>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3</a:t>
            </a:fld>
            <a:endParaRPr lang="en-US"/>
          </a:p>
        </p:txBody>
      </p:sp>
    </p:spTree>
    <p:extLst>
      <p:ext uri="{BB962C8B-B14F-4D97-AF65-F5344CB8AC3E}">
        <p14:creationId xmlns:p14="http://schemas.microsoft.com/office/powerpoint/2010/main" val="325913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3 shifts focus from the individual to the jurisdiction or organization and makes the point that emergencies  cross all the boundaries of jurisdictions and organizations.  What this means for the modern EMF we envision is that policies typical of ordinary operations such as restricted authorization for access to information may need to be given lower priority in favor of policies that allow more flexible and faster sharing of vital information in emergencies, especially in the early stages. Pre-planning can facilitate this.</a:t>
            </a:r>
            <a:endParaRPr lang="en-US" dirty="0"/>
          </a:p>
          <a:p>
            <a:r>
              <a:rPr lang="en-US" dirty="0" smtClean="0"/>
              <a:t>Next slide please. </a:t>
            </a:r>
            <a:endParaRPr lang="en-US" dirty="0"/>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4</a:t>
            </a:fld>
            <a:endParaRPr lang="en-US"/>
          </a:p>
        </p:txBody>
      </p:sp>
    </p:spTree>
    <p:extLst>
      <p:ext uri="{BB962C8B-B14F-4D97-AF65-F5344CB8AC3E}">
        <p14:creationId xmlns:p14="http://schemas.microsoft.com/office/powerpoint/2010/main" val="325913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4 seems simple and obvious, but  the different levels of jurisdictions means in practice that software systems built to the needs of a state or province may not use the same standard vocabulary as that used at the county or municipal level and that can make information sharing more difficult. This is the underlying reason that EDXL is aimed at providing a vocabulary and data model that spans these levels. The example of the telephone as an instrument or tool is meant to illustrate that some tools are suited to many uses, while others are only good for one use. </a:t>
            </a:r>
          </a:p>
          <a:p>
            <a:r>
              <a:rPr lang="en-US" dirty="0" smtClean="0"/>
              <a:t>An EDXL EMF is meant to be good for the widest set of uses . </a:t>
            </a:r>
            <a:endParaRPr lang="en-US" dirty="0"/>
          </a:p>
          <a:p>
            <a:r>
              <a:rPr lang="en-US" dirty="0" smtClean="0"/>
              <a:t>Next slide please. </a:t>
            </a:r>
            <a:endParaRPr lang="en-US" dirty="0"/>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5</a:t>
            </a:fld>
            <a:endParaRPr lang="en-US"/>
          </a:p>
        </p:txBody>
      </p:sp>
    </p:spTree>
    <p:extLst>
      <p:ext uri="{BB962C8B-B14F-4D97-AF65-F5344CB8AC3E}">
        <p14:creationId xmlns:p14="http://schemas.microsoft.com/office/powerpoint/2010/main" val="325913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5 is like principle 4 in that all phases of an emergency response must be supported much like all levels of jurisdiction need to be supported. EDXL covers these needs for information standards and specifications  from alerts to logistics to situational awareness and all phases of emergency healthcare.</a:t>
            </a:r>
          </a:p>
          <a:p>
            <a:r>
              <a:rPr lang="en-US" dirty="0" smtClean="0"/>
              <a:t>Principle 6 states that smart mobile devices and their rapidly evolving networks must be supported because these devices are  becoming increasingly indispensable to modern society. EDXL provides a common language for these devices as well as official governmental systems.</a:t>
            </a:r>
            <a:endParaRPr lang="en-US" dirty="0"/>
          </a:p>
          <a:p>
            <a:r>
              <a:rPr lang="en-US" dirty="0" smtClean="0"/>
              <a:t>Next slide please. </a:t>
            </a:r>
            <a:endParaRPr lang="en-US" dirty="0"/>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6</a:t>
            </a:fld>
            <a:endParaRPr lang="en-US"/>
          </a:p>
        </p:txBody>
      </p:sp>
    </p:spTree>
    <p:extLst>
      <p:ext uri="{BB962C8B-B14F-4D97-AF65-F5344CB8AC3E}">
        <p14:creationId xmlns:p14="http://schemas.microsoft.com/office/powerpoint/2010/main" val="325913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7 asserts that the modern EDXL-based EMF should include working software and this is something we are currently developing. This set of reference implementations are intended to produce a fully integrated overall EDXL application that implements each of the base standards and specifications  and provides a working example for how to share information in an emergency and leads to easily abstracted/extracted </a:t>
            </a:r>
            <a:r>
              <a:rPr lang="en-US" dirty="0" err="1" smtClean="0"/>
              <a:t>microservices</a:t>
            </a:r>
            <a:r>
              <a:rPr lang="en-US" dirty="0" smtClean="0"/>
              <a:t>, such as timely notifications from sources such as the Consumer Product Safety Commission. </a:t>
            </a:r>
          </a:p>
          <a:p>
            <a:r>
              <a:rPr lang="en-US" dirty="0" smtClean="0"/>
              <a:t>Next slide please.</a:t>
            </a:r>
            <a:endParaRPr lang="en-US" dirty="0"/>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7</a:t>
            </a:fld>
            <a:endParaRPr lang="en-US"/>
          </a:p>
        </p:txBody>
      </p:sp>
    </p:spTree>
    <p:extLst>
      <p:ext uri="{BB962C8B-B14F-4D97-AF65-F5344CB8AC3E}">
        <p14:creationId xmlns:p14="http://schemas.microsoft.com/office/powerpoint/2010/main" val="127509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8 states that the EDXL EMF should be an open-source community effort and we have plans to shepherd this set of projects. We’re exploring a variety of approaches to creating this community effort.</a:t>
            </a:r>
          </a:p>
          <a:p>
            <a:r>
              <a:rPr lang="en-US" dirty="0" smtClean="0"/>
              <a:t>Principle 9 takes this a step further by specifying that the EDXL EMF should provide an open architecture to enable users, developers, organizations and various other partners to take this vision and expand upon it.</a:t>
            </a:r>
          </a:p>
          <a:p>
            <a:r>
              <a:rPr lang="en-US" dirty="0" smtClean="0"/>
              <a:t>And Lastly, Principle 10 sums up the vision of the EDXL Emergency Management Framework in the assertion that it be freely available to all at no cost. </a:t>
            </a:r>
          </a:p>
          <a:p>
            <a:r>
              <a:rPr lang="en-US" dirty="0" smtClean="0"/>
              <a:t>It’s a large goal, but one we feel is worth pursuing.</a:t>
            </a:r>
            <a:endParaRPr lang="en-US" dirty="0"/>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8</a:t>
            </a:fld>
            <a:endParaRPr lang="en-US"/>
          </a:p>
        </p:txBody>
      </p:sp>
    </p:spTree>
    <p:extLst>
      <p:ext uri="{BB962C8B-B14F-4D97-AF65-F5344CB8AC3E}">
        <p14:creationId xmlns:p14="http://schemas.microsoft.com/office/powerpoint/2010/main" val="1275094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77933" y="4284921"/>
            <a:ext cx="6949918" cy="872772"/>
          </a:xfrm>
        </p:spPr>
        <p:txBody>
          <a:bodyPr/>
          <a:lstStyle>
            <a:lvl1pPr>
              <a:defRPr sz="4000" b="0">
                <a:solidFill>
                  <a:schemeClr val="bg2">
                    <a:lumMod val="75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title style</a:t>
            </a:r>
            <a:endParaRPr lang="en-US" dirty="0"/>
          </a:p>
        </p:txBody>
      </p:sp>
      <p:sp>
        <p:nvSpPr>
          <p:cNvPr id="28675" name="Rectangle 3"/>
          <p:cNvSpPr>
            <a:spLocks noGrp="1" noChangeArrowheads="1"/>
          </p:cNvSpPr>
          <p:nvPr>
            <p:ph type="subTitle" idx="1"/>
          </p:nvPr>
        </p:nvSpPr>
        <p:spPr>
          <a:xfrm>
            <a:off x="577934" y="5211668"/>
            <a:ext cx="6310310" cy="1072173"/>
          </a:xfrm>
        </p:spPr>
        <p:txBody>
          <a:bodyPr/>
          <a:lstStyle>
            <a:lvl1pPr marL="0" indent="0">
              <a:buFontTx/>
              <a:buNone/>
              <a:defRPr sz="2000">
                <a:solidFill>
                  <a:schemeClr val="bg2">
                    <a:lumMod val="60000"/>
                    <a:lumOff val="4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subtitle style</a:t>
            </a:r>
            <a:endParaRPr lang="en-US" dirty="0"/>
          </a:p>
        </p:txBody>
      </p:sp>
    </p:spTree>
    <p:extLst>
      <p:ext uri="{BB962C8B-B14F-4D97-AF65-F5344CB8AC3E}">
        <p14:creationId xmlns:p14="http://schemas.microsoft.com/office/powerpoint/2010/main" val="25288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spcBef>
                <a:spcPts val="800"/>
              </a:spcBef>
              <a:spcAft>
                <a:spcPts val="0"/>
              </a:spcAft>
              <a:buClr>
                <a:srgbClr val="005A9E"/>
              </a:buClr>
              <a:buFont typeface="Wingdings" pitchFamily="2" charset="2"/>
              <a:buChar char="§"/>
              <a:defRPr lang="en-US" sz="2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1pPr>
            <a:lvl2pPr>
              <a:spcBef>
                <a:spcPts val="800"/>
              </a:spcBef>
              <a:spcAft>
                <a:spcPts val="0"/>
              </a:spcAft>
              <a:buClr>
                <a:srgbClr val="595959"/>
              </a:buClr>
              <a:defRPr sz="2400"/>
            </a:lvl2pPr>
            <a:lvl3pPr marL="1143000" indent="-228600">
              <a:spcBef>
                <a:spcPts val="800"/>
              </a:spcBef>
              <a:spcAft>
                <a:spcPts val="0"/>
              </a:spcAft>
              <a:buClr>
                <a:srgbClr val="005A9E"/>
              </a:buClr>
              <a:buFont typeface="Wingdings" pitchFamily="2" charset="2"/>
              <a:buChar char="§"/>
              <a:defRPr lang="en-US" sz="20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spcBef>
                <a:spcPts val="800"/>
              </a:spcBef>
              <a:spcAft>
                <a:spcPts val="0"/>
              </a:spcAft>
              <a:buClr>
                <a:srgbClr val="595959"/>
              </a:buClr>
              <a:defRPr lang="en-US" sz="1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057400" indent="-228600">
              <a:spcBef>
                <a:spcPts val="800"/>
              </a:spcBef>
              <a:spcAft>
                <a:spcPts val="0"/>
              </a:spcAft>
              <a:buClr>
                <a:srgbClr val="005A9E"/>
              </a:buClr>
              <a:buFont typeface="Wingdings" pitchFamily="2" charset="2"/>
              <a:buChar char="§"/>
              <a:defRPr lang="en-US" sz="1800" dirty="0">
                <a:solidFill>
                  <a:srgbClr val="7F7F7F"/>
                </a:solidFill>
                <a:latin typeface="Calibri" panose="020F0502020204030204" pitchFamily="34"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BCF21690-B1E2-42E3-BE87-79349418BA48}" type="slidenum">
              <a:rPr lang="en-US"/>
              <a:pPr>
                <a:defRPr/>
              </a:pPr>
              <a:t>‹#›</a:t>
            </a:fld>
            <a:endParaRPr lang="en-US" dirty="0"/>
          </a:p>
        </p:txBody>
      </p:sp>
    </p:spTree>
    <p:extLst>
      <p:ext uri="{BB962C8B-B14F-4D97-AF65-F5344CB8AC3E}">
        <p14:creationId xmlns:p14="http://schemas.microsoft.com/office/powerpoint/2010/main" val="372928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6" name="Rectangle 6"/>
          <p:cNvSpPr>
            <a:spLocks noGrp="1" noChangeArrowheads="1"/>
          </p:cNvSpPr>
          <p:nvPr>
            <p:ph type="sldNum" sz="quarter" idx="11"/>
          </p:nvPr>
        </p:nvSpPr>
        <p:spPr>
          <a:ln/>
        </p:spPr>
        <p:txBody>
          <a:bodyPr/>
          <a:lstStyle>
            <a:lvl1pPr>
              <a:defRPr/>
            </a:lvl1pPr>
          </a:lstStyle>
          <a:p>
            <a:pPr>
              <a:defRPr/>
            </a:pPr>
            <a:fld id="{4A365891-C9AD-49B1-971B-9CD6FEED404A}" type="slidenum">
              <a:rPr lang="en-US"/>
              <a:pPr>
                <a:defRPr/>
              </a:pPr>
              <a:t>‹#›</a:t>
            </a:fld>
            <a:endParaRPr lang="en-US" dirty="0"/>
          </a:p>
        </p:txBody>
      </p:sp>
    </p:spTree>
    <p:extLst>
      <p:ext uri="{BB962C8B-B14F-4D97-AF65-F5344CB8AC3E}">
        <p14:creationId xmlns:p14="http://schemas.microsoft.com/office/powerpoint/2010/main" val="92407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4" name="Rectangle 6"/>
          <p:cNvSpPr>
            <a:spLocks noGrp="1" noChangeArrowheads="1"/>
          </p:cNvSpPr>
          <p:nvPr>
            <p:ph type="sldNum" sz="quarter" idx="11"/>
          </p:nvPr>
        </p:nvSpPr>
        <p:spPr>
          <a:ln/>
        </p:spPr>
        <p:txBody>
          <a:bodyPr/>
          <a:lstStyle>
            <a:lvl1pPr>
              <a:defRPr/>
            </a:lvl1pPr>
          </a:lstStyle>
          <a:p>
            <a:pPr>
              <a:defRPr/>
            </a:pPr>
            <a:fld id="{21DF43CD-7F96-49FD-A599-43AEC7634F08}" type="slidenum">
              <a:rPr lang="en-US"/>
              <a:pPr>
                <a:defRPr/>
              </a:pPr>
              <a:t>‹#›</a:t>
            </a:fld>
            <a:endParaRPr lang="en-US" dirty="0"/>
          </a:p>
        </p:txBody>
      </p:sp>
    </p:spTree>
    <p:extLst>
      <p:ext uri="{BB962C8B-B14F-4D97-AF65-F5344CB8AC3E}">
        <p14:creationId xmlns:p14="http://schemas.microsoft.com/office/powerpoint/2010/main" val="258537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3" name="Rectangle 6"/>
          <p:cNvSpPr>
            <a:spLocks noGrp="1" noChangeArrowheads="1"/>
          </p:cNvSpPr>
          <p:nvPr>
            <p:ph type="sldNum" sz="quarter" idx="11"/>
          </p:nvPr>
        </p:nvSpPr>
        <p:spPr>
          <a:ln/>
        </p:spPr>
        <p:txBody>
          <a:bodyPr/>
          <a:lstStyle>
            <a:lvl1pPr>
              <a:defRPr/>
            </a:lvl1pPr>
          </a:lstStyle>
          <a:p>
            <a:pPr>
              <a:defRPr/>
            </a:pPr>
            <a:fld id="{34CC349C-2066-4E4E-ACA0-344C3F8AB7BD}" type="slidenum">
              <a:rPr lang="en-US"/>
              <a:pPr>
                <a:defRPr/>
              </a:pPr>
              <a:t>‹#›</a:t>
            </a:fld>
            <a:endParaRPr lang="en-US" dirty="0"/>
          </a:p>
        </p:txBody>
      </p:sp>
    </p:spTree>
    <p:extLst>
      <p:ext uri="{BB962C8B-B14F-4D97-AF65-F5344CB8AC3E}">
        <p14:creationId xmlns:p14="http://schemas.microsoft.com/office/powerpoint/2010/main" val="2058731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9" name="Rectangle 5"/>
          <p:cNvSpPr>
            <a:spLocks noGrp="1" noChangeArrowheads="1"/>
          </p:cNvSpPr>
          <p:nvPr>
            <p:ph type="ftr" sz="quarter" idx="3"/>
          </p:nvPr>
        </p:nvSpPr>
        <p:spPr bwMode="auto">
          <a:xfrm>
            <a:off x="1785938" y="6411913"/>
            <a:ext cx="5730875" cy="309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chemeClr val="tx1">
                    <a:lumMod val="65000"/>
                    <a:lumOff val="35000"/>
                  </a:schemeClr>
                </a:solidFill>
                <a:latin typeface="Calibri" panose="020F0502020204030204" pitchFamily="34" charset="0"/>
                <a:cs typeface="+mn-cs"/>
              </a:defRPr>
            </a:lvl1pPr>
          </a:lstStyle>
          <a:p>
            <a:pPr>
              <a:defRPr/>
            </a:pPr>
            <a:r>
              <a:rPr lang="en-US"/>
              <a:t>Title of Presentation</a:t>
            </a:r>
          </a:p>
        </p:txBody>
      </p:sp>
      <p:sp>
        <p:nvSpPr>
          <p:cNvPr id="1030" name="Rectangle 6"/>
          <p:cNvSpPr>
            <a:spLocks noGrp="1" noChangeArrowheads="1"/>
          </p:cNvSpPr>
          <p:nvPr>
            <p:ph type="sldNum" sz="quarter" idx="4"/>
          </p:nvPr>
        </p:nvSpPr>
        <p:spPr bwMode="auto">
          <a:xfrm>
            <a:off x="7974013" y="6438900"/>
            <a:ext cx="4111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lvl1pPr>
          </a:lstStyle>
          <a:p>
            <a:pPr>
              <a:defRPr/>
            </a:pPr>
            <a:fld id="{5E5435FB-3663-4570-83E0-684648D446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4" r:id="rId1"/>
    <p:sldLayoutId id="2147484320" r:id="rId2"/>
    <p:sldLayoutId id="2147484321" r:id="rId3"/>
    <p:sldLayoutId id="2147484322" r:id="rId4"/>
    <p:sldLayoutId id="2147484323" r:id="rId5"/>
  </p:sldLayoutIdLst>
  <p:hf hdr="0" ftr="0" dt="0"/>
  <p:txStyles>
    <p:titleStyle>
      <a:lvl1pPr algn="l" rtl="0" eaLnBrk="1" fontAlgn="base" hangingPunct="1">
        <a:spcBef>
          <a:spcPct val="0"/>
        </a:spcBef>
        <a:spcAft>
          <a:spcPct val="0"/>
        </a:spcAft>
        <a:defRPr sz="4400">
          <a:solidFill>
            <a:srgbClr val="005A9E"/>
          </a:solidFill>
          <a:latin typeface="Calibri" panose="020F0502020204030204" pitchFamily="34" charset="0"/>
          <a:ea typeface="Ebrima" panose="02000000000000000000" pitchFamily="2" charset="0"/>
          <a:cs typeface="Ebrima" panose="02000000000000000000" pitchFamily="2" charset="0"/>
        </a:defRPr>
      </a:lvl1pPr>
      <a:lvl2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2pPr>
      <a:lvl3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3pPr>
      <a:lvl4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4pPr>
      <a:lvl5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5pPr>
      <a:lvl6pPr marL="457200" algn="l" rtl="0" eaLnBrk="1" fontAlgn="base" hangingPunct="1">
        <a:spcBef>
          <a:spcPct val="0"/>
        </a:spcBef>
        <a:spcAft>
          <a:spcPct val="0"/>
        </a:spcAft>
        <a:defRPr sz="4200" b="1">
          <a:solidFill>
            <a:srgbClr val="35404B"/>
          </a:solidFill>
          <a:latin typeface="Yanone Kaffeesatz" pitchFamily="50" charset="0"/>
        </a:defRPr>
      </a:lvl6pPr>
      <a:lvl7pPr marL="914400" algn="l" rtl="0" eaLnBrk="1" fontAlgn="base" hangingPunct="1">
        <a:spcBef>
          <a:spcPct val="0"/>
        </a:spcBef>
        <a:spcAft>
          <a:spcPct val="0"/>
        </a:spcAft>
        <a:defRPr sz="4200" b="1">
          <a:solidFill>
            <a:srgbClr val="35404B"/>
          </a:solidFill>
          <a:latin typeface="Yanone Kaffeesatz" pitchFamily="50" charset="0"/>
        </a:defRPr>
      </a:lvl7pPr>
      <a:lvl8pPr marL="1371600" algn="l" rtl="0" eaLnBrk="1" fontAlgn="base" hangingPunct="1">
        <a:spcBef>
          <a:spcPct val="0"/>
        </a:spcBef>
        <a:spcAft>
          <a:spcPct val="0"/>
        </a:spcAft>
        <a:defRPr sz="4200" b="1">
          <a:solidFill>
            <a:srgbClr val="35404B"/>
          </a:solidFill>
          <a:latin typeface="Yanone Kaffeesatz" pitchFamily="50" charset="0"/>
        </a:defRPr>
      </a:lvl8pPr>
      <a:lvl9pPr marL="1828800" algn="l" rtl="0" eaLnBrk="1" fontAlgn="base" hangingPunct="1">
        <a:spcBef>
          <a:spcPct val="0"/>
        </a:spcBef>
        <a:spcAft>
          <a:spcPct val="0"/>
        </a:spcAft>
        <a:defRPr sz="4200" b="1">
          <a:solidFill>
            <a:srgbClr val="35404B"/>
          </a:solidFill>
          <a:latin typeface="Yanone Kaffeesatz" pitchFamily="50" charset="0"/>
        </a:defRPr>
      </a:lvl9pPr>
    </p:titleStyle>
    <p:bodyStyle>
      <a:lvl1pPr marL="342900" indent="-342900" algn="l" rtl="0" eaLnBrk="1" fontAlgn="base" hangingPunct="1">
        <a:spcBef>
          <a:spcPts val="600"/>
        </a:spcBef>
        <a:spcAft>
          <a:spcPts val="600"/>
        </a:spcAft>
        <a:buClr>
          <a:srgbClr val="01558A"/>
        </a:buClr>
        <a:buFont typeface="Wingdings" pitchFamily="2" charset="2"/>
        <a:buChar char="§"/>
        <a:defRPr sz="2800">
          <a:solidFill>
            <a:srgbClr val="7F7F7F"/>
          </a:solidFill>
          <a:latin typeface="Calibri" panose="020F0502020204030204" pitchFamily="34" charset="0"/>
          <a:ea typeface="Ebrima" panose="02000000000000000000" pitchFamily="2" charset="0"/>
          <a:cs typeface="Ebrima" panose="02000000000000000000" pitchFamily="2" charset="0"/>
        </a:defRPr>
      </a:lvl1pPr>
      <a:lvl2pPr marL="742950" indent="-285750" algn="l" rtl="0" eaLnBrk="1" fontAlgn="base" hangingPunct="1">
        <a:spcBef>
          <a:spcPts val="600"/>
        </a:spcBef>
        <a:spcAft>
          <a:spcPts val="600"/>
        </a:spcAft>
        <a:buClr>
          <a:srgbClr val="595959"/>
        </a:buClr>
        <a:buFont typeface="Courier New" pitchFamily="49" charset="0"/>
        <a:buChar char="-"/>
        <a:defRPr sz="2400">
          <a:solidFill>
            <a:srgbClr val="7F7F7F"/>
          </a:solidFill>
          <a:latin typeface="Calibri" panose="020F0502020204030204" pitchFamily="34" charset="0"/>
          <a:ea typeface="Ebrima" panose="02000000000000000000" pitchFamily="2" charset="0"/>
          <a:cs typeface="Ebrima" panose="02000000000000000000" pitchFamily="2" charset="0"/>
        </a:defRPr>
      </a:lvl2pPr>
      <a:lvl3pPr marL="1143000" indent="-228600" algn="l" rtl="0" eaLnBrk="1" fontAlgn="base" hangingPunct="1">
        <a:spcBef>
          <a:spcPts val="600"/>
        </a:spcBef>
        <a:spcAft>
          <a:spcPts val="600"/>
        </a:spcAft>
        <a:buClr>
          <a:srgbClr val="01558A"/>
        </a:buClr>
        <a:buFont typeface="Wingdings" pitchFamily="2" charset="2"/>
        <a:buChar char="§"/>
        <a:defRPr sz="200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lgn="l" rtl="0" eaLnBrk="1" fontAlgn="base" hangingPunct="1">
        <a:spcBef>
          <a:spcPts val="600"/>
        </a:spcBef>
        <a:spcAft>
          <a:spcPts val="600"/>
        </a:spcAft>
        <a:buClr>
          <a:srgbClr val="595959"/>
        </a:buClr>
        <a:buFont typeface="Courier New" pitchFamily="49" charset="0"/>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171700" indent="-342900" algn="l" rtl="0" eaLnBrk="1" fontAlgn="base" hangingPunct="1">
        <a:spcBef>
          <a:spcPts val="600"/>
        </a:spcBef>
        <a:spcAft>
          <a:spcPts val="600"/>
        </a:spcAft>
        <a:buClr>
          <a:srgbClr val="01558A"/>
        </a:buClr>
        <a:buFont typeface="Wingdings" pitchFamily="2" charset="2"/>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5pPr>
      <a:lvl6pPr marL="2514600" indent="-228600" algn="l" rtl="0" eaLnBrk="1" fontAlgn="base" hangingPunct="1">
        <a:spcBef>
          <a:spcPct val="20000"/>
        </a:spcBef>
        <a:spcAft>
          <a:spcPct val="0"/>
        </a:spcAft>
        <a:buChar char="»"/>
        <a:defRPr sz="2000">
          <a:solidFill>
            <a:srgbClr val="35404B"/>
          </a:solidFill>
          <a:latin typeface="+mn-lt"/>
        </a:defRPr>
      </a:lvl6pPr>
      <a:lvl7pPr marL="2971800" indent="-228600" algn="l" rtl="0" eaLnBrk="1" fontAlgn="base" hangingPunct="1">
        <a:spcBef>
          <a:spcPct val="20000"/>
        </a:spcBef>
        <a:spcAft>
          <a:spcPct val="0"/>
        </a:spcAft>
        <a:buChar char="»"/>
        <a:defRPr sz="2000">
          <a:solidFill>
            <a:srgbClr val="35404B"/>
          </a:solidFill>
          <a:latin typeface="+mn-lt"/>
        </a:defRPr>
      </a:lvl7pPr>
      <a:lvl8pPr marL="3429000" indent="-228600" algn="l" rtl="0" eaLnBrk="1" fontAlgn="base" hangingPunct="1">
        <a:spcBef>
          <a:spcPct val="20000"/>
        </a:spcBef>
        <a:spcAft>
          <a:spcPct val="0"/>
        </a:spcAft>
        <a:buChar char="»"/>
        <a:defRPr sz="2000">
          <a:solidFill>
            <a:srgbClr val="35404B"/>
          </a:solidFill>
          <a:latin typeface="+mn-lt"/>
        </a:defRPr>
      </a:lvl8pPr>
      <a:lvl9pPr marL="3886200" indent="-228600" algn="l" rtl="0" eaLnBrk="1" fontAlgn="base" hangingPunct="1">
        <a:spcBef>
          <a:spcPct val="20000"/>
        </a:spcBef>
        <a:spcAft>
          <a:spcPct val="0"/>
        </a:spcAft>
        <a:buChar char="»"/>
        <a:defRPr sz="2000">
          <a:solidFill>
            <a:srgbClr val="3540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7850" y="4039737"/>
            <a:ext cx="8566150" cy="1577294"/>
          </a:xfrm>
        </p:spPr>
        <p:txBody>
          <a:bodyPr/>
          <a:lstStyle/>
          <a:p>
            <a:pPr>
              <a:lnSpc>
                <a:spcPts val="3500"/>
              </a:lnSpc>
              <a:defRPr/>
            </a:pPr>
            <a:r>
              <a:rPr lang="en-US" sz="3200" dirty="0" smtClean="0">
                <a:solidFill>
                  <a:srgbClr val="005A9E"/>
                </a:solidFill>
                <a:latin typeface="Calibri" panose="020F0502020204030204" pitchFamily="34" charset="0"/>
              </a:rPr>
              <a:t>Ten Guiding Principles for Emergency Management Framework (EMF) using the Emergency Data Exchange Language (EDXL)</a:t>
            </a:r>
            <a:endParaRPr lang="en-US" sz="3200" dirty="0">
              <a:solidFill>
                <a:srgbClr val="005A9E"/>
              </a:solidFill>
              <a:latin typeface="Calibri" panose="020F0502020204030204" pitchFamily="34" charset="0"/>
            </a:endParaRPr>
          </a:p>
        </p:txBody>
      </p:sp>
      <p:sp>
        <p:nvSpPr>
          <p:cNvPr id="2" name="Subtitle 1"/>
          <p:cNvSpPr>
            <a:spLocks noGrp="1"/>
          </p:cNvSpPr>
          <p:nvPr>
            <p:ph type="subTitle" idx="1"/>
          </p:nvPr>
        </p:nvSpPr>
        <p:spPr>
          <a:xfrm>
            <a:off x="562352" y="5639398"/>
            <a:ext cx="8178692" cy="857092"/>
          </a:xfrm>
        </p:spPr>
        <p:txBody>
          <a:bodyPr/>
          <a:lstStyle/>
          <a:p>
            <a:pPr>
              <a:spcAft>
                <a:spcPts val="0"/>
              </a:spcAft>
              <a:defRPr/>
            </a:pPr>
            <a:r>
              <a:rPr lang="en-US" dirty="0" smtClean="0">
                <a:solidFill>
                  <a:schemeClr val="bg1">
                    <a:lumMod val="50000"/>
                  </a:schemeClr>
                </a:solidFill>
                <a:latin typeface="Calibri" panose="020F0502020204030204" pitchFamily="34" charset="0"/>
              </a:rPr>
              <a:t>Presentation of the OASIS Emergency Management Technical Committee</a:t>
            </a:r>
          </a:p>
          <a:p>
            <a:pPr>
              <a:spcAft>
                <a:spcPts val="0"/>
              </a:spcAft>
              <a:defRPr/>
            </a:pPr>
            <a:endParaRPr lang="en-US" dirty="0">
              <a:solidFill>
                <a:schemeClr val="bg1">
                  <a:lumMod val="50000"/>
                </a:schemeClr>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974" y="300831"/>
            <a:ext cx="2834636" cy="94488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85" y="402955"/>
            <a:ext cx="8229600" cy="1061177"/>
          </a:xfrm>
        </p:spPr>
        <p:txBody>
          <a:bodyPr/>
          <a:lstStyle/>
          <a:p>
            <a:r>
              <a:rPr lang="en-US" sz="3600" dirty="0"/>
              <a:t>OASIS Emergency Data Exchange Language</a:t>
            </a:r>
          </a:p>
        </p:txBody>
      </p:sp>
      <p:sp>
        <p:nvSpPr>
          <p:cNvPr id="3" name="Content Placeholder 2"/>
          <p:cNvSpPr>
            <a:spLocks noGrp="1"/>
          </p:cNvSpPr>
          <p:nvPr>
            <p:ph idx="1"/>
          </p:nvPr>
        </p:nvSpPr>
        <p:spPr>
          <a:xfrm>
            <a:off x="565688" y="1491712"/>
            <a:ext cx="8229600" cy="5017576"/>
          </a:xfrm>
        </p:spPr>
        <p:txBody>
          <a:bodyPr/>
          <a:lstStyle/>
          <a:p>
            <a:r>
              <a:rPr lang="en-US" b="1" dirty="0"/>
              <a:t>Goal: A Modern Emergency Framework (EMF) Based on Guiding Principles using EDXL</a:t>
            </a:r>
          </a:p>
          <a:p>
            <a:pPr lvl="1"/>
            <a:r>
              <a:rPr lang="en-US" dirty="0" smtClean="0"/>
              <a:t>Principle </a:t>
            </a:r>
            <a:r>
              <a:rPr lang="en-US" dirty="0"/>
              <a:t>1: Empower people to obtain and secure their own personal </a:t>
            </a:r>
            <a:r>
              <a:rPr lang="en-US" dirty="0" smtClean="0"/>
              <a:t>data</a:t>
            </a:r>
          </a:p>
          <a:p>
            <a:pPr lvl="2"/>
            <a:r>
              <a:rPr lang="en-US" dirty="0"/>
              <a:t>Includes electronic health records or individual access control of those EHRs. </a:t>
            </a:r>
          </a:p>
          <a:p>
            <a:pPr lvl="2"/>
            <a:r>
              <a:rPr lang="en-US" dirty="0"/>
              <a:t>Includes all other individual records from work histories to social memberships. This principle is supported by several of the EDXL standards and specification including TEP and HAVE</a:t>
            </a:r>
            <a:r>
              <a:rPr lang="en-US" dirty="0" smtClean="0"/>
              <a:t>.</a:t>
            </a:r>
          </a:p>
          <a:p>
            <a:pPr marL="914400" lvl="2" indent="0">
              <a:buNone/>
            </a:pPr>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2</a:t>
            </a:fld>
            <a:endParaRPr lang="en-US" dirty="0"/>
          </a:p>
        </p:txBody>
      </p:sp>
    </p:spTree>
    <p:extLst>
      <p:ext uri="{BB962C8B-B14F-4D97-AF65-F5344CB8AC3E}">
        <p14:creationId xmlns:p14="http://schemas.microsoft.com/office/powerpoint/2010/main" val="248668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85" y="402955"/>
            <a:ext cx="8229600" cy="1061177"/>
          </a:xfrm>
        </p:spPr>
        <p:txBody>
          <a:bodyPr/>
          <a:lstStyle/>
          <a:p>
            <a:r>
              <a:rPr lang="en-US" sz="3600" dirty="0"/>
              <a:t>OASIS Emergency Data Exchange Language</a:t>
            </a:r>
          </a:p>
        </p:txBody>
      </p:sp>
      <p:sp>
        <p:nvSpPr>
          <p:cNvPr id="3" name="Content Placeholder 2"/>
          <p:cNvSpPr>
            <a:spLocks noGrp="1"/>
          </p:cNvSpPr>
          <p:nvPr>
            <p:ph idx="1"/>
          </p:nvPr>
        </p:nvSpPr>
        <p:spPr>
          <a:xfrm>
            <a:off x="565688" y="1491712"/>
            <a:ext cx="8229600" cy="5017576"/>
          </a:xfrm>
        </p:spPr>
        <p:txBody>
          <a:bodyPr/>
          <a:lstStyle/>
          <a:p>
            <a:r>
              <a:rPr lang="en-US" b="1" dirty="0"/>
              <a:t>Goal: A Modern Emergency Framework (EMF) Based on Guiding Principles using EDXL</a:t>
            </a:r>
          </a:p>
          <a:p>
            <a:pPr lvl="1"/>
            <a:r>
              <a:rPr lang="en-US" dirty="0" smtClean="0"/>
              <a:t>Principle </a:t>
            </a:r>
            <a:r>
              <a:rPr lang="en-US" dirty="0" smtClean="0"/>
              <a:t>2: </a:t>
            </a:r>
            <a:r>
              <a:rPr lang="en-US" dirty="0"/>
              <a:t>Empower people to </a:t>
            </a:r>
            <a:r>
              <a:rPr lang="en-US" dirty="0" smtClean="0"/>
              <a:t>share information with each other in </a:t>
            </a:r>
            <a:r>
              <a:rPr lang="en-US" smtClean="0"/>
              <a:t>an emergency</a:t>
            </a:r>
            <a:endParaRPr lang="en-US" dirty="0"/>
          </a:p>
          <a:p>
            <a:pPr lvl="2"/>
            <a:r>
              <a:rPr lang="en-US" dirty="0"/>
              <a:t>Individuals should be supported with information sharing command &amp; control capability to organize themselves, accept tasks/responsibilities, work together and support themselves in an emergency, independent of any third party organization. </a:t>
            </a:r>
          </a:p>
          <a:p>
            <a:pPr marL="914400" lvl="2" indent="0">
              <a:buNone/>
            </a:pPr>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3</a:t>
            </a:fld>
            <a:endParaRPr lang="en-US" dirty="0"/>
          </a:p>
        </p:txBody>
      </p:sp>
    </p:spTree>
    <p:extLst>
      <p:ext uri="{BB962C8B-B14F-4D97-AF65-F5344CB8AC3E}">
        <p14:creationId xmlns:p14="http://schemas.microsoft.com/office/powerpoint/2010/main" val="39614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85" y="402955"/>
            <a:ext cx="8229600" cy="1061177"/>
          </a:xfrm>
        </p:spPr>
        <p:txBody>
          <a:bodyPr/>
          <a:lstStyle/>
          <a:p>
            <a:r>
              <a:rPr lang="en-US" sz="3600" dirty="0"/>
              <a:t>OASIS Emergency Data Exchange Language</a:t>
            </a:r>
          </a:p>
        </p:txBody>
      </p:sp>
      <p:sp>
        <p:nvSpPr>
          <p:cNvPr id="3" name="Content Placeholder 2"/>
          <p:cNvSpPr>
            <a:spLocks noGrp="1"/>
          </p:cNvSpPr>
          <p:nvPr>
            <p:ph idx="1"/>
          </p:nvPr>
        </p:nvSpPr>
        <p:spPr>
          <a:xfrm>
            <a:off x="565688" y="1491712"/>
            <a:ext cx="8229600" cy="5017576"/>
          </a:xfrm>
        </p:spPr>
        <p:txBody>
          <a:bodyPr/>
          <a:lstStyle/>
          <a:p>
            <a:r>
              <a:rPr lang="en-US" b="1" dirty="0"/>
              <a:t>Goal: A Modern Emergency Framework (EMF) Based on Guiding Principles using EDXL</a:t>
            </a:r>
          </a:p>
          <a:p>
            <a:pPr lvl="1"/>
            <a:r>
              <a:rPr lang="en-US" dirty="0" smtClean="0"/>
              <a:t>Principle </a:t>
            </a:r>
            <a:r>
              <a:rPr lang="en-US" dirty="0"/>
              <a:t>3: Emergencies don’t respect government or organizational boundaries.  </a:t>
            </a:r>
            <a:endParaRPr lang="en-US" dirty="0" smtClean="0"/>
          </a:p>
          <a:p>
            <a:pPr lvl="2"/>
            <a:r>
              <a:rPr lang="en-US" dirty="0" smtClean="0"/>
              <a:t>For </a:t>
            </a:r>
            <a:r>
              <a:rPr lang="en-US" dirty="0"/>
              <a:t>example, an auditing policy (to enable after-the-fact review and accountability) may be favored over Permission-based access because it enables more flexible and rapid information sharing. </a:t>
            </a:r>
            <a:endParaRPr lang="en-US" dirty="0" smtClean="0"/>
          </a:p>
          <a:p>
            <a:pPr lvl="2"/>
            <a:r>
              <a:rPr lang="en-US" dirty="0" smtClean="0"/>
              <a:t>Pre-planned </a:t>
            </a:r>
            <a:r>
              <a:rPr lang="en-US" dirty="0"/>
              <a:t>smart routing rules are recommended. </a:t>
            </a:r>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4</a:t>
            </a:fld>
            <a:endParaRPr lang="en-US" dirty="0"/>
          </a:p>
        </p:txBody>
      </p:sp>
    </p:spTree>
    <p:extLst>
      <p:ext uri="{BB962C8B-B14F-4D97-AF65-F5344CB8AC3E}">
        <p14:creationId xmlns:p14="http://schemas.microsoft.com/office/powerpoint/2010/main" val="189077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85" y="402955"/>
            <a:ext cx="8229600" cy="1061177"/>
          </a:xfrm>
        </p:spPr>
        <p:txBody>
          <a:bodyPr/>
          <a:lstStyle/>
          <a:p>
            <a:r>
              <a:rPr lang="en-US" sz="3600" dirty="0"/>
              <a:t>OASIS Emergency Data Exchange Language</a:t>
            </a:r>
          </a:p>
        </p:txBody>
      </p:sp>
      <p:sp>
        <p:nvSpPr>
          <p:cNvPr id="3" name="Content Placeholder 2"/>
          <p:cNvSpPr>
            <a:spLocks noGrp="1"/>
          </p:cNvSpPr>
          <p:nvPr>
            <p:ph idx="1"/>
          </p:nvPr>
        </p:nvSpPr>
        <p:spPr>
          <a:xfrm>
            <a:off x="565688" y="1491712"/>
            <a:ext cx="8229600" cy="5017576"/>
          </a:xfrm>
        </p:spPr>
        <p:txBody>
          <a:bodyPr/>
          <a:lstStyle/>
          <a:p>
            <a:r>
              <a:rPr lang="en-US" b="1" dirty="0"/>
              <a:t>Goal: A Modern Emergency Framework (EMF) Based on Guiding Principles using EDXL</a:t>
            </a:r>
          </a:p>
          <a:p>
            <a:pPr lvl="1"/>
            <a:r>
              <a:rPr lang="en-US" dirty="0" smtClean="0"/>
              <a:t>Principle </a:t>
            </a:r>
            <a:r>
              <a:rPr lang="en-US" dirty="0"/>
              <a:t>4: Any and </a:t>
            </a:r>
            <a:r>
              <a:rPr lang="en-US" dirty="0" smtClean="0"/>
              <a:t>all levels </a:t>
            </a:r>
            <a:r>
              <a:rPr lang="en-US" dirty="0"/>
              <a:t>of “emergency” response should be supported, from the national, state and local or tribal jurisdictional context. </a:t>
            </a:r>
            <a:endParaRPr lang="en-US" dirty="0" smtClean="0"/>
          </a:p>
          <a:p>
            <a:pPr lvl="2"/>
            <a:r>
              <a:rPr lang="en-US" dirty="0" smtClean="0"/>
              <a:t>A </a:t>
            </a:r>
            <a:r>
              <a:rPr lang="en-US" dirty="0"/>
              <a:t>telephone is useful for many purposes but a fire extinguisher is only useful in certain circumstances, so </a:t>
            </a:r>
            <a:r>
              <a:rPr lang="en-US" dirty="0" smtClean="0"/>
              <a:t>an EDXL EMF should </a:t>
            </a:r>
            <a:r>
              <a:rPr lang="en-US" dirty="0"/>
              <a:t>be, in effect, the swiss army knife of emergency response at all levels.</a:t>
            </a:r>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5</a:t>
            </a:fld>
            <a:endParaRPr lang="en-US" dirty="0"/>
          </a:p>
        </p:txBody>
      </p:sp>
    </p:spTree>
    <p:extLst>
      <p:ext uri="{BB962C8B-B14F-4D97-AF65-F5344CB8AC3E}">
        <p14:creationId xmlns:p14="http://schemas.microsoft.com/office/powerpoint/2010/main" val="484764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85" y="402955"/>
            <a:ext cx="8229600" cy="1061177"/>
          </a:xfrm>
        </p:spPr>
        <p:txBody>
          <a:bodyPr/>
          <a:lstStyle/>
          <a:p>
            <a:r>
              <a:rPr lang="en-US" sz="3600" dirty="0"/>
              <a:t>OASIS Emergency Data Exchange Language</a:t>
            </a:r>
          </a:p>
        </p:txBody>
      </p:sp>
      <p:sp>
        <p:nvSpPr>
          <p:cNvPr id="3" name="Content Placeholder 2"/>
          <p:cNvSpPr>
            <a:spLocks noGrp="1"/>
          </p:cNvSpPr>
          <p:nvPr>
            <p:ph idx="1"/>
          </p:nvPr>
        </p:nvSpPr>
        <p:spPr>
          <a:xfrm>
            <a:off x="565688" y="1491712"/>
            <a:ext cx="8229600" cy="5017576"/>
          </a:xfrm>
        </p:spPr>
        <p:txBody>
          <a:bodyPr/>
          <a:lstStyle/>
          <a:p>
            <a:r>
              <a:rPr lang="en-US" b="1" dirty="0"/>
              <a:t>Goal: A Modern Emergency Framework (EMF) Based on Guiding Principles using EDXL</a:t>
            </a:r>
          </a:p>
          <a:p>
            <a:pPr lvl="1"/>
            <a:r>
              <a:rPr lang="en-US" dirty="0"/>
              <a:t>Principle 5: All phases of an emergency should be supported including planning, situational awareness, action, assessment and recovery.</a:t>
            </a:r>
          </a:p>
          <a:p>
            <a:pPr lvl="1"/>
            <a:r>
              <a:rPr lang="en-US" dirty="0"/>
              <a:t>Principle 6: smart devices should be supported by EDXL as a common language that </a:t>
            </a:r>
            <a:r>
              <a:rPr lang="en-US" dirty="0" smtClean="0"/>
              <a:t>is interoperable, flexible </a:t>
            </a:r>
            <a:r>
              <a:rPr lang="en-US" dirty="0"/>
              <a:t>and extensible</a:t>
            </a:r>
            <a:r>
              <a:rPr lang="en-US" dirty="0" smtClean="0"/>
              <a:t>.</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6</a:t>
            </a:fld>
            <a:endParaRPr lang="en-US" dirty="0"/>
          </a:p>
        </p:txBody>
      </p:sp>
    </p:spTree>
    <p:extLst>
      <p:ext uri="{BB962C8B-B14F-4D97-AF65-F5344CB8AC3E}">
        <p14:creationId xmlns:p14="http://schemas.microsoft.com/office/powerpoint/2010/main" val="3092634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7</a:t>
            </a:fld>
            <a:endParaRPr lang="en-US" dirty="0"/>
          </a:p>
        </p:txBody>
      </p:sp>
      <p:sp>
        <p:nvSpPr>
          <p:cNvPr id="8" name="Title 1"/>
          <p:cNvSpPr>
            <a:spLocks noGrp="1"/>
          </p:cNvSpPr>
          <p:nvPr>
            <p:ph type="title"/>
          </p:nvPr>
        </p:nvSpPr>
        <p:spPr>
          <a:xfrm>
            <a:off x="609600" y="334048"/>
            <a:ext cx="8229600" cy="1143000"/>
          </a:xfrm>
        </p:spPr>
        <p:txBody>
          <a:bodyPr/>
          <a:lstStyle/>
          <a:p>
            <a:r>
              <a:rPr lang="en-US" sz="3600" dirty="0"/>
              <a:t>OASIS Emergency Data Exchange Language</a:t>
            </a:r>
          </a:p>
        </p:txBody>
      </p:sp>
      <p:sp>
        <p:nvSpPr>
          <p:cNvPr id="9" name="Content Placeholder 2"/>
          <p:cNvSpPr>
            <a:spLocks noGrp="1"/>
          </p:cNvSpPr>
          <p:nvPr>
            <p:ph idx="1"/>
          </p:nvPr>
        </p:nvSpPr>
        <p:spPr>
          <a:xfrm>
            <a:off x="532108" y="1458132"/>
            <a:ext cx="8229600" cy="4525963"/>
          </a:xfrm>
        </p:spPr>
        <p:txBody>
          <a:bodyPr/>
          <a:lstStyle/>
          <a:p>
            <a:r>
              <a:rPr lang="en-US" b="1" dirty="0"/>
              <a:t>Goal: A Modern Emergency Framework (EMF) Based on Guiding Principles using EDXL</a:t>
            </a:r>
          </a:p>
          <a:p>
            <a:pPr lvl="1"/>
            <a:r>
              <a:rPr lang="en-US" dirty="0"/>
              <a:t>Principle 7: The modern EDXL-based </a:t>
            </a:r>
            <a:r>
              <a:rPr lang="en-US" dirty="0" smtClean="0"/>
              <a:t>EMF </a:t>
            </a:r>
            <a:r>
              <a:rPr lang="en-US" dirty="0"/>
              <a:t>should include working software that includes both a front end running on smart </a:t>
            </a:r>
            <a:r>
              <a:rPr lang="en-US" dirty="0" smtClean="0"/>
              <a:t>devices </a:t>
            </a:r>
            <a:r>
              <a:rPr lang="en-US" dirty="0"/>
              <a:t>and backend support services to serve as a reference implementation. </a:t>
            </a:r>
            <a:endParaRPr lang="en-US" dirty="0" smtClean="0"/>
          </a:p>
          <a:p>
            <a:pPr lvl="2"/>
            <a:r>
              <a:rPr lang="en-US" dirty="0" smtClean="0"/>
              <a:t>It’s </a:t>
            </a:r>
            <a:r>
              <a:rPr lang="en-US" dirty="0"/>
              <a:t>a working example of how to share information in an emergency situation.</a:t>
            </a:r>
          </a:p>
        </p:txBody>
      </p:sp>
    </p:spTree>
    <p:extLst>
      <p:ext uri="{BB962C8B-B14F-4D97-AF65-F5344CB8AC3E}">
        <p14:creationId xmlns:p14="http://schemas.microsoft.com/office/powerpoint/2010/main" val="48874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8</a:t>
            </a:fld>
            <a:endParaRPr lang="en-US" dirty="0"/>
          </a:p>
        </p:txBody>
      </p:sp>
      <p:sp>
        <p:nvSpPr>
          <p:cNvPr id="8" name="Title 1"/>
          <p:cNvSpPr>
            <a:spLocks noGrp="1"/>
          </p:cNvSpPr>
          <p:nvPr>
            <p:ph type="title"/>
          </p:nvPr>
        </p:nvSpPr>
        <p:spPr>
          <a:xfrm>
            <a:off x="609600" y="334048"/>
            <a:ext cx="8229600" cy="1143000"/>
          </a:xfrm>
        </p:spPr>
        <p:txBody>
          <a:bodyPr/>
          <a:lstStyle/>
          <a:p>
            <a:r>
              <a:rPr lang="en-US" sz="3600" dirty="0"/>
              <a:t>OASIS Emergency Data Exchange Language</a:t>
            </a:r>
          </a:p>
        </p:txBody>
      </p:sp>
      <p:sp>
        <p:nvSpPr>
          <p:cNvPr id="9" name="Content Placeholder 2"/>
          <p:cNvSpPr>
            <a:spLocks noGrp="1"/>
          </p:cNvSpPr>
          <p:nvPr>
            <p:ph idx="1"/>
          </p:nvPr>
        </p:nvSpPr>
        <p:spPr>
          <a:xfrm>
            <a:off x="532108" y="1458132"/>
            <a:ext cx="8229600" cy="4525963"/>
          </a:xfrm>
        </p:spPr>
        <p:txBody>
          <a:bodyPr/>
          <a:lstStyle/>
          <a:p>
            <a:r>
              <a:rPr lang="en-US" b="1" dirty="0"/>
              <a:t>Goal: A Modern Emergency Framework (EMF) Based on Guiding Principles using EDXL</a:t>
            </a:r>
          </a:p>
          <a:p>
            <a:pPr lvl="1"/>
            <a:r>
              <a:rPr lang="en-US" dirty="0"/>
              <a:t>Principle 8: The EMF should be an open-source, community effort, supported by, but independent of, any third party organization or government</a:t>
            </a:r>
            <a:r>
              <a:rPr lang="en-US" dirty="0" smtClean="0"/>
              <a:t>.</a:t>
            </a:r>
          </a:p>
          <a:p>
            <a:pPr lvl="1"/>
            <a:r>
              <a:rPr lang="en-US" dirty="0"/>
              <a:t>Principle 9: The EMF should provide an open architecture to enable users, organizations, partners to expand support and extend the basic framework capabilities</a:t>
            </a:r>
            <a:r>
              <a:rPr lang="en-US" dirty="0" smtClean="0"/>
              <a:t>.</a:t>
            </a:r>
          </a:p>
          <a:p>
            <a:pPr lvl="1"/>
            <a:r>
              <a:rPr lang="en-US" dirty="0"/>
              <a:t>Principle 10: The EMF should be freely available to all at no cost.</a:t>
            </a:r>
          </a:p>
          <a:p>
            <a:pPr lvl="1"/>
            <a:endParaRPr lang="en-US" dirty="0"/>
          </a:p>
        </p:txBody>
      </p:sp>
    </p:spTree>
    <p:extLst>
      <p:ext uri="{BB962C8B-B14F-4D97-AF65-F5344CB8AC3E}">
        <p14:creationId xmlns:p14="http://schemas.microsoft.com/office/powerpoint/2010/main" val="3885153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IEM_Simple_PPT_Template">
  <a:themeElements>
    <a:clrScheme name="IEM Simple PPT">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68D60"/>
      </a:hlink>
      <a:folHlink>
        <a:srgbClr val="516542"/>
      </a:folHlink>
    </a:clrScheme>
    <a:fontScheme name="Default Design">
      <a:majorFont>
        <a:latin typeface="Yanone Kaffeesatz"/>
        <a:ea typeface=""/>
        <a:cs typeface=""/>
      </a:majorFont>
      <a:minorFont>
        <a:latin typeface="Yanone Kaffeesatz"/>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5CD2F8EBDA1B4DAA04301B5C53426B" ma:contentTypeVersion="1" ma:contentTypeDescription="Create a new document." ma:contentTypeScope="" ma:versionID="f37fe24c5a91dc9a20eb370adfa98914">
  <xsd:schema xmlns:xsd="http://www.w3.org/2001/XMLSchema" xmlns:xs="http://www.w3.org/2001/XMLSchema" xmlns:p="http://schemas.microsoft.com/office/2006/metadata/properties" xmlns:ns2="31b2d6e8-4fdf-4806-9a7d-d55baea286ba" targetNamespace="http://schemas.microsoft.com/office/2006/metadata/properties" ma:root="true" ma:fieldsID="003a4d72e84dab658d24f0b745360251" ns2:_="">
    <xsd:import namespace="31b2d6e8-4fdf-4806-9a7d-d55baea286ba"/>
    <xsd:element name="properties">
      <xsd:complexType>
        <xsd:sequence>
          <xsd:element name="documentManagement">
            <xsd:complexType>
              <xsd:all>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d6e8-4fdf-4806-9a7d-d55baea286ba" elementFormDefault="qualified">
    <xsd:import namespace="http://schemas.microsoft.com/office/2006/documentManagement/types"/>
    <xsd:import namespace="http://schemas.microsoft.com/office/infopath/2007/PartnerControls"/>
    <xsd:element name="Document_x0020_Category" ma:index="8" nillable="true" ma:displayName="Document Category" ma:list="{ae74bd92-01b4-4ece-af54-bcdd3046da0b}" ma:internalName="Document_x0020_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Document_x0020_Category xmlns="31b2d6e8-4fdf-4806-9a7d-d55baea286ba">2</Document_x0020_Category>
  </documentManagement>
</p:properties>
</file>

<file path=customXml/itemProps1.xml><?xml version="1.0" encoding="utf-8"?>
<ds:datastoreItem xmlns:ds="http://schemas.openxmlformats.org/officeDocument/2006/customXml" ds:itemID="{AF902CF0-4F85-4DB9-A354-D610751FD0B4}">
  <ds:schemaRefs>
    <ds:schemaRef ds:uri="http://schemas.microsoft.com/sharepoint/v3/contenttype/forms"/>
  </ds:schemaRefs>
</ds:datastoreItem>
</file>

<file path=customXml/itemProps2.xml><?xml version="1.0" encoding="utf-8"?>
<ds:datastoreItem xmlns:ds="http://schemas.openxmlformats.org/officeDocument/2006/customXml" ds:itemID="{E4E0DAC2-D30E-4287-B717-174D20F91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2d6e8-4fdf-4806-9a7d-d55baea286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90D66F-C200-452E-A5BD-F2A8985B60F2}">
  <ds:schemaRefs>
    <ds:schemaRef ds:uri="http://schemas.microsoft.com/office/2006/metadata/longProperties"/>
  </ds:schemaRefs>
</ds:datastoreItem>
</file>

<file path=customXml/itemProps4.xml><?xml version="1.0" encoding="utf-8"?>
<ds:datastoreItem xmlns:ds="http://schemas.openxmlformats.org/officeDocument/2006/customXml" ds:itemID="{81D1945F-1B11-48B3-99B6-C07284506437}">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31b2d6e8-4fdf-4806-9a7d-d55baea286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14492</TotalTime>
  <Words>1466</Words>
  <Application>Microsoft Office PowerPoint</Application>
  <PresentationFormat>On-screen Show (4:3)</PresentationFormat>
  <Paragraphs>76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IEM_Simple_PPT_Template</vt:lpstr>
      <vt:lpstr>Ten Guiding Principles for Emergency Management Framework (EMF) using the Emergency Data Exchange Language (EDXL)</vt:lpstr>
      <vt:lpstr>OASIS Emergency Data Exchange Language</vt:lpstr>
      <vt:lpstr>OASIS Emergency Data Exchange Language</vt:lpstr>
      <vt:lpstr>OASIS Emergency Data Exchange Language</vt:lpstr>
      <vt:lpstr>OASIS Emergency Data Exchange Language</vt:lpstr>
      <vt:lpstr>OASIS Emergency Data Exchange Language</vt:lpstr>
      <vt:lpstr>OASIS Emergency Data Exchange Language</vt:lpstr>
      <vt:lpstr>OASIS Emergency Data Exchange Language</vt:lpstr>
    </vt:vector>
  </TitlesOfParts>
  <Company>IEM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Boudreaux, Staci</dc:creator>
  <cp:lastModifiedBy>Rex Brooks</cp:lastModifiedBy>
  <cp:revision>347</cp:revision>
  <cp:lastPrinted>2016-04-05T17:12:18Z</cp:lastPrinted>
  <dcterms:created xsi:type="dcterms:W3CDTF">2016-09-14T21:07:21Z</dcterms:created>
  <dcterms:modified xsi:type="dcterms:W3CDTF">2019-05-07T16:52:36Z</dcterms:modified>
</cp:coreProperties>
</file>