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9"/>
  </p:notesMasterIdLst>
  <p:sldIdLst>
    <p:sldId id="257" r:id="rId2"/>
    <p:sldId id="308" r:id="rId3"/>
    <p:sldId id="380" r:id="rId4"/>
    <p:sldId id="393" r:id="rId5"/>
    <p:sldId id="397" r:id="rId6"/>
    <p:sldId id="395" r:id="rId7"/>
    <p:sldId id="39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ack" initials="z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545"/>
    <a:srgbClr val="7CA230"/>
    <a:srgbClr val="AE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30" autoAdjust="0"/>
    <p:restoredTop sz="99211" autoAdjust="0"/>
  </p:normalViewPr>
  <p:slideViewPr>
    <p:cSldViewPr>
      <p:cViewPr>
        <p:scale>
          <a:sx n="110" d="100"/>
          <a:sy n="110" d="100"/>
        </p:scale>
        <p:origin x="682" y="9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74" y="22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749966C1-C5CB-4DB5-826A-9977D5E8C013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B8223897-9DD4-47C4-AA9C-E2C5AE118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1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0CA8B-53E6-43EB-8FA1-722B33AF5ED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17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23897-9DD4-47C4-AA9C-E2C5AE1180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27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23897-9DD4-47C4-AA9C-E2C5AE1180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5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PPT_Template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4" t="60098" r="13750" b="11731"/>
          <a:stretch>
            <a:fillRect/>
          </a:stretch>
        </p:blipFill>
        <p:spPr bwMode="auto">
          <a:xfrm>
            <a:off x="0" y="4762500"/>
            <a:ext cx="91440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949043"/>
            <a:ext cx="70866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02647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EE563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5B6A2-4648-4A0D-BCF0-91F5A10253E5}" type="datetime1">
              <a:rPr lang="en-US" smtClean="0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D850A-6597-4ACD-8CDD-DAF2312374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14" y="581392"/>
            <a:ext cx="1153886" cy="36337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" y="221795"/>
            <a:ext cx="1429085" cy="31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929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AFE26-BC1F-48FF-B97C-188C471D2104}" type="datetime1">
              <a:rPr lang="en-US" smtClean="0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3A5D5-00FC-4A6F-9DD3-BE3F5CD488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5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9D6DF-C890-4B5C-8481-6FEEDA7398B6}" type="datetime1">
              <a:rPr lang="en-US" smtClean="0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4C7E7-4407-4674-B7B9-CDAA13EB2B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47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52755"/>
            <a:ext cx="2057400" cy="45734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52755"/>
            <a:ext cx="6019800" cy="45734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0F6A5-0135-4836-9F9B-B878CAEC0A66}" type="datetime1">
              <a:rPr lang="en-US" smtClean="0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B2D22-4CF6-4727-B952-5DB99C1CFA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96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719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002692"/>
            <a:ext cx="8229600" cy="4143009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415" y="914400"/>
            <a:ext cx="8229600" cy="60313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6A1E2D-0BF6-42A0-BED2-991F6747FB43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2C832-E858-4897-8FC2-CCCA5369E8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6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None/>
              <a:defRPr sz="20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B3A4-5B43-49CF-97A4-D648B623224B}" type="datetime1">
              <a:rPr lang="en-US" smtClean="0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F016F-3706-443D-9633-DCB7CC5434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62B97-CD13-4B54-BBC4-F0628E60DEC9}" type="datetime1">
              <a:rPr lang="en-US" smtClean="0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D50D1-7359-4283-AF56-5D6A82805B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5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07C8-65B8-47A8-B6B8-535B938C96AD}" type="datetime1">
              <a:rPr lang="en-US" smtClean="0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4F892-D8E4-4C07-9684-7BA7C981F7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8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9E11A-7018-4014-BAA8-53CFF6A3611E}" type="datetime1">
              <a:rPr lang="en-US" smtClean="0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B8B9E-70C6-44F5-A001-6B1A491E84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6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18D1E-E198-4604-8F53-2CD00A41610E}" type="datetime1">
              <a:rPr lang="en-US" smtClean="0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02DDB-ECD9-49E7-A5DD-C1D5620658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06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463CA-3A99-4906-8CB0-D2344755952F}" type="datetime1">
              <a:rPr lang="en-US" smtClean="0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851C3-D09B-4D98-8254-292411FE84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54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2558"/>
            <a:ext cx="3008313" cy="928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06680"/>
            <a:ext cx="5111750" cy="56194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9548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1E70D-71DF-430D-8D57-4EDC240B1154}" type="datetime1">
              <a:rPr lang="en-US" smtClean="0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23FD3-0E41-459E-B3C2-0F1FF50309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27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73063" y="944770"/>
            <a:ext cx="8229600" cy="574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1028" name="Picture 11" descr="PPT_TemplateB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4" t="60098" r="13750" b="14635"/>
          <a:stretch>
            <a:fillRect/>
          </a:stretch>
        </p:blipFill>
        <p:spPr bwMode="auto">
          <a:xfrm>
            <a:off x="0" y="4978400"/>
            <a:ext cx="91440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03425"/>
            <a:ext cx="8229600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EBD6BBD-3A99-4833-80FB-483BC0D6E6EF}" type="datetime1">
              <a:rPr lang="en-US" smtClean="0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C776F53-A82F-43A0-ABF3-9FE76BC543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81000" y="1519238"/>
            <a:ext cx="8229600" cy="1587"/>
          </a:xfrm>
          <a:prstGeom prst="line">
            <a:avLst/>
          </a:pr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14" y="581392"/>
            <a:ext cx="1153886" cy="363379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" y="221795"/>
            <a:ext cx="1429085" cy="31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34" r:id="rId13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025AA3"/>
          </a:solidFill>
          <a:latin typeface="Century"/>
          <a:ea typeface="ＭＳ Ｐゴシック" charset="0"/>
          <a:cs typeface="Century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25AA3"/>
          </a:solidFill>
          <a:latin typeface="Century" pitchFamily="18" charset="0"/>
          <a:ea typeface="ＭＳ Ｐゴシック" charset="0"/>
          <a:cs typeface="Century" pitchFamily="18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25AA3"/>
          </a:solidFill>
          <a:latin typeface="Century" pitchFamily="18" charset="0"/>
          <a:ea typeface="ＭＳ Ｐゴシック" charset="0"/>
          <a:cs typeface="Century" pitchFamily="18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25AA3"/>
          </a:solidFill>
          <a:latin typeface="Century" pitchFamily="18" charset="0"/>
          <a:ea typeface="ＭＳ Ｐゴシック" charset="0"/>
          <a:cs typeface="Century" pitchFamily="18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25AA3"/>
          </a:solidFill>
          <a:latin typeface="Century" pitchFamily="18" charset="0"/>
          <a:ea typeface="ＭＳ Ｐゴシック" charset="0"/>
          <a:cs typeface="Century" pitchFamily="18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25AA3"/>
          </a:solidFill>
          <a:latin typeface="Century" pitchFamily="18" charset="0"/>
          <a:ea typeface="Century" pitchFamily="18" charset="0"/>
          <a:cs typeface="Century" pitchFamily="18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25AA3"/>
          </a:solidFill>
          <a:latin typeface="Century" pitchFamily="18" charset="0"/>
          <a:ea typeface="Century" pitchFamily="18" charset="0"/>
          <a:cs typeface="Century" pitchFamily="18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25AA3"/>
          </a:solidFill>
          <a:latin typeface="Century" pitchFamily="18" charset="0"/>
          <a:ea typeface="Century" pitchFamily="18" charset="0"/>
          <a:cs typeface="Century" pitchFamily="18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025AA3"/>
          </a:solidFill>
          <a:latin typeface="Century" pitchFamily="18" charset="0"/>
          <a:ea typeface="Century" pitchFamily="18" charset="0"/>
          <a:cs typeface="Century" pitchFamily="18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25AA3"/>
        </a:buClr>
        <a:buFont typeface="Arial" charset="0"/>
        <a:buChar char="•"/>
        <a:defRPr sz="2800" kern="1200">
          <a:solidFill>
            <a:srgbClr val="7F7F7F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25AA3"/>
        </a:buClr>
        <a:buFont typeface="Arial" charset="0"/>
        <a:buChar char="–"/>
        <a:defRPr sz="2400" kern="1200">
          <a:solidFill>
            <a:srgbClr val="7F7F7F"/>
          </a:solidFill>
          <a:latin typeface="Arial"/>
          <a:ea typeface="Arial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25AA3"/>
        </a:buClr>
        <a:buFont typeface="Arial" charset="0"/>
        <a:buChar char="•"/>
        <a:defRPr sz="2000" kern="1200">
          <a:solidFill>
            <a:srgbClr val="7F7F7F"/>
          </a:solidFill>
          <a:latin typeface="Arial"/>
          <a:ea typeface="Arial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25AA3"/>
        </a:buClr>
        <a:buFont typeface="Arial" charset="0"/>
        <a:buChar char="–"/>
        <a:defRPr kern="1200">
          <a:solidFill>
            <a:srgbClr val="7F7F7F"/>
          </a:solidFill>
          <a:latin typeface="Arial"/>
          <a:ea typeface="Arial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25AA3"/>
        </a:buClr>
        <a:buFont typeface="Arial" charset="0"/>
        <a:buChar char="»"/>
        <a:defRPr kern="1200">
          <a:solidFill>
            <a:srgbClr val="7F7F7F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oesmith@instance.issuer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OASIS </a:t>
            </a:r>
            <a:br>
              <a:rPr lang="en-US" dirty="0" smtClean="0"/>
            </a:br>
            <a:r>
              <a:rPr lang="en-US" dirty="0" smtClean="0"/>
              <a:t>Electronic Trial Master File Standard Technical Committee </a:t>
            </a:r>
            <a:br>
              <a:rPr lang="en-US" dirty="0" smtClean="0"/>
            </a:br>
            <a:r>
              <a:rPr lang="en-US" sz="1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91000"/>
            <a:ext cx="9144000" cy="2209800"/>
          </a:xfrm>
        </p:spPr>
        <p:txBody>
          <a:bodyPr>
            <a:normAutofit/>
          </a:bodyPr>
          <a:lstStyle/>
          <a:p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May 4,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2015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9:00 – 10:30 AM PDT</a:t>
            </a:r>
          </a:p>
        </p:txBody>
      </p:sp>
    </p:spTree>
    <p:extLst>
      <p:ext uri="{BB962C8B-B14F-4D97-AF65-F5344CB8AC3E}">
        <p14:creationId xmlns:p14="http://schemas.microsoft.com/office/powerpoint/2010/main" val="31567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63" y="949533"/>
            <a:ext cx="8229600" cy="574467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Agenda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228600"/>
          </a:xfrm>
          <a:prstGeom prst="rect">
            <a:avLst/>
          </a:prstGeom>
        </p:spPr>
        <p:txBody>
          <a:bodyPr/>
          <a:lstStyle/>
          <a:p>
            <a:pPr defTabSz="457200"/>
            <a:fld id="{C90C37AB-7E8F-5A46-9F1F-9F32977E779F}" type="slidenum">
              <a:rPr lang="en-US" smtClean="0"/>
              <a:pPr defTabSz="457200"/>
              <a:t>2</a:t>
            </a:fld>
            <a:endParaRPr lang="en-US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309813" y="33035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3857572"/>
              </p:ext>
            </p:extLst>
          </p:nvPr>
        </p:nvGraphicFramePr>
        <p:xfrm>
          <a:off x="381000" y="1783936"/>
          <a:ext cx="8305800" cy="3504130"/>
        </p:xfrm>
        <a:graphic>
          <a:graphicData uri="http://schemas.openxmlformats.org/drawingml/2006/table">
            <a:tbl>
              <a:tblPr firstRow="1" firstCol="1" bandRow="1"/>
              <a:tblGrid>
                <a:gridCol w="1542257"/>
                <a:gridCol w="4477543"/>
                <a:gridCol w="2286000"/>
              </a:tblGrid>
              <a:tr h="39613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Topic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Presenter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</a:tr>
              <a:tr h="3961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9:00 -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9:05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Call to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Order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Chair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3961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9:05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9:10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Roll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Call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(secretary: Cathy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Cathy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961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9:10</a:t>
                      </a: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9:12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April 13 2015 </a:t>
                      </a: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minute approval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All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3961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9:12 – 9:22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OASIS eTMF Tech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Workgroup – update 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Zack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61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9:22 – 9:30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New Business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3350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9:30 – 9:40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Discussion</a:t>
                      </a: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period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All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61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9:40 –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9:50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Agenda</a:t>
                      </a: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next meeting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3961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60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415" y="920862"/>
            <a:ext cx="8229600" cy="374538"/>
          </a:xfrm>
        </p:spPr>
        <p:txBody>
          <a:bodyPr/>
          <a:lstStyle/>
          <a:p>
            <a:pPr algn="ctr"/>
            <a:r>
              <a:rPr lang="en-US" sz="2400" dirty="0" smtClean="0"/>
              <a:t>Roll Call</a:t>
            </a:r>
            <a:endParaRPr lang="en-US" sz="2400" dirty="0"/>
          </a:p>
        </p:txBody>
      </p:sp>
      <p:graphicFrame>
        <p:nvGraphicFramePr>
          <p:cNvPr id="7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548627"/>
              </p:ext>
            </p:extLst>
          </p:nvPr>
        </p:nvGraphicFramePr>
        <p:xfrm>
          <a:off x="1295400" y="1676400"/>
          <a:ext cx="6532623" cy="4664779"/>
        </p:xfrm>
        <a:graphic>
          <a:graphicData uri="http://schemas.openxmlformats.org/drawingml/2006/table">
            <a:tbl>
              <a:tblPr firstRow="1" firstCol="1" bandRow="1"/>
              <a:tblGrid>
                <a:gridCol w="2437812"/>
                <a:gridCol w="2501131"/>
                <a:gridCol w="1593680"/>
              </a:tblGrid>
              <a:tr h="2136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Name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Company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Status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Jenny Huang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AT&amp;T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Jennifer Alpert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Palchak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CareLex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Aliaa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Badr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CareLex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Oleksiy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(Alex)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Palinkash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CareLex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Beau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Grignon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Forte Research Systems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Troy Jacobson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Forte Research Systems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Junichi Ishida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Fujitsu Limited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Mead Walker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Health Level 7 (HL7)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Sharon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Elcombe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Mayo Clinic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Robert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Gehrke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Mayo Clinic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Rich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Lustig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Oracle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Lorie McClain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Oracle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Member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Michael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Agard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Paragon Solutions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Karen</a:t>
                      </a:r>
                      <a:r>
                        <a:rPr lang="en-US" sz="10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McCarthy </a:t>
                      </a:r>
                      <a:r>
                        <a:rPr lang="en-US" sz="1000" baseline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Schau</a:t>
                      </a:r>
                      <a:endParaRPr lang="en-US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Paragon Solutions</a:t>
                      </a:r>
                      <a:endParaRPr lang="en-US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Member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Chris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McSpiritt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Paragon Solutions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Jamie O'Keefe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Paragon Solutions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Fran Ross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Paragon Solutions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Peter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Alterman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SAFE-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BioPharma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Association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Catherine Schmidt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SterlingBio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Lou</a:t>
                      </a:r>
                      <a:r>
                        <a:rPr lang="en-US" sz="1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Chappuie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SureClinical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Chris</a:t>
                      </a:r>
                      <a:r>
                        <a:rPr lang="en-US" sz="1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Ibell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SureClinical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Ayrat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Sadreev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SureClinical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Zack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Schmidt,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Chair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SureClinical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Trish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Whetzel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SureClinical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Member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Jill </a:t>
                      </a:r>
                      <a:r>
                        <a:rPr lang="en-US" sz="10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Malayang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University of Michigan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Member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3" marR="5928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18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2170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800" i="1" u="sng" dirty="0" smtClean="0">
                <a:solidFill>
                  <a:schemeClr val="tx1"/>
                </a:solidFill>
              </a:rPr>
              <a:t>Status update -  eTMF </a:t>
            </a:r>
            <a:r>
              <a:rPr lang="en-US" sz="1800" i="1" u="sng" dirty="0" smtClean="0">
                <a:solidFill>
                  <a:schemeClr val="tx1"/>
                </a:solidFill>
              </a:rPr>
              <a:t>Spec </a:t>
            </a:r>
            <a:r>
              <a:rPr lang="en-US" sz="1800" i="1" u="sng" dirty="0" smtClean="0">
                <a:solidFill>
                  <a:schemeClr val="tx1"/>
                </a:solidFill>
              </a:rPr>
              <a:t>Workgroup April 27 </a:t>
            </a:r>
            <a:r>
              <a:rPr lang="en-US" sz="1800" i="1" u="sng" dirty="0" smtClean="0">
                <a:solidFill>
                  <a:schemeClr val="tx1"/>
                </a:solidFill>
              </a:rPr>
              <a:t>2015 meeting: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pec:</a:t>
            </a:r>
          </a:p>
          <a:p>
            <a:pPr lvl="2"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Discussed enhanced audit </a:t>
            </a:r>
            <a:r>
              <a:rPr lang="en-US" dirty="0" smtClean="0">
                <a:solidFill>
                  <a:schemeClr val="tx1"/>
                </a:solidFill>
              </a:rPr>
              <a:t>trail </a:t>
            </a:r>
            <a:r>
              <a:rPr lang="en-US" dirty="0" smtClean="0">
                <a:solidFill>
                  <a:schemeClr val="tx1"/>
                </a:solidFill>
              </a:rPr>
              <a:t>format</a:t>
            </a:r>
            <a:endParaRPr lang="en-US" dirty="0" smtClean="0">
              <a:solidFill>
                <a:schemeClr val="tx1"/>
              </a:solidFill>
            </a:endParaRPr>
          </a:p>
          <a:p>
            <a:pPr lvl="3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TBD:   Finalize </a:t>
            </a:r>
            <a:r>
              <a:rPr lang="en-US" dirty="0" smtClean="0">
                <a:solidFill>
                  <a:schemeClr val="tx1"/>
                </a:solidFill>
              </a:rPr>
              <a:t>format attributes</a:t>
            </a:r>
          </a:p>
          <a:p>
            <a:pPr lvl="3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Based on ASTM E2147</a:t>
            </a:r>
            <a:endParaRPr lang="en-US" dirty="0" smtClean="0">
              <a:solidFill>
                <a:schemeClr val="tx1"/>
              </a:solidFill>
            </a:endParaRPr>
          </a:p>
          <a:p>
            <a:pPr lvl="2">
              <a:spcBef>
                <a:spcPts val="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be done:</a:t>
            </a:r>
          </a:p>
          <a:p>
            <a:pPr lvl="4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Publish new metadata for audit trail for public comment</a:t>
            </a:r>
          </a:p>
          <a:p>
            <a:pPr lvl="4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Update as needed, publish to NCI Thesaurus</a:t>
            </a:r>
          </a:p>
          <a:p>
            <a:pPr lvl="4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Republish updated machine code and revised spec</a:t>
            </a:r>
          </a:p>
          <a:p>
            <a:pPr lvl="2"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 lvl="2"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9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eTMF Spec Workgroup Update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8284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002692"/>
            <a:ext cx="8915400" cy="4143009"/>
          </a:xfrm>
        </p:spPr>
        <p:txBody>
          <a:bodyPr>
            <a:normAutofit fontScale="70000" lnSpcReduction="20000"/>
          </a:bodyPr>
          <a:lstStyle/>
          <a:p>
            <a:r>
              <a:rPr lang="en-US" sz="1900" b="1" dirty="0"/>
              <a:t>[Timestamp</a:t>
            </a:r>
            <a:r>
              <a:rPr lang="en-US" sz="1900" b="1" dirty="0" smtClean="0"/>
              <a:t>]      </a:t>
            </a:r>
            <a:r>
              <a:rPr lang="en-US" sz="1900" dirty="0" smtClean="0"/>
              <a:t>-   GMT +/- local offset – 00:00:00 +[offset] (</a:t>
            </a:r>
            <a:r>
              <a:rPr lang="en-US" sz="1900" dirty="0" err="1" smtClean="0"/>
              <a:t>std</a:t>
            </a:r>
            <a:r>
              <a:rPr lang="en-US" sz="1900" dirty="0" smtClean="0"/>
              <a:t> format xml </a:t>
            </a:r>
            <a:r>
              <a:rPr lang="en-US" sz="1900" dirty="0" err="1" smtClean="0"/>
              <a:t>def</a:t>
            </a:r>
            <a:r>
              <a:rPr lang="en-US" sz="1900" dirty="0" smtClean="0"/>
              <a:t>) </a:t>
            </a:r>
            <a:r>
              <a:rPr lang="en-US" sz="1900" dirty="0"/>
              <a:t>	</a:t>
            </a:r>
            <a:endParaRPr lang="en-US" sz="1900" dirty="0" smtClean="0"/>
          </a:p>
          <a:p>
            <a:r>
              <a:rPr lang="en-US" sz="1900" b="1" dirty="0" smtClean="0"/>
              <a:t>[</a:t>
            </a:r>
            <a:r>
              <a:rPr lang="en-US" sz="1900" b="1" dirty="0"/>
              <a:t>Person Name] </a:t>
            </a:r>
            <a:r>
              <a:rPr lang="en-US" sz="1900" dirty="0"/>
              <a:t>	</a:t>
            </a:r>
            <a:r>
              <a:rPr lang="en-US" sz="1900" dirty="0" smtClean="0"/>
              <a:t> -  First, Last name of person making change</a:t>
            </a:r>
          </a:p>
          <a:p>
            <a:r>
              <a:rPr lang="en-US" sz="1900" b="1" dirty="0" smtClean="0"/>
              <a:t>[</a:t>
            </a:r>
            <a:r>
              <a:rPr lang="en-US" sz="1900" b="1" dirty="0"/>
              <a:t>Username]  </a:t>
            </a:r>
            <a:r>
              <a:rPr lang="en-US" sz="1900" b="1" dirty="0" smtClean="0"/>
              <a:t>    </a:t>
            </a:r>
            <a:r>
              <a:rPr lang="en-US" sz="1900" dirty="0" smtClean="0"/>
              <a:t>-  (</a:t>
            </a:r>
            <a:r>
              <a:rPr lang="en-US" sz="1900" dirty="0"/>
              <a:t>system username </a:t>
            </a:r>
            <a:r>
              <a:rPr lang="en-US" sz="1900" dirty="0" smtClean="0"/>
              <a:t>)</a:t>
            </a:r>
          </a:p>
          <a:p>
            <a:pPr lvl="5"/>
            <a:r>
              <a:rPr lang="en-US" sz="1900" dirty="0" smtClean="0"/>
              <a:t>Ex:  </a:t>
            </a:r>
            <a:r>
              <a:rPr lang="en-US" sz="1900" dirty="0"/>
              <a:t> </a:t>
            </a:r>
            <a:r>
              <a:rPr lang="en-US" sz="1900" u="sng" dirty="0" err="1" smtClean="0">
                <a:hlinkClick r:id="rId2"/>
              </a:rPr>
              <a:t>joesmith</a:t>
            </a:r>
            <a:r>
              <a:rPr lang="en-US" sz="1900" u="sng" dirty="0" smtClean="0"/>
              <a:t>  or </a:t>
            </a:r>
            <a:r>
              <a:rPr lang="en-US" sz="1900" u="sng" dirty="0" smtClean="0">
                <a:hlinkClick r:id="rId2"/>
              </a:rPr>
              <a:t>joesmith@instance.issuer.com</a:t>
            </a:r>
            <a:r>
              <a:rPr lang="en-US" sz="1900" u="sng" dirty="0" smtClean="0"/>
              <a:t> or other text</a:t>
            </a:r>
            <a:endParaRPr lang="en-US" sz="1900" dirty="0" smtClean="0"/>
          </a:p>
          <a:p>
            <a:r>
              <a:rPr lang="en-US" sz="1900" b="1" dirty="0" smtClean="0"/>
              <a:t>[</a:t>
            </a:r>
            <a:r>
              <a:rPr lang="en-US" sz="1900" b="1" dirty="0"/>
              <a:t>system ID]     </a:t>
            </a:r>
            <a:r>
              <a:rPr lang="en-US" sz="1900" b="1" dirty="0" smtClean="0"/>
              <a:t>   </a:t>
            </a:r>
            <a:r>
              <a:rPr lang="en-US" sz="1900" dirty="0" smtClean="0"/>
              <a:t>- ID of system providing info in an exchange.   </a:t>
            </a:r>
          </a:p>
          <a:p>
            <a:pPr lvl="5"/>
            <a:r>
              <a:rPr lang="en-US" sz="1900" u="sng" dirty="0">
                <a:hlinkClick r:id="rId2"/>
              </a:rPr>
              <a:t>instance.issuer.com</a:t>
            </a:r>
            <a:r>
              <a:rPr lang="en-US" sz="1900" dirty="0" smtClean="0"/>
              <a:t>   </a:t>
            </a:r>
          </a:p>
          <a:p>
            <a:pPr lvl="6"/>
            <a:r>
              <a:rPr lang="en-US" sz="1900" dirty="0" smtClean="0"/>
              <a:t>Purpose:   identify the organization</a:t>
            </a:r>
          </a:p>
          <a:p>
            <a:pPr lvl="5"/>
            <a:r>
              <a:rPr lang="en-US" sz="1900" dirty="0"/>
              <a:t>A</a:t>
            </a:r>
            <a:r>
              <a:rPr lang="en-US" sz="1900" dirty="0" smtClean="0"/>
              <a:t>pplication instance name (unique name – text ?)</a:t>
            </a:r>
          </a:p>
          <a:p>
            <a:pPr lvl="6"/>
            <a:r>
              <a:rPr lang="en-US" sz="1900" dirty="0" smtClean="0"/>
              <a:t>Purpose is for </a:t>
            </a:r>
            <a:r>
              <a:rPr lang="en-US" sz="1900" dirty="0" err="1" smtClean="0"/>
              <a:t>ID’ing</a:t>
            </a:r>
            <a:r>
              <a:rPr lang="en-US" sz="1900" dirty="0" smtClean="0"/>
              <a:t> app instances of same app within an organization</a:t>
            </a:r>
          </a:p>
          <a:p>
            <a:pPr lvl="5"/>
            <a:r>
              <a:rPr lang="en-US" sz="1900" dirty="0" smtClean="0"/>
              <a:t>Attribute:   </a:t>
            </a:r>
            <a:r>
              <a:rPr lang="en-US" sz="1900" dirty="0" smtClean="0">
                <a:solidFill>
                  <a:srgbClr val="00B0F0"/>
                </a:solidFill>
              </a:rPr>
              <a:t>[app-instance-name@issuer.com]                             </a:t>
            </a:r>
          </a:p>
          <a:p>
            <a:r>
              <a:rPr lang="en-US" sz="1900" b="1" dirty="0" smtClean="0"/>
              <a:t>[</a:t>
            </a:r>
            <a:r>
              <a:rPr lang="en-US" sz="1900" b="1" dirty="0"/>
              <a:t>Content Item UUID] </a:t>
            </a:r>
            <a:r>
              <a:rPr lang="en-US" sz="1900" dirty="0"/>
              <a:t>  </a:t>
            </a:r>
            <a:r>
              <a:rPr lang="en-US" sz="1900" dirty="0" smtClean="0"/>
              <a:t>- UUID using RFC 4122, 128 bit ID of content item</a:t>
            </a:r>
          </a:p>
          <a:p>
            <a:r>
              <a:rPr lang="en-US" sz="1900" b="1" dirty="0" smtClean="0"/>
              <a:t>[</a:t>
            </a:r>
            <a:r>
              <a:rPr lang="en-US" sz="1900" b="1" dirty="0"/>
              <a:t>Content Item name]  </a:t>
            </a:r>
            <a:r>
              <a:rPr lang="en-US" sz="1900" b="1" dirty="0" smtClean="0"/>
              <a:t> </a:t>
            </a:r>
            <a:r>
              <a:rPr lang="en-US" sz="1900" dirty="0" smtClean="0"/>
              <a:t>- Name of item from referring system</a:t>
            </a:r>
          </a:p>
          <a:p>
            <a:r>
              <a:rPr lang="en-US" sz="1900" b="1" dirty="0" smtClean="0"/>
              <a:t>[</a:t>
            </a:r>
            <a:r>
              <a:rPr lang="en-US" sz="1900" b="1" dirty="0"/>
              <a:t>C</a:t>
            </a:r>
            <a:r>
              <a:rPr lang="en-US" sz="1900" b="1" dirty="0" smtClean="0"/>
              <a:t>ontent </a:t>
            </a:r>
            <a:r>
              <a:rPr lang="en-US" sz="1900" b="1" dirty="0"/>
              <a:t>I</a:t>
            </a:r>
            <a:r>
              <a:rPr lang="en-US" sz="1900" b="1" dirty="0" smtClean="0"/>
              <a:t>tem </a:t>
            </a:r>
            <a:r>
              <a:rPr lang="en-US" sz="1900" b="1" dirty="0" err="1" smtClean="0"/>
              <a:t>Major.minor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vn</a:t>
            </a:r>
            <a:r>
              <a:rPr lang="en-US" sz="1900" b="1" dirty="0" smtClean="0"/>
              <a:t>]   </a:t>
            </a:r>
            <a:r>
              <a:rPr lang="en-US" sz="1900" dirty="0" smtClean="0"/>
              <a:t>-  Version of content item  </a:t>
            </a:r>
            <a:r>
              <a:rPr lang="en-US" sz="1900" dirty="0" smtClean="0">
                <a:solidFill>
                  <a:srgbClr val="FF0000"/>
                </a:solidFill>
              </a:rPr>
              <a:t>(discussion:  version based on timestamp)</a:t>
            </a:r>
          </a:p>
          <a:p>
            <a:r>
              <a:rPr lang="en-US" sz="1900" b="1" dirty="0" smtClean="0"/>
              <a:t>[</a:t>
            </a:r>
            <a:r>
              <a:rPr lang="en-US" sz="1900" b="1" dirty="0"/>
              <a:t>Type of change]  </a:t>
            </a:r>
            <a:r>
              <a:rPr lang="en-US" sz="1900" b="1" dirty="0" smtClean="0"/>
              <a:t>    -  User action </a:t>
            </a:r>
            <a:r>
              <a:rPr lang="en-US" sz="1900" dirty="0" smtClean="0"/>
              <a:t>on content item:  Create, Modify, Delete</a:t>
            </a:r>
            <a:endParaRPr lang="en-US" sz="1900" b="1" dirty="0" smtClean="0"/>
          </a:p>
          <a:p>
            <a:r>
              <a:rPr lang="en-US" sz="1900" b="1" dirty="0" smtClean="0"/>
              <a:t>[</a:t>
            </a:r>
            <a:r>
              <a:rPr lang="en-US" sz="1900" b="1" dirty="0"/>
              <a:t>MD </a:t>
            </a:r>
            <a:r>
              <a:rPr lang="en-US" sz="1900" b="1" dirty="0" smtClean="0"/>
              <a:t>Attribute Changed]  </a:t>
            </a:r>
            <a:r>
              <a:rPr lang="en-US" sz="1900" dirty="0" smtClean="0"/>
              <a:t>-  If item modified is metadata – list MD attribute name.</a:t>
            </a:r>
          </a:p>
          <a:p>
            <a:r>
              <a:rPr lang="en-US" sz="1900" b="1" dirty="0" smtClean="0"/>
              <a:t>[</a:t>
            </a:r>
            <a:r>
              <a:rPr lang="en-US" sz="1900" b="1" dirty="0" err="1"/>
              <a:t>prev</a:t>
            </a:r>
            <a:r>
              <a:rPr lang="en-US" sz="1900" b="1" dirty="0"/>
              <a:t> </a:t>
            </a:r>
            <a:r>
              <a:rPr lang="en-US" sz="1900" b="1" dirty="0" smtClean="0"/>
              <a:t>MD value</a:t>
            </a:r>
            <a:r>
              <a:rPr lang="en-US" sz="1900" b="1" dirty="0"/>
              <a:t>] </a:t>
            </a:r>
            <a:r>
              <a:rPr lang="en-US" sz="1900" dirty="0" smtClean="0"/>
              <a:t>– If MD change, list the previous MD value  </a:t>
            </a:r>
          </a:p>
          <a:p>
            <a:r>
              <a:rPr lang="en-US" sz="1900" b="1" dirty="0" smtClean="0"/>
              <a:t>[</a:t>
            </a:r>
            <a:r>
              <a:rPr lang="en-US" sz="1900" b="1" dirty="0"/>
              <a:t>new value] </a:t>
            </a:r>
            <a:r>
              <a:rPr lang="en-US" sz="1900" b="1" dirty="0" smtClean="0"/>
              <a:t>   </a:t>
            </a:r>
            <a:r>
              <a:rPr lang="en-US" sz="1900" dirty="0" smtClean="0"/>
              <a:t>- </a:t>
            </a:r>
            <a:r>
              <a:rPr lang="en-US" sz="1900" dirty="0"/>
              <a:t>If MD change, list the </a:t>
            </a:r>
            <a:r>
              <a:rPr lang="en-US" sz="1900" dirty="0" smtClean="0"/>
              <a:t>new MD </a:t>
            </a:r>
            <a:r>
              <a:rPr lang="en-US" sz="1900" dirty="0"/>
              <a:t>value </a:t>
            </a:r>
            <a:endParaRPr lang="en-US" sz="1900" dirty="0" smtClean="0"/>
          </a:p>
          <a:p>
            <a:r>
              <a:rPr lang="en-US" sz="1900" b="1" dirty="0" smtClean="0"/>
              <a:t>[</a:t>
            </a:r>
            <a:r>
              <a:rPr lang="en-US" sz="1900" b="1" dirty="0"/>
              <a:t>Reason </a:t>
            </a:r>
            <a:r>
              <a:rPr lang="en-US" sz="1900" b="1" dirty="0" smtClean="0"/>
              <a:t>for change]  </a:t>
            </a:r>
            <a:r>
              <a:rPr lang="en-US" sz="1900" dirty="0" smtClean="0"/>
              <a:t>- Description or reason for change.  Applies to content item or MD value change (optional)   </a:t>
            </a:r>
            <a:endParaRPr lang="en-US" sz="19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OASIS eTMF Audit Log – Proposed Attributes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384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876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New Business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Discussion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2200" b="1" i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/>
          </a:p>
          <a:p>
            <a:pPr lvl="1">
              <a:buNone/>
            </a:pPr>
            <a:endParaRPr lang="en-US" sz="1050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New Business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4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General OASIS eTMF TC Meeting date:  </a:t>
            </a:r>
          </a:p>
          <a:p>
            <a:pPr lvl="1"/>
            <a:r>
              <a:rPr lang="en-US" b="1" dirty="0" smtClean="0"/>
              <a:t>June 1 2015 </a:t>
            </a:r>
            <a:r>
              <a:rPr lang="en-US" dirty="0" smtClean="0"/>
              <a:t>9am-10.00am PT</a:t>
            </a:r>
          </a:p>
          <a:p>
            <a:pPr lvl="2"/>
            <a:r>
              <a:rPr lang="en-US" dirty="0" smtClean="0"/>
              <a:t>eTMF Spec Workgroup update</a:t>
            </a:r>
          </a:p>
          <a:p>
            <a:pPr lvl="2"/>
            <a:r>
              <a:rPr lang="en-US" dirty="0" smtClean="0"/>
              <a:t>New business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eTMF Spec Workgroup:</a:t>
            </a:r>
          </a:p>
          <a:p>
            <a:pPr lvl="1"/>
            <a:r>
              <a:rPr lang="en-US" b="1" dirty="0" smtClean="0"/>
              <a:t>Tues May 26 2015  </a:t>
            </a:r>
            <a:r>
              <a:rPr lang="en-US" dirty="0" smtClean="0"/>
              <a:t>8am-9am</a:t>
            </a:r>
          </a:p>
          <a:p>
            <a:pPr lvl="2"/>
            <a:r>
              <a:rPr lang="en-US" dirty="0" smtClean="0"/>
              <a:t>Review attribute – Version (should it be based </a:t>
            </a:r>
            <a:r>
              <a:rPr lang="en-US" smtClean="0"/>
              <a:t>on timestamp)</a:t>
            </a:r>
            <a:endParaRPr lang="en-US" dirty="0" smtClean="0"/>
          </a:p>
          <a:p>
            <a:pPr lvl="1"/>
            <a:endParaRPr lang="en-US" dirty="0"/>
          </a:p>
          <a:p>
            <a:pPr marL="57150" indent="0">
              <a:buNone/>
            </a:pPr>
            <a:r>
              <a:rPr lang="en-US" dirty="0" smtClean="0"/>
              <a:t>Meeting close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Meeting(s) Agenda / 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52657"/>
      </p:ext>
    </p:extLst>
  </p:cSld>
  <p:clrMapOvr>
    <a:masterClrMapping/>
  </p:clrMapOvr>
</p:sld>
</file>

<file path=ppt/theme/theme1.xml><?xml version="1.0" encoding="utf-8"?>
<a:theme xmlns:a="http://schemas.openxmlformats.org/drawingml/2006/main" name="esMD_ONC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esMD_ONC2</Template>
  <TotalTime>24382</TotalTime>
  <Words>342</Words>
  <Application>Microsoft Office PowerPoint</Application>
  <PresentationFormat>On-screen Show (4:3)</PresentationFormat>
  <Paragraphs>165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esMD_ONC2</vt:lpstr>
      <vt:lpstr>OASIS  Electronic Trial Master File Standard Technical Committee    </vt:lpstr>
      <vt:lpstr>Agenda</vt:lpstr>
      <vt:lpstr>Roll Call</vt:lpstr>
      <vt:lpstr>eTMF Spec Workgroup Update</vt:lpstr>
      <vt:lpstr>OASIS eTMF Audit Log – Proposed Attributes</vt:lpstr>
      <vt:lpstr>New Business </vt:lpstr>
      <vt:lpstr>Next Meeting(s) Agenda / Close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Submission of Medical Documentation (esMD)    Electronic Determination of Coverage (eDoC) Workgroup</dc:title>
  <dc:creator>Sweta E-SAC</dc:creator>
  <cp:lastModifiedBy>zack</cp:lastModifiedBy>
  <cp:revision>1473</cp:revision>
  <cp:lastPrinted>2014-05-19T14:58:39Z</cp:lastPrinted>
  <dcterms:created xsi:type="dcterms:W3CDTF">2013-04-16T17:06:56Z</dcterms:created>
  <dcterms:modified xsi:type="dcterms:W3CDTF">2015-05-04T13:07:34Z</dcterms:modified>
</cp:coreProperties>
</file>