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9" r:id="rId5"/>
    <p:sldId id="257" r:id="rId6"/>
    <p:sldId id="261" r:id="rId7"/>
    <p:sldId id="264" r:id="rId8"/>
    <p:sldId id="258" r:id="rId9"/>
    <p:sldId id="272" r:id="rId10"/>
    <p:sldId id="262" r:id="rId11"/>
    <p:sldId id="259" r:id="rId12"/>
    <p:sldId id="263" r:id="rId13"/>
    <p:sldId id="260" r:id="rId14"/>
    <p:sldId id="265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1E3B-9DDF-4A5A-84C7-88D982428A7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08A-D60C-4F9E-A2D6-E1FAA3391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Redlining </a:t>
            </a:r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Updated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Grant Vergottini</a:t>
            </a:r>
          </a:p>
          <a:p>
            <a:r>
              <a:rPr lang="en-US" dirty="0" smtClean="0"/>
              <a:t>10/24/2012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Two (Akoma Ntoso-like)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id=“sec1”&gt;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&lt;num&gt;First&lt;/num&gt;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&lt;/ins&gt;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id="mod1"&gt;That section 9 of Article IV is amended to read: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id="mod1-qs1"&gt;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&lt;section id=“cons-sec9"&gt;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&lt;del&gt;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&lt;p&gt;A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&lt;/del&gt;</a:t>
            </a:r>
            <a:r>
              <a:rPr lang="en-US" sz="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void. A statute</a:t>
            </a:r>
            <a:r>
              <a:rPr lang="en-US" sz="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&lt;/ins&gt;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may not be amended by reference to its title.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&lt;del&gt;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section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&lt;/del&gt; 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&lt;/p&gt;&lt;p&gt;A section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&lt;/ins&gt;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of a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id=“sec2”&gt;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&lt;num&gt;</a:t>
            </a:r>
            <a:r>
              <a:rPr lang="en-US" sz="8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&lt;ins&gt;Second&lt;/ins&gt;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id="mod2"&gt;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That section 14 of Article IV is amended to read: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&lt;/ins&gt;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id="mod2-qs1"&gt;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	   &lt;section id=“cons-sec14"&gt;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member of the Legislature is not subject to civil process during a session of the Legislature or </a:t>
            </a:r>
            <a:br>
              <a:rPr lang="en-US" sz="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for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&lt;del&gt;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&lt;/del&gt;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&lt;/ins&gt;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days before and after a session.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 rot="20990653">
            <a:off x="75678" y="2643939"/>
            <a:ext cx="1077071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Not valid XML – deletion ends </a:t>
            </a:r>
            <a:r>
              <a:rPr lang="en-US" sz="1000" dirty="0" err="1" smtClean="0">
                <a:latin typeface="Bradley Hand ITC" pitchFamily="66" charset="0"/>
              </a:rPr>
              <a:t>para</a:t>
            </a:r>
            <a:r>
              <a:rPr lang="en-US" sz="1000" dirty="0" smtClean="0">
                <a:latin typeface="Bradley Hand ITC" pitchFamily="66" charset="0"/>
              </a:rPr>
              <a:t> and then starts a new one</a:t>
            </a:r>
            <a:endParaRPr lang="en-US" sz="1000" dirty="0"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990653">
            <a:off x="2492371" y="1233900"/>
            <a:ext cx="107707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Insertion adds a num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First-- That Section 9 of Article IV thereof is amended to read: </a:t>
            </a:r>
          </a:p>
          <a:p>
            <a:pPr marL="0" indent="0">
              <a:buNone/>
            </a:pPr>
            <a:r>
              <a:rPr lang="en-US" sz="1800" dirty="0" smtClean="0"/>
              <a:t>SEC. 9. A statute shall embrace but one subject, which shall be expressed in its title. If a statute embraces a subject not expressed in its title, only the part not expressed is void.  A statute may not be amended by reference to its title. </a:t>
            </a:r>
          </a:p>
          <a:p>
            <a:pPr marL="0" indent="0">
              <a:buNone/>
            </a:pPr>
            <a:r>
              <a:rPr lang="en-US" sz="1800" dirty="0" smtClean="0"/>
              <a:t>A section of a statute may not be amended unless the section is re-enacted as amended. </a:t>
            </a:r>
          </a:p>
          <a:p>
            <a:pPr marL="0" indent="0">
              <a:buNone/>
            </a:pPr>
            <a:r>
              <a:rPr lang="en-US" sz="1800" dirty="0" smtClean="0"/>
              <a:t>Second– That Section 14 of Article IV thereof is amended to read:</a:t>
            </a:r>
          </a:p>
          <a:p>
            <a:pPr marL="0" indent="0">
              <a:buNone/>
            </a:pPr>
            <a:r>
              <a:rPr lang="en-US" sz="1800" dirty="0" smtClean="0"/>
              <a:t>SEC. 14. A member of the Legislature is not subject to civil process during a session of the Legislature or for 10 days before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and after </a:t>
            </a:r>
            <a:r>
              <a:rPr lang="en-US" sz="1800" dirty="0" smtClean="0"/>
              <a:t>a session. </a:t>
            </a:r>
          </a:p>
          <a:p>
            <a:pPr marL="0" indent="0">
              <a:buNone/>
            </a:pPr>
            <a:endParaRPr lang="en-US" sz="1800" i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7587734" y="30157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Passive Modification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181101" y="32385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Active Modifications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457200" y="3886200"/>
            <a:ext cx="274319" cy="381000"/>
          </a:xfrm>
          <a:prstGeom prst="leftBrace">
            <a:avLst>
              <a:gd name="adj1" fmla="val 34722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5880847" y="3137647"/>
            <a:ext cx="2752165" cy="1651000"/>
          </a:xfrm>
          <a:custGeom>
            <a:avLst/>
            <a:gdLst>
              <a:gd name="connsiteX0" fmla="*/ 2752165 w 2752165"/>
              <a:gd name="connsiteY0" fmla="*/ 0 h 1651000"/>
              <a:gd name="connsiteX1" fmla="*/ 2321859 w 2752165"/>
              <a:gd name="connsiteY1" fmla="*/ 1380565 h 1651000"/>
              <a:gd name="connsiteX2" fmla="*/ 914400 w 2752165"/>
              <a:gd name="connsiteY2" fmla="*/ 1622612 h 1651000"/>
              <a:gd name="connsiteX3" fmla="*/ 0 w 2752165"/>
              <a:gd name="connsiteY3" fmla="*/ 1272988 h 16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165" h="1651000">
                <a:moveTo>
                  <a:pt x="2752165" y="0"/>
                </a:moveTo>
                <a:cubicBezTo>
                  <a:pt x="2690159" y="555065"/>
                  <a:pt x="2628153" y="1110130"/>
                  <a:pt x="2321859" y="1380565"/>
                </a:cubicBezTo>
                <a:cubicBezTo>
                  <a:pt x="2015565" y="1651000"/>
                  <a:pt x="1301376" y="1640541"/>
                  <a:pt x="914400" y="1622612"/>
                </a:cubicBezTo>
                <a:cubicBezTo>
                  <a:pt x="527424" y="1604683"/>
                  <a:pt x="263712" y="1438835"/>
                  <a:pt x="0" y="127298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457200" y="1981200"/>
            <a:ext cx="274319" cy="1371600"/>
          </a:xfrm>
          <a:prstGeom prst="leftBrace">
            <a:avLst>
              <a:gd name="adj1" fmla="val 168465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990653">
            <a:off x="6907535" y="1260179"/>
            <a:ext cx="164331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Note that the net effect in Sec. 9 is now hidden.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Three (Akoma Ntoso-like)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id=“sec1”&gt;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&lt;ins&gt;&lt;num&gt;First&lt;/num&gt;&lt;/ins&gt;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id="mod1"&gt;That section 9 of Article IV is amended to read: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id="mod1-qs1"&gt;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&lt;section id=“cons-sec9"&gt;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void. A statute may not be amended by reference to its title.&lt;/p&gt;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section of a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id=“sec2”&gt;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&lt;num&gt;&lt;ins&gt;Second&lt;/ins&gt;&lt;/num&gt;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id="mod2"&gt;&lt;ins&gt;That section 14 of Article IV is amended to read:&lt;/ins&gt;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id="mod2-qs1"&gt;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&lt;section id=“cons-sec14"&gt;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member of the Legislature is not subject to civil process during a session of the Legislature or </a:t>
            </a:r>
            <a:br>
              <a:rPr lang="en-US" sz="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for 10 days before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&lt;del&gt;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after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&lt;/del&gt;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a session.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“As Amends the Law” – the net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First-- That Section 9 of Article IV thereof is amended to read: </a:t>
            </a:r>
          </a:p>
          <a:p>
            <a:pPr marL="0" indent="0">
              <a:buNone/>
            </a:pPr>
            <a:r>
              <a:rPr lang="en-US" sz="1800" dirty="0" smtClean="0"/>
              <a:t>SEC. 9. A statute shall embrace but one subject, which shall be expressed in its title. If a statute embraces a subject not expressed in its title, only the part not expressed is void.  A statute may not be amended by reference to its title.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 section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A section </a:t>
            </a:r>
            <a:r>
              <a:rPr lang="en-US" sz="1800" dirty="0" smtClean="0"/>
              <a:t>of a statute may not be amended unless the section is re-enacted as amended. </a:t>
            </a:r>
          </a:p>
          <a:p>
            <a:pPr marL="0" indent="0">
              <a:buNone/>
            </a:pPr>
            <a:r>
              <a:rPr lang="en-US" sz="1800" dirty="0" smtClean="0"/>
              <a:t>Second– That Section 14 of Article IV thereof is amended to read:</a:t>
            </a:r>
          </a:p>
          <a:p>
            <a:pPr marL="0" indent="0">
              <a:buNone/>
            </a:pPr>
            <a:r>
              <a:rPr lang="en-US" sz="1800" dirty="0" smtClean="0"/>
              <a:t>SEC. 14. A member of the Legislature is not subject to civil process during a session of the Legislature or for </a:t>
            </a:r>
            <a:r>
              <a:rPr lang="en-US" sz="1800" strike="sngStrike" dirty="0" smtClean="0">
                <a:solidFill>
                  <a:srgbClr val="FF0000"/>
                </a:solidFill>
              </a:rPr>
              <a:t>5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10</a:t>
            </a:r>
            <a:r>
              <a:rPr lang="en-US" sz="1800" dirty="0" smtClean="0"/>
              <a:t> days before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and after </a:t>
            </a:r>
            <a:r>
              <a:rPr lang="en-US" sz="1800" dirty="0" smtClean="0"/>
              <a:t>a session. </a:t>
            </a:r>
          </a:p>
          <a:p>
            <a:pPr marL="0" indent="0">
              <a:buNone/>
            </a:pPr>
            <a:endParaRPr lang="en-US" sz="18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Enacted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id=“cons-sec9“&gt;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&lt;num&gt;SEC. 9.&lt;/num&gt;</a:t>
            </a:r>
          </a:p>
          <a:p>
            <a:pPr fontAlgn="t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&lt;content period=“p1”&gt;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void. A statute may not be amended by reference to its title. A section of a statute may not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=“note-amd-1958chp10-sec1”/&gt;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&lt;content period=“p2”&gt;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void. A statute may not be amended by reference to its title.&lt;/p&gt;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&lt;p&gt;A section of a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=“note-amd-2012chp32-sec1”/&gt;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 id=“cons-sec14"&gt;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&lt;num&gt;SEC.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14.&lt;/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num&gt;</a:t>
            </a:r>
          </a:p>
          <a:p>
            <a:pPr fontAlgn="t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&lt;content period=“p1”&gt;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&lt;p&gt;A member of the Legislature is not subject to civil process during a session of the Legislature or </a:t>
            </a:r>
            <a:b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for 5 days before and after a session.&lt;/p&gt;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=“note-amd-1958chp10-sec2”/&gt;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&lt;content period=“p2”&gt;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&lt;p&gt;A member of the Legislature is not subject to civil process during a session of the Legislature or </a:t>
            </a:r>
            <a:b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5 days before a session.&lt;/p&gt;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=“note-amd-2012chp32-sec2”/&gt;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</a:t>
            </a:r>
          </a:p>
          <a:p>
            <a:pPr marL="0" indent="0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 rot="20990653">
            <a:off x="6731044" y="3231696"/>
            <a:ext cx="1254847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LAF Text modeled as a </a:t>
            </a:r>
            <a:r>
              <a:rPr lang="en-US" sz="1000" dirty="0" err="1" smtClean="0">
                <a:latin typeface="Bradley Hand ITC" pitchFamily="66" charset="0"/>
              </a:rPr>
              <a:t>noteRef</a:t>
            </a:r>
            <a:r>
              <a:rPr lang="en-US" sz="1000" dirty="0" smtClean="0">
                <a:latin typeface="Bradley Hand ITC" pitchFamily="66" charset="0"/>
              </a:rPr>
              <a:t>???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Redlining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SEC. 9. A statute shall embrace but one subject, which shall be expressed in its title. If a statute embraces a subject not expressed in its title, only the part not expressed is void.  A statute may not be amended by reference to its title. </a:t>
            </a:r>
            <a:endParaRPr lang="en-US" sz="1400" strike="sng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strike="sngStrike" dirty="0" smtClean="0">
                <a:solidFill>
                  <a:srgbClr val="FF0000"/>
                </a:solidFill>
              </a:rPr>
              <a:t>A section of a statute may not be amended unless the section is re-enacted as amended. </a:t>
            </a:r>
          </a:p>
          <a:p>
            <a:pPr marL="0" indent="0">
              <a:buNone/>
            </a:pPr>
            <a:r>
              <a:rPr lang="en-US" sz="1400" strike="sngStrike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400" strike="sngStrike" dirty="0" smtClean="0">
                <a:solidFill>
                  <a:srgbClr val="FF0000"/>
                </a:solidFill>
              </a:rPr>
              <a:t>SEC</a:t>
            </a:r>
            <a:r>
              <a:rPr lang="en-US" sz="1400" strike="sngStrike" dirty="0" smtClean="0">
                <a:solidFill>
                  <a:srgbClr val="FF0000"/>
                </a:solidFill>
              </a:rPr>
              <a:t>. 14.</a:t>
            </a:r>
            <a:r>
              <a:rPr lang="en-US" sz="1400" dirty="0" smtClean="0"/>
              <a:t> A member of the Legislature is not subject to civil process during a session of the Legislature or for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sz="1400" dirty="0" smtClean="0"/>
              <a:t> </a:t>
            </a:r>
            <a:r>
              <a:rPr lang="en-US" sz="1400" dirty="0" smtClean="0"/>
              <a:t>days before </a:t>
            </a:r>
            <a:r>
              <a:rPr lang="en-US" sz="1400" dirty="0" smtClean="0"/>
              <a:t>a </a:t>
            </a:r>
            <a:r>
              <a:rPr lang="en-US" sz="1400" dirty="0" smtClean="0"/>
              <a:t>session. </a:t>
            </a: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section id=“cons-sec9“&gt;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&lt;num&gt;SEC. 9.&lt;/num&gt;</a:t>
            </a:r>
          </a:p>
          <a:p>
            <a:pPr fontAlgn="t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&lt;content&gt;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void. A statute may not be amended by reference to its title.&lt;/p&gt;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&lt;p&gt;A section of a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=“note-amd-2012chp32-sec1”/&gt;</a:t>
            </a:r>
          </a:p>
          <a:p>
            <a:pPr marL="0" indent="0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&lt;/section&gt;</a:t>
            </a:r>
          </a:p>
          <a:p>
            <a:pPr marL="0" indent="0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fontAlgn="t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&lt;section id=“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cons-sec14"&gt;</a:t>
            </a:r>
            <a:endParaRPr lang="en-US" sz="800" strike="sngStrike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&lt;num&gt;SEC. 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.&lt;/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num&gt;</a:t>
            </a:r>
          </a:p>
          <a:p>
            <a:pPr fontAlgn="t">
              <a:buNone/>
            </a:pP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&lt;content&gt;</a:t>
            </a:r>
            <a:endParaRPr lang="en-US" sz="800" strike="sngStrike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&lt;p&gt;A member of the Legislature is not subject to civil process during a session of the Legislature or </a:t>
            </a:r>
            <a:b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for 5 days before a session.&lt;/p&gt;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noteRef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=“note-amd-2012chp32-sec2”/&gt;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</a:t>
            </a:r>
          </a:p>
          <a:p>
            <a:pPr marL="0" indent="0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 rot="20990653">
            <a:off x="5684555" y="4372866"/>
            <a:ext cx="2125749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A strike that starts within on bill section and ends somewhere within another. How do you deal with this? It’s easy on paper!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Redlining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Split Merge </a:t>
            </a:r>
            <a:r>
              <a:rPr lang="en-US" sz="2800" dirty="0" smtClean="0"/>
              <a:t>paragraphs</a:t>
            </a:r>
          </a:p>
          <a:p>
            <a:pPr lvl="1"/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Solution provided I believe?</a:t>
            </a:r>
            <a:endParaRPr lang="en-US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Redlining relative to a source other than prior </a:t>
            </a:r>
            <a:r>
              <a:rPr lang="en-US" sz="2800" dirty="0" smtClean="0"/>
              <a:t>version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model informative redlining as passive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mods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Complex (non XML conformant redlining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??? Rely on change tracking intrinsic to editor + lots of custom code.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Akoma Ntoso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Active Changes</a:t>
            </a:r>
          </a:p>
          <a:p>
            <a:pPr lvl="1"/>
            <a:r>
              <a:rPr lang="en-US" dirty="0" smtClean="0"/>
              <a:t>Changes to be made in </a:t>
            </a:r>
            <a:r>
              <a:rPr lang="en-US" dirty="0" smtClean="0"/>
              <a:t>another document</a:t>
            </a:r>
          </a:p>
          <a:p>
            <a:r>
              <a:rPr lang="en-US" dirty="0" smtClean="0"/>
              <a:t>Passive Changes</a:t>
            </a:r>
          </a:p>
          <a:p>
            <a:pPr lvl="1"/>
            <a:r>
              <a:rPr lang="en-US" dirty="0" smtClean="0"/>
              <a:t>Changes within a document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relative to prior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version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265717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Changes within a document </a:t>
            </a:r>
            <a:r>
              <a:rPr kumimoji="0" lang="en-US" sz="2800" b="0" i="0" u="none" strike="sng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 to prior version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reflecting execution of active changes from another document (per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Fabio’s explanation)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Redlining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Similar to change tracking in MS Word</a:t>
            </a:r>
          </a:p>
          <a:p>
            <a:pPr lvl="1"/>
            <a:r>
              <a:rPr lang="en-US" dirty="0" smtClean="0"/>
              <a:t>But changes shown are not literal</a:t>
            </a:r>
          </a:p>
          <a:p>
            <a:pPr lvl="1"/>
            <a:r>
              <a:rPr lang="en-US" dirty="0" smtClean="0"/>
              <a:t>Information is encoded in the meaning of changes</a:t>
            </a:r>
          </a:p>
          <a:p>
            <a:r>
              <a:rPr lang="en-US" dirty="0" smtClean="0"/>
              <a:t>Two different contexts for the changes</a:t>
            </a:r>
          </a:p>
          <a:p>
            <a:pPr lvl="1"/>
            <a:r>
              <a:rPr lang="en-US" dirty="0" smtClean="0"/>
              <a:t>Relative to the prior version of the </a:t>
            </a:r>
            <a:r>
              <a:rPr lang="en-US" dirty="0" smtClean="0"/>
              <a:t>bill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(passive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mods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Relative to the </a:t>
            </a:r>
            <a:r>
              <a:rPr lang="en-US" dirty="0" smtClean="0"/>
              <a:t>law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(informative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mods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my definition)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Redlining vs. Passive </a:t>
            </a:r>
            <a:r>
              <a:rPr lang="en-US" i="1" dirty="0" err="1" smtClean="0">
                <a:solidFill>
                  <a:srgbClr val="0070C0"/>
                </a:solidFill>
              </a:rPr>
              <a:t>Mods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Redlining </a:t>
            </a:r>
            <a:r>
              <a:rPr lang="en-US" i="1" dirty="0" smtClean="0">
                <a:solidFill>
                  <a:srgbClr val="0070C0"/>
                </a:solidFill>
              </a:rPr>
              <a:t>may reflect </a:t>
            </a:r>
            <a:r>
              <a:rPr lang="en-US" i="1" dirty="0" smtClean="0">
                <a:solidFill>
                  <a:srgbClr val="0070C0"/>
                </a:solidFill>
              </a:rPr>
              <a:t>underlying passive </a:t>
            </a:r>
            <a:r>
              <a:rPr lang="en-US" i="1" dirty="0" err="1" smtClean="0">
                <a:solidFill>
                  <a:srgbClr val="0070C0"/>
                </a:solidFill>
              </a:rPr>
              <a:t>mods</a:t>
            </a:r>
            <a:endParaRPr lang="en-US" i="1" dirty="0" smtClean="0">
              <a:solidFill>
                <a:srgbClr val="0070C0"/>
              </a:solidFill>
            </a:endParaRP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Redlining need not literally represent passive changes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Redlining may represent </a:t>
            </a:r>
            <a:r>
              <a:rPr lang="en-US" i="1" dirty="0" smtClean="0">
                <a:solidFill>
                  <a:srgbClr val="0070C0"/>
                </a:solidFill>
              </a:rPr>
              <a:t>forms </a:t>
            </a:r>
            <a:r>
              <a:rPr lang="en-US" i="1" dirty="0" smtClean="0">
                <a:solidFill>
                  <a:srgbClr val="0070C0"/>
                </a:solidFill>
              </a:rPr>
              <a:t>of changes other than passive </a:t>
            </a:r>
            <a:r>
              <a:rPr lang="en-US" i="1" dirty="0" err="1" smtClean="0">
                <a:solidFill>
                  <a:srgbClr val="0070C0"/>
                </a:solidFill>
              </a:rPr>
              <a:t>mods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Redlining showing changes relative to the law within active changes can be considered </a:t>
            </a:r>
            <a:r>
              <a:rPr lang="en-US" i="1" dirty="0" smtClean="0">
                <a:solidFill>
                  <a:srgbClr val="0070C0"/>
                </a:solidFill>
              </a:rPr>
              <a:t>informative (??) </a:t>
            </a:r>
            <a:r>
              <a:rPr lang="en-US" i="1" dirty="0" smtClean="0">
                <a:solidFill>
                  <a:srgbClr val="0070C0"/>
                </a:solidFill>
              </a:rPr>
              <a:t>redlining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One of a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That Section 9 of Article IV thereof is amended to read: </a:t>
            </a:r>
          </a:p>
          <a:p>
            <a:pPr marL="0" indent="0">
              <a:buNone/>
            </a:pPr>
            <a:r>
              <a:rPr lang="en-US" sz="1800" dirty="0" smtClean="0"/>
              <a:t>SEC. 9. A statute shall embrace but one subject, which shall be expressed in its title. If a statute embraces a subject not expressed in its title, only the part not expressed is void.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 statute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1"/>
                </a:solidFill>
              </a:rPr>
              <a:t>A statute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may not be amended by reference to its title. A section of a statute may not be amended unless the section is re-enacted as amended. </a:t>
            </a:r>
            <a:endParaRPr lang="en-US" sz="18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981200"/>
            <a:ext cx="274319" cy="1447800"/>
          </a:xfrm>
          <a:prstGeom prst="leftBrace">
            <a:avLst>
              <a:gd name="adj1" fmla="val 129248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33500" y="24765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Active Modification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1131133">
            <a:off x="2537817" y="2510122"/>
            <a:ext cx="1083393" cy="41549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Breaking into</a:t>
            </a:r>
          </a:p>
          <a:p>
            <a:r>
              <a:rPr lang="en-US" sz="1050" dirty="0" smtClean="0">
                <a:latin typeface="Bradley Hand ITC" pitchFamily="66" charset="0"/>
              </a:rPr>
              <a:t> two paragraphs</a:t>
            </a:r>
            <a:endParaRPr lang="en-US" sz="1050" dirty="0"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990653">
            <a:off x="3077187" y="3897183"/>
            <a:ext cx="2768786" cy="57708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Redlining is showing the effect of the proposed </a:t>
            </a:r>
            <a:r>
              <a:rPr lang="en-US" sz="1050" dirty="0" smtClean="0">
                <a:latin typeface="Bradley Hand ITC" pitchFamily="66" charset="0"/>
              </a:rPr>
              <a:t>legislation – these are neither active nor passive </a:t>
            </a:r>
            <a:r>
              <a:rPr lang="en-US" sz="1050" dirty="0" err="1" smtClean="0">
                <a:latin typeface="Bradley Hand ITC" pitchFamily="66" charset="0"/>
              </a:rPr>
              <a:t>mods</a:t>
            </a:r>
            <a:r>
              <a:rPr lang="en-US" sz="1050" dirty="0" smtClean="0">
                <a:latin typeface="Bradley Hand ITC" pitchFamily="66" charset="0"/>
              </a:rPr>
              <a:t>. It’s informative only.</a:t>
            </a:r>
            <a:endParaRPr lang="en-US" sz="1050" dirty="0">
              <a:latin typeface="Bradley Hand ITC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62000" y="1981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429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One (Akoma Ntoso-like)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id="mod1"&gt;That section 9 of Article IV is amended to read: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id="mod1-qs1"&gt;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&lt;section id=“cons-sec9"&gt;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void.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&lt;del&gt;</a:t>
            </a:r>
            <a:r>
              <a:rPr lang="en-US" sz="8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statute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&lt;/del&gt;</a:t>
            </a:r>
          </a:p>
          <a:p>
            <a:pPr marL="0" indent="0">
              <a:buNone/>
            </a:pPr>
            <a:r>
              <a:rPr lang="en-US" sz="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&lt;ins&gt;</a:t>
            </a:r>
            <a:r>
              <a:rPr lang="en-US" sz="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&lt;/p&gt;&lt;p&gt;A statute</a:t>
            </a:r>
            <a:r>
              <a:rPr lang="en-US" sz="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&lt;/ins&gt;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may not be amended by reference to its title. A section of a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 rot="20990653">
            <a:off x="75678" y="2643939"/>
            <a:ext cx="1077071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Not valid XML – insertion ends </a:t>
            </a:r>
            <a:r>
              <a:rPr lang="en-US" sz="1000" dirty="0" err="1" smtClean="0">
                <a:latin typeface="Bradley Hand ITC" pitchFamily="66" charset="0"/>
              </a:rPr>
              <a:t>para</a:t>
            </a:r>
            <a:r>
              <a:rPr lang="en-US" sz="1000" dirty="0" smtClean="0">
                <a:latin typeface="Bradley Hand ITC" pitchFamily="66" charset="0"/>
              </a:rPr>
              <a:t> and then starts a new one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One (Akoma Ntoso)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&lt;section&gt;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&lt;content&gt;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&lt;mod id="mod1"&gt;That section 9 of Article IV is amended to read: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&lt;quotedStructure id="mod1-qs1"&gt;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&lt;section id=“cons-sec9"&gt;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&lt;num&gt;SEC. 9.&lt;/num&gt;</a:t>
            </a:r>
          </a:p>
          <a:p>
            <a:pPr fontAlgn="t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&lt;p&gt;A statute shall embrace but one subject, which shall be expressed in its title. 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If a statute embraces a subject not expressed in its title, only the part not expressed is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void. </a:t>
            </a: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&lt;span period=“a1”&gt;A statute may not be amended by reference to its title. A section of a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statute may not be amended unless the section is re-enacted as amended.&lt;/span&gt;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 marL="0" indent="0">
              <a:buNone/>
            </a:pPr>
            <a:r>
              <a:rPr lang="en-US" sz="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&lt;p period=“a2”&gt;A statute may not be amended by reference to its title. A section of a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statute may not be amended unless the section is re-enacted as amended.&lt;/p&gt;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&lt;/section&gt;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&lt;/quotedStructure&gt;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&lt;/p&gt;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&lt;/content&gt;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&lt;/section&gt; </a:t>
            </a:r>
          </a:p>
          <a:p>
            <a:pPr fontAlgn="t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 rot="20990653">
            <a:off x="6206993" y="3506564"/>
            <a:ext cx="1793325" cy="55399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Akoma Ntoso representation is very different from the printed presentation</a:t>
            </a:r>
            <a:endParaRPr lang="en-US" sz="1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Two of a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924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First– </a:t>
            </a:r>
            <a:r>
              <a:rPr lang="en-US" sz="1800" dirty="0" smtClean="0"/>
              <a:t>That Section 9 of Article IV thereof is amended to read: </a:t>
            </a:r>
          </a:p>
          <a:p>
            <a:pPr marL="0" indent="0">
              <a:buNone/>
            </a:pPr>
            <a:r>
              <a:rPr lang="en-US" sz="1800" dirty="0" smtClean="0"/>
              <a:t>SEC. 9. A statute shall embrace but one subject, which shall be expressed in its title. If a statute embraces a subject not expressed in its title, only the part not expressed is </a:t>
            </a:r>
            <a:r>
              <a:rPr lang="en-US" sz="1800" strike="sngStrike" dirty="0" smtClean="0">
                <a:solidFill>
                  <a:srgbClr val="FF0000"/>
                </a:solidFill>
              </a:rPr>
              <a:t>void.  </a:t>
            </a:r>
            <a:endParaRPr lang="en-US" sz="18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strike="sngStrike" dirty="0" smtClean="0">
                <a:solidFill>
                  <a:srgbClr val="FF0000"/>
                </a:solidFill>
              </a:rPr>
              <a:t>A</a:t>
            </a:r>
            <a:r>
              <a:rPr lang="en-US" sz="1800" i="1" dirty="0" smtClean="0">
                <a:solidFill>
                  <a:schemeClr val="tx2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void. A </a:t>
            </a:r>
            <a:r>
              <a:rPr lang="en-US" sz="1800" dirty="0" smtClean="0"/>
              <a:t>statute may not be amended by reference to its title.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 section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A section </a:t>
            </a:r>
            <a:r>
              <a:rPr lang="en-US" sz="1800" dirty="0" smtClean="0"/>
              <a:t>of a statute may not be amended unless the section is re-enacted as amended. 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Second– That Section 14 of Article IV thereof is amended to read:</a:t>
            </a:r>
          </a:p>
          <a:p>
            <a:pPr marL="0" indent="0">
              <a:buNone/>
            </a:pPr>
            <a:r>
              <a:rPr lang="en-US" sz="1800" dirty="0" smtClean="0"/>
              <a:t>SEC. 14. A member of the Legislature is not subject to civil process during a session of the Legislature or for </a:t>
            </a:r>
            <a:r>
              <a:rPr lang="en-US" sz="1800" strike="sngStrike" dirty="0" smtClean="0">
                <a:solidFill>
                  <a:srgbClr val="FF0000"/>
                </a:solidFill>
              </a:rPr>
              <a:t>5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10</a:t>
            </a:r>
            <a:r>
              <a:rPr lang="en-US" sz="1800" dirty="0" smtClean="0"/>
              <a:t> days before and after a session. </a:t>
            </a:r>
          </a:p>
          <a:p>
            <a:pPr marL="0" indent="0">
              <a:buNone/>
            </a:pPr>
            <a:endParaRPr lang="en-US" sz="1800" i="1" dirty="0">
              <a:solidFill>
                <a:schemeClr val="accent1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457200" y="1981200"/>
            <a:ext cx="274319" cy="1752600"/>
          </a:xfrm>
          <a:prstGeom prst="leftBrace">
            <a:avLst>
              <a:gd name="adj1" fmla="val 184804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219201" y="3429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Active Modifications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457200" y="4114800"/>
            <a:ext cx="274319" cy="533400"/>
          </a:xfrm>
          <a:prstGeom prst="leftBrace">
            <a:avLst>
              <a:gd name="adj1" fmla="val 63889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7587734" y="31681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Passive Modifications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flipH="1">
            <a:off x="8534400" y="3810000"/>
            <a:ext cx="228600" cy="914400"/>
          </a:xfrm>
          <a:prstGeom prst="leftBrace">
            <a:avLst>
              <a:gd name="adj1" fmla="val 83333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290918" y="1307353"/>
            <a:ext cx="7368988" cy="1148976"/>
          </a:xfrm>
          <a:custGeom>
            <a:avLst/>
            <a:gdLst>
              <a:gd name="connsiteX0" fmla="*/ 7368988 w 7368988"/>
              <a:gd name="connsiteY0" fmla="*/ 1148976 h 1148976"/>
              <a:gd name="connsiteX1" fmla="*/ 6176682 w 7368988"/>
              <a:gd name="connsiteY1" fmla="*/ 306294 h 1148976"/>
              <a:gd name="connsiteX2" fmla="*/ 3361764 w 7368988"/>
              <a:gd name="connsiteY2" fmla="*/ 37353 h 1148976"/>
              <a:gd name="connsiteX3" fmla="*/ 986117 w 7368988"/>
              <a:gd name="connsiteY3" fmla="*/ 82176 h 1148976"/>
              <a:gd name="connsiteX4" fmla="*/ 0 w 7368988"/>
              <a:gd name="connsiteY4" fmla="*/ 306294 h 114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8988" h="1148976">
                <a:moveTo>
                  <a:pt x="7368988" y="1148976"/>
                </a:moveTo>
                <a:cubicBezTo>
                  <a:pt x="7106770" y="820270"/>
                  <a:pt x="6844553" y="491565"/>
                  <a:pt x="6176682" y="306294"/>
                </a:cubicBezTo>
                <a:cubicBezTo>
                  <a:pt x="5508811" y="121024"/>
                  <a:pt x="4226858" y="74706"/>
                  <a:pt x="3361764" y="37353"/>
                </a:cubicBezTo>
                <a:cubicBezTo>
                  <a:pt x="2496670" y="0"/>
                  <a:pt x="1546411" y="37353"/>
                  <a:pt x="986117" y="82176"/>
                </a:cubicBezTo>
                <a:cubicBezTo>
                  <a:pt x="425823" y="126999"/>
                  <a:pt x="212911" y="216646"/>
                  <a:pt x="0" y="30629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19082" y="2568389"/>
            <a:ext cx="6149789" cy="336176"/>
          </a:xfrm>
          <a:custGeom>
            <a:avLst/>
            <a:gdLst>
              <a:gd name="connsiteX0" fmla="*/ 6149789 w 6149789"/>
              <a:gd name="connsiteY0" fmla="*/ 336176 h 336176"/>
              <a:gd name="connsiteX1" fmla="*/ 4724400 w 6149789"/>
              <a:gd name="connsiteY1" fmla="*/ 76199 h 336176"/>
              <a:gd name="connsiteX2" fmla="*/ 3173506 w 6149789"/>
              <a:gd name="connsiteY2" fmla="*/ 4482 h 336176"/>
              <a:gd name="connsiteX3" fmla="*/ 1434353 w 6149789"/>
              <a:gd name="connsiteY3" fmla="*/ 49305 h 336176"/>
              <a:gd name="connsiteX4" fmla="*/ 0 w 6149789"/>
              <a:gd name="connsiteY4" fmla="*/ 264458 h 33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9789" h="336176">
                <a:moveTo>
                  <a:pt x="6149789" y="336176"/>
                </a:moveTo>
                <a:cubicBezTo>
                  <a:pt x="5685118" y="233828"/>
                  <a:pt x="5220447" y="131481"/>
                  <a:pt x="4724400" y="76199"/>
                </a:cubicBezTo>
                <a:cubicBezTo>
                  <a:pt x="4228353" y="20917"/>
                  <a:pt x="3721847" y="8964"/>
                  <a:pt x="3173506" y="4482"/>
                </a:cubicBezTo>
                <a:cubicBezTo>
                  <a:pt x="2625165" y="0"/>
                  <a:pt x="1963271" y="5976"/>
                  <a:pt x="1434353" y="49305"/>
                </a:cubicBezTo>
                <a:cubicBezTo>
                  <a:pt x="905435" y="92634"/>
                  <a:pt x="0" y="264458"/>
                  <a:pt x="0" y="26445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772400" y="3039035"/>
            <a:ext cx="905435" cy="242047"/>
          </a:xfrm>
          <a:custGeom>
            <a:avLst/>
            <a:gdLst>
              <a:gd name="connsiteX0" fmla="*/ 905435 w 905435"/>
              <a:gd name="connsiteY0" fmla="*/ 242047 h 242047"/>
              <a:gd name="connsiteX1" fmla="*/ 591671 w 905435"/>
              <a:gd name="connsiteY1" fmla="*/ 80683 h 242047"/>
              <a:gd name="connsiteX2" fmla="*/ 0 w 905435"/>
              <a:gd name="connsiteY2" fmla="*/ 0 h 24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435" h="242047">
                <a:moveTo>
                  <a:pt x="905435" y="242047"/>
                </a:moveTo>
                <a:cubicBezTo>
                  <a:pt x="824006" y="181535"/>
                  <a:pt x="742577" y="121024"/>
                  <a:pt x="591671" y="80683"/>
                </a:cubicBezTo>
                <a:cubicBezTo>
                  <a:pt x="440765" y="40342"/>
                  <a:pt x="220382" y="20171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0990653">
            <a:off x="7368723" y="200944"/>
            <a:ext cx="1480566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Joining two paragraphs and then splitting into  two paragraphs lower down</a:t>
            </a:r>
            <a:endParaRPr lang="en-US" sz="1050" dirty="0">
              <a:latin typeface="Bradley Hand ITC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990653">
            <a:off x="333452" y="4870437"/>
            <a:ext cx="2202163" cy="90024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Adding a second bill section and showing initial effect of amendment at the same time. The </a:t>
            </a:r>
            <a:r>
              <a:rPr lang="en-US" sz="1050" dirty="0" smtClean="0">
                <a:latin typeface="Bradley Hand ITC" pitchFamily="66" charset="0"/>
              </a:rPr>
              <a:t>strike </a:t>
            </a:r>
            <a:r>
              <a:rPr lang="en-US" sz="1050" dirty="0" smtClean="0">
                <a:latin typeface="Bradley Hand ITC" pitchFamily="66" charset="0"/>
              </a:rPr>
              <a:t>out and insert from 5 to 10 is </a:t>
            </a:r>
            <a:r>
              <a:rPr lang="en-US" sz="1050" u="sng" dirty="0" smtClean="0">
                <a:latin typeface="Bradley Hand ITC" pitchFamily="66" charset="0"/>
              </a:rPr>
              <a:t>not</a:t>
            </a:r>
            <a:r>
              <a:rPr lang="en-US" sz="1050" dirty="0" smtClean="0">
                <a:latin typeface="Bradley Hand ITC" pitchFamily="66" charset="0"/>
              </a:rPr>
              <a:t> a passive Mod</a:t>
            </a:r>
            <a:endParaRPr lang="en-US" sz="1050" dirty="0">
              <a:latin typeface="Bradley Hand ITC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990653">
            <a:off x="7368723" y="1039144"/>
            <a:ext cx="1480566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The net effect of  the first section relative to existing law is no longer apparent.</a:t>
            </a:r>
            <a:endParaRPr lang="en-US" sz="1050" dirty="0">
              <a:latin typeface="Bradley Hand ITC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0990653">
            <a:off x="188753" y="763941"/>
            <a:ext cx="1854004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Section numbering is being added due to the addition of a second </a:t>
            </a:r>
            <a:r>
              <a:rPr lang="en-US" sz="1050" dirty="0" smtClean="0">
                <a:latin typeface="Bradley Hand ITC" pitchFamily="66" charset="0"/>
              </a:rPr>
              <a:t>section – entire num is added</a:t>
            </a:r>
            <a:endParaRPr lang="en-US" sz="1050" dirty="0">
              <a:latin typeface="Bradley Hand ITC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85800" y="4114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" y="4648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3840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38400" y="47244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" y="3733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2000" y="1981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9" grpId="0" animBg="1"/>
      <p:bldP spid="19" grpId="1" animBg="1"/>
      <p:bldP spid="20" grpId="1" animBg="1"/>
      <p:bldP spid="2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Instruction Amendment for Version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Amendment 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At the beginning of page 1, line 1, insert “First-”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Amendment 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On page 1, line 4, strike out “void.” and on line 5, strike out the first “A” and insert: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void. A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Amendment 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On page 1, line 5, strike out “A section” and insert: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A section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Amendment 4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On page 1, after line 7, insert: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Second– That Section 14 of Article IV thereof is amended to read: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SEC. 14. A member of the Legislature is not subject to civil process during a session of the Legislature or for </a:t>
            </a:r>
            <a:r>
              <a:rPr lang="en-US" sz="1600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days before and after a session.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20990653">
            <a:off x="5901024" y="5752227"/>
            <a:ext cx="2202163" cy="57708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Note the redlining in the instruction amendment – this is an informational mod!</a:t>
            </a:r>
            <a:endParaRPr lang="en-US" sz="1050" dirty="0"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990653">
            <a:off x="871825" y="5985419"/>
            <a:ext cx="2202163" cy="41549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Bradley Hand ITC" pitchFamily="66" charset="0"/>
              </a:rPr>
              <a:t>The instruction amendment describes four active </a:t>
            </a:r>
            <a:r>
              <a:rPr lang="en-US" sz="1050" dirty="0" err="1" smtClean="0">
                <a:latin typeface="Bradley Hand ITC" pitchFamily="66" charset="0"/>
              </a:rPr>
              <a:t>mods</a:t>
            </a:r>
            <a:endParaRPr lang="en-US" sz="105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2421</Words>
  <Application>Microsoft Office PowerPoint</Application>
  <PresentationFormat>On-screen Show (4:3)</PresentationFormat>
  <Paragraphs>255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California Redlining Examples Updated</vt:lpstr>
      <vt:lpstr>Akoma Ntoso Modifications</vt:lpstr>
      <vt:lpstr>California Redlining</vt:lpstr>
      <vt:lpstr>Redlining vs. Passive Mods</vt:lpstr>
      <vt:lpstr>Version One of a Bill</vt:lpstr>
      <vt:lpstr>Version One (Akoma Ntoso-like)</vt:lpstr>
      <vt:lpstr>Version One (Akoma Ntoso)</vt:lpstr>
      <vt:lpstr>Version Two of a Bill</vt:lpstr>
      <vt:lpstr>Instruction Amendment for Version 2</vt:lpstr>
      <vt:lpstr>Version Two (Akoma Ntoso-like)</vt:lpstr>
      <vt:lpstr>Version Three</vt:lpstr>
      <vt:lpstr>Version Three (Akoma Ntoso-like)</vt:lpstr>
      <vt:lpstr>“As Amends the Law” – the net effect</vt:lpstr>
      <vt:lpstr>Enacted Law</vt:lpstr>
      <vt:lpstr>Complex Redlining</vt:lpstr>
      <vt:lpstr>Redlining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Grant Vergottini</dc:creator>
  <cp:lastModifiedBy>Grant Vergottini</cp:lastModifiedBy>
  <cp:revision>94</cp:revision>
  <dcterms:created xsi:type="dcterms:W3CDTF">2012-05-29T13:40:53Z</dcterms:created>
  <dcterms:modified xsi:type="dcterms:W3CDTF">2012-10-24T05:15:15Z</dcterms:modified>
</cp:coreProperties>
</file>