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6" r:id="rId3"/>
    <p:sldId id="270" r:id="rId4"/>
    <p:sldId id="257" r:id="rId5"/>
    <p:sldId id="259" r:id="rId6"/>
    <p:sldId id="258" r:id="rId7"/>
    <p:sldId id="260" r:id="rId8"/>
    <p:sldId id="261" r:id="rId9"/>
    <p:sldId id="264" r:id="rId10"/>
    <p:sldId id="262" r:id="rId11"/>
    <p:sldId id="265" r:id="rId12"/>
    <p:sldId id="263" r:id="rId13"/>
    <p:sldId id="268" r:id="rId14"/>
    <p:sldId id="269"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3"/>
  </p:normalViewPr>
  <p:slideViewPr>
    <p:cSldViewPr>
      <p:cViewPr>
        <p:scale>
          <a:sx n="90" d="100"/>
          <a:sy n="90" d="100"/>
        </p:scale>
        <p:origin x="-1238"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25EC6C-FEB5-413E-A528-B736A1582DB9}" type="datetimeFigureOut">
              <a:rPr lang="it-IT" smtClean="0"/>
              <a:t>28/08/2016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B6DD53-B3C5-4BD5-9052-55BBA2DE46FD}" type="slidenum">
              <a:rPr lang="it-IT" smtClean="0"/>
              <a:t>‹N›</a:t>
            </a:fld>
            <a:endParaRPr lang="it-IT"/>
          </a:p>
        </p:txBody>
      </p:sp>
    </p:spTree>
    <p:extLst>
      <p:ext uri="{BB962C8B-B14F-4D97-AF65-F5344CB8AC3E}">
        <p14:creationId xmlns:p14="http://schemas.microsoft.com/office/powerpoint/2010/main" val="3418915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AB6DD53-B3C5-4BD5-9052-55BBA2DE46FD}" type="slidenum">
              <a:rPr lang="it-IT" smtClean="0"/>
              <a:t>10</a:t>
            </a:fld>
            <a:endParaRPr lang="it-IT"/>
          </a:p>
        </p:txBody>
      </p:sp>
    </p:spTree>
    <p:extLst>
      <p:ext uri="{BB962C8B-B14F-4D97-AF65-F5344CB8AC3E}">
        <p14:creationId xmlns:p14="http://schemas.microsoft.com/office/powerpoint/2010/main" val="3149519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AB6DD53-B3C5-4BD5-9052-55BBA2DE46FD}" type="slidenum">
              <a:rPr lang="it-IT" smtClean="0"/>
              <a:t>11</a:t>
            </a:fld>
            <a:endParaRPr lang="it-IT"/>
          </a:p>
        </p:txBody>
      </p:sp>
    </p:spTree>
    <p:extLst>
      <p:ext uri="{BB962C8B-B14F-4D97-AF65-F5344CB8AC3E}">
        <p14:creationId xmlns:p14="http://schemas.microsoft.com/office/powerpoint/2010/main" val="314951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63FE1FA-8C06-485A-B0B4-3AEE8FF07FFF}" type="datetimeFigureOut">
              <a:rPr lang="it-IT" smtClean="0"/>
              <a:t>28/08/2016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F38673-E777-4FE6-8CA2-F2D6CA23B622}" type="slidenum">
              <a:rPr lang="it-IT" smtClean="0"/>
              <a:t>‹N›</a:t>
            </a:fld>
            <a:endParaRPr lang="it-IT"/>
          </a:p>
        </p:txBody>
      </p:sp>
    </p:spTree>
    <p:extLst>
      <p:ext uri="{BB962C8B-B14F-4D97-AF65-F5344CB8AC3E}">
        <p14:creationId xmlns:p14="http://schemas.microsoft.com/office/powerpoint/2010/main" val="375060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63FE1FA-8C06-485A-B0B4-3AEE8FF07FFF}" type="datetimeFigureOut">
              <a:rPr lang="it-IT" smtClean="0"/>
              <a:t>28/08/2016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F38673-E777-4FE6-8CA2-F2D6CA23B622}" type="slidenum">
              <a:rPr lang="it-IT" smtClean="0"/>
              <a:t>‹N›</a:t>
            </a:fld>
            <a:endParaRPr lang="it-IT"/>
          </a:p>
        </p:txBody>
      </p:sp>
    </p:spTree>
    <p:extLst>
      <p:ext uri="{BB962C8B-B14F-4D97-AF65-F5344CB8AC3E}">
        <p14:creationId xmlns:p14="http://schemas.microsoft.com/office/powerpoint/2010/main" val="190687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63FE1FA-8C06-485A-B0B4-3AEE8FF07FFF}" type="datetimeFigureOut">
              <a:rPr lang="it-IT" smtClean="0"/>
              <a:t>28/08/2016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F38673-E777-4FE6-8CA2-F2D6CA23B622}" type="slidenum">
              <a:rPr lang="it-IT" smtClean="0"/>
              <a:t>‹N›</a:t>
            </a:fld>
            <a:endParaRPr lang="it-IT"/>
          </a:p>
        </p:txBody>
      </p:sp>
    </p:spTree>
    <p:extLst>
      <p:ext uri="{BB962C8B-B14F-4D97-AF65-F5344CB8AC3E}">
        <p14:creationId xmlns:p14="http://schemas.microsoft.com/office/powerpoint/2010/main" val="1597779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63FE1FA-8C06-485A-B0B4-3AEE8FF07FFF}" type="datetimeFigureOut">
              <a:rPr lang="it-IT" smtClean="0"/>
              <a:t>28/08/2016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F38673-E777-4FE6-8CA2-F2D6CA23B622}" type="slidenum">
              <a:rPr lang="it-IT" smtClean="0"/>
              <a:t>‹N›</a:t>
            </a:fld>
            <a:endParaRPr lang="it-IT"/>
          </a:p>
        </p:txBody>
      </p:sp>
    </p:spTree>
    <p:extLst>
      <p:ext uri="{BB962C8B-B14F-4D97-AF65-F5344CB8AC3E}">
        <p14:creationId xmlns:p14="http://schemas.microsoft.com/office/powerpoint/2010/main" val="254096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63FE1FA-8C06-485A-B0B4-3AEE8FF07FFF}" type="datetimeFigureOut">
              <a:rPr lang="it-IT" smtClean="0"/>
              <a:t>28/08/2016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3F38673-E777-4FE6-8CA2-F2D6CA23B622}" type="slidenum">
              <a:rPr lang="it-IT" smtClean="0"/>
              <a:t>‹N›</a:t>
            </a:fld>
            <a:endParaRPr lang="it-IT"/>
          </a:p>
        </p:txBody>
      </p:sp>
    </p:spTree>
    <p:extLst>
      <p:ext uri="{BB962C8B-B14F-4D97-AF65-F5344CB8AC3E}">
        <p14:creationId xmlns:p14="http://schemas.microsoft.com/office/powerpoint/2010/main" val="1622929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63FE1FA-8C06-485A-B0B4-3AEE8FF07FFF}" type="datetimeFigureOut">
              <a:rPr lang="it-IT" smtClean="0"/>
              <a:t>28/08/2016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3F38673-E777-4FE6-8CA2-F2D6CA23B622}" type="slidenum">
              <a:rPr lang="it-IT" smtClean="0"/>
              <a:t>‹N›</a:t>
            </a:fld>
            <a:endParaRPr lang="it-IT"/>
          </a:p>
        </p:txBody>
      </p:sp>
    </p:spTree>
    <p:extLst>
      <p:ext uri="{BB962C8B-B14F-4D97-AF65-F5344CB8AC3E}">
        <p14:creationId xmlns:p14="http://schemas.microsoft.com/office/powerpoint/2010/main" val="95777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63FE1FA-8C06-485A-B0B4-3AEE8FF07FFF}" type="datetimeFigureOut">
              <a:rPr lang="it-IT" smtClean="0"/>
              <a:t>28/08/2016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3F38673-E777-4FE6-8CA2-F2D6CA23B622}" type="slidenum">
              <a:rPr lang="it-IT" smtClean="0"/>
              <a:t>‹N›</a:t>
            </a:fld>
            <a:endParaRPr lang="it-IT"/>
          </a:p>
        </p:txBody>
      </p:sp>
    </p:spTree>
    <p:extLst>
      <p:ext uri="{BB962C8B-B14F-4D97-AF65-F5344CB8AC3E}">
        <p14:creationId xmlns:p14="http://schemas.microsoft.com/office/powerpoint/2010/main" val="9561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63FE1FA-8C06-485A-B0B4-3AEE8FF07FFF}" type="datetimeFigureOut">
              <a:rPr lang="it-IT" smtClean="0"/>
              <a:t>28/08/2016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3F38673-E777-4FE6-8CA2-F2D6CA23B622}" type="slidenum">
              <a:rPr lang="it-IT" smtClean="0"/>
              <a:t>‹N›</a:t>
            </a:fld>
            <a:endParaRPr lang="it-IT"/>
          </a:p>
        </p:txBody>
      </p:sp>
    </p:spTree>
    <p:extLst>
      <p:ext uri="{BB962C8B-B14F-4D97-AF65-F5344CB8AC3E}">
        <p14:creationId xmlns:p14="http://schemas.microsoft.com/office/powerpoint/2010/main" val="1639604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63FE1FA-8C06-485A-B0B4-3AEE8FF07FFF}" type="datetimeFigureOut">
              <a:rPr lang="it-IT" smtClean="0"/>
              <a:t>28/08/2016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3F38673-E777-4FE6-8CA2-F2D6CA23B622}" type="slidenum">
              <a:rPr lang="it-IT" smtClean="0"/>
              <a:t>‹N›</a:t>
            </a:fld>
            <a:endParaRPr lang="it-IT"/>
          </a:p>
        </p:txBody>
      </p:sp>
    </p:spTree>
    <p:extLst>
      <p:ext uri="{BB962C8B-B14F-4D97-AF65-F5344CB8AC3E}">
        <p14:creationId xmlns:p14="http://schemas.microsoft.com/office/powerpoint/2010/main" val="315328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63FE1FA-8C06-485A-B0B4-3AEE8FF07FFF}" type="datetimeFigureOut">
              <a:rPr lang="it-IT" smtClean="0"/>
              <a:t>28/08/2016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3F38673-E777-4FE6-8CA2-F2D6CA23B622}" type="slidenum">
              <a:rPr lang="it-IT" smtClean="0"/>
              <a:t>‹N›</a:t>
            </a:fld>
            <a:endParaRPr lang="it-IT"/>
          </a:p>
        </p:txBody>
      </p:sp>
    </p:spTree>
    <p:extLst>
      <p:ext uri="{BB962C8B-B14F-4D97-AF65-F5344CB8AC3E}">
        <p14:creationId xmlns:p14="http://schemas.microsoft.com/office/powerpoint/2010/main" val="98425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63FE1FA-8C06-485A-B0B4-3AEE8FF07FFF}" type="datetimeFigureOut">
              <a:rPr lang="it-IT" smtClean="0"/>
              <a:t>28/08/2016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3F38673-E777-4FE6-8CA2-F2D6CA23B622}" type="slidenum">
              <a:rPr lang="it-IT" smtClean="0"/>
              <a:t>‹N›</a:t>
            </a:fld>
            <a:endParaRPr lang="it-IT"/>
          </a:p>
        </p:txBody>
      </p:sp>
    </p:spTree>
    <p:extLst>
      <p:ext uri="{BB962C8B-B14F-4D97-AF65-F5344CB8AC3E}">
        <p14:creationId xmlns:p14="http://schemas.microsoft.com/office/powerpoint/2010/main" val="387944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FE1FA-8C06-485A-B0B4-3AEE8FF07FFF}" type="datetimeFigureOut">
              <a:rPr lang="it-IT" smtClean="0"/>
              <a:t>28/08/2016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38673-E777-4FE6-8CA2-F2D6CA23B622}" type="slidenum">
              <a:rPr lang="it-IT" smtClean="0"/>
              <a:t>‹N›</a:t>
            </a:fld>
            <a:endParaRPr lang="it-IT"/>
          </a:p>
        </p:txBody>
      </p:sp>
    </p:spTree>
    <p:extLst>
      <p:ext uri="{BB962C8B-B14F-4D97-AF65-F5344CB8AC3E}">
        <p14:creationId xmlns:p14="http://schemas.microsoft.com/office/powerpoint/2010/main" val="4190005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ocs.oasis-open.org/legaldocml/ns/akn/3.0/WD1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docs.oasis-open.org/legaldocml/akn-nc/v1.0/csprd02/akn-nc-v1.0-csprd02.html#_Toc447637073"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ocs.oasis-open.org/legaldocml/ns/akn/3.0/WD1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docs.oasis-open.org/legaldocml/akn-nc/v1.0/csprd02/akn-nc-v1.0-csprd02.html#_Toc44763707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docs.oasis-open.org/legaldocml/akn-core/v1.0/csprd02/part1-vocabulary/akn-core-v1.0-csprd02-part1-vocabulary.html#_Toc45185134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publications.europa.eu/documents/2050822/2138819/ELI+-+A+Technical+Implementation+Guid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tp://ftp.cen.eu/CEN/Sectors/List/ICT/CWAs/CWA15710-2010-Metalex2.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docs.oasis-open.org/legaldocml/akn-core/v1.0/csprd02/part1-vocabulary/akn-core-v1.0-csprd02-part1-vocabulary.html#_Toc45185134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docs.oasis-open.org/legaldocml/akn-core/v1.0/csprd02/part2-specs/materials/akn-core-v1.0-csd02-part2-specs-3.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ocs.oasis-open.org/legaldocml/akn-core/v1.0/csprd02/part2-specs/materials/akn-core-v1.0-csd02-part2-specs-3.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err="1" smtClean="0"/>
              <a:t>Akoma</a:t>
            </a:r>
            <a:r>
              <a:rPr lang="it-IT" dirty="0" smtClean="0"/>
              <a:t> </a:t>
            </a:r>
            <a:r>
              <a:rPr lang="it-IT" dirty="0" err="1" smtClean="0"/>
              <a:t>Ntoso</a:t>
            </a:r>
            <a:r>
              <a:rPr lang="it-IT" dirty="0" smtClean="0"/>
              <a:t> and </a:t>
            </a:r>
            <a:br>
              <a:rPr lang="it-IT" dirty="0" smtClean="0"/>
            </a:br>
            <a:r>
              <a:rPr lang="it-IT" dirty="0" err="1" smtClean="0"/>
              <a:t>functionally</a:t>
            </a:r>
            <a:r>
              <a:rPr lang="it-IT" dirty="0" smtClean="0"/>
              <a:t> </a:t>
            </a:r>
            <a:r>
              <a:rPr lang="it-IT" dirty="0" err="1" smtClean="0"/>
              <a:t>equivalent</a:t>
            </a:r>
            <a:r>
              <a:rPr lang="it-IT" dirty="0" smtClean="0"/>
              <a:t> </a:t>
            </a:r>
            <a:r>
              <a:rPr lang="it-IT" dirty="0" err="1" smtClean="0"/>
              <a:t>naming</a:t>
            </a:r>
            <a:r>
              <a:rPr lang="it-IT" dirty="0" smtClean="0"/>
              <a:t> </a:t>
            </a:r>
            <a:r>
              <a:rPr lang="it-IT" dirty="0" err="1" smtClean="0"/>
              <a:t>conventions</a:t>
            </a:r>
            <a:r>
              <a:rPr lang="it-IT" dirty="0" smtClean="0"/>
              <a:t> (FENC)</a:t>
            </a:r>
            <a:endParaRPr lang="it-IT" dirty="0"/>
          </a:p>
        </p:txBody>
      </p:sp>
      <p:sp>
        <p:nvSpPr>
          <p:cNvPr id="3" name="Sottotitolo 2"/>
          <p:cNvSpPr>
            <a:spLocks noGrp="1"/>
          </p:cNvSpPr>
          <p:nvPr>
            <p:ph type="subTitle" idx="1"/>
          </p:nvPr>
        </p:nvSpPr>
        <p:spPr/>
        <p:txBody>
          <a:bodyPr/>
          <a:lstStyle/>
          <a:p>
            <a:r>
              <a:rPr lang="it-IT" smtClean="0"/>
              <a:t>27 </a:t>
            </a:r>
            <a:r>
              <a:rPr lang="it-IT" dirty="0" smtClean="0"/>
              <a:t>August 2016</a:t>
            </a:r>
          </a:p>
        </p:txBody>
      </p:sp>
    </p:spTree>
    <p:extLst>
      <p:ext uri="{BB962C8B-B14F-4D97-AF65-F5344CB8AC3E}">
        <p14:creationId xmlns:p14="http://schemas.microsoft.com/office/powerpoint/2010/main" val="2414786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Current</a:t>
            </a:r>
            <a:r>
              <a:rPr lang="it-IT" dirty="0" smtClean="0"/>
              <a:t> </a:t>
            </a:r>
            <a:r>
              <a:rPr lang="it-IT" dirty="0" err="1" smtClean="0"/>
              <a:t>Conformance</a:t>
            </a:r>
            <a:r>
              <a:rPr lang="it-IT" dirty="0" smtClean="0"/>
              <a:t> </a:t>
            </a:r>
            <a:r>
              <a:rPr lang="it-IT" dirty="0" err="1" smtClean="0"/>
              <a:t>Rules</a:t>
            </a:r>
            <a:endParaRPr lang="it-IT" dirty="0"/>
          </a:p>
        </p:txBody>
      </p:sp>
      <p:sp>
        <p:nvSpPr>
          <p:cNvPr id="3" name="Segnaposto contenuto 2"/>
          <p:cNvSpPr>
            <a:spLocks noGrp="1"/>
          </p:cNvSpPr>
          <p:nvPr>
            <p:ph idx="1"/>
          </p:nvPr>
        </p:nvSpPr>
        <p:spPr>
          <a:xfrm>
            <a:off x="457200" y="1600200"/>
            <a:ext cx="8229600" cy="5069160"/>
          </a:xfrm>
        </p:spPr>
        <p:txBody>
          <a:bodyPr>
            <a:normAutofit fontScale="62500" lnSpcReduction="20000"/>
          </a:bodyPr>
          <a:lstStyle/>
          <a:p>
            <a:pPr marL="0" indent="0">
              <a:buNone/>
            </a:pPr>
            <a:r>
              <a:rPr lang="en-US" sz="3800" b="1" dirty="0" smtClean="0"/>
              <a:t>Akoma </a:t>
            </a:r>
            <a:r>
              <a:rPr lang="en-US" sz="3800" b="1" dirty="0" err="1" smtClean="0"/>
              <a:t>Ntoso</a:t>
            </a:r>
            <a:r>
              <a:rPr lang="en-US" sz="3800" b="1" dirty="0" smtClean="0"/>
              <a:t> Naming Convention Version 1.0</a:t>
            </a:r>
          </a:p>
          <a:p>
            <a:pPr marL="0" indent="0">
              <a:buNone/>
            </a:pPr>
            <a:endParaRPr lang="en-US" dirty="0" smtClean="0"/>
          </a:p>
          <a:p>
            <a:pPr marL="0" indent="0">
              <a:buNone/>
            </a:pPr>
            <a:r>
              <a:rPr lang="en-US" dirty="0" smtClean="0"/>
              <a:t>This </a:t>
            </a:r>
            <a:r>
              <a:rPr lang="en-US" dirty="0"/>
              <a:t>chapter defines Akoma </a:t>
            </a:r>
            <a:r>
              <a:rPr lang="en-US" dirty="0" err="1"/>
              <a:t>Ntoso</a:t>
            </a:r>
            <a:r>
              <a:rPr lang="en-US" dirty="0"/>
              <a:t> conformance </a:t>
            </a:r>
            <a:r>
              <a:rPr lang="en-US" dirty="0" smtClean="0"/>
              <a:t>clauses.</a:t>
            </a:r>
          </a:p>
          <a:p>
            <a:r>
              <a:rPr lang="en-US" dirty="0"/>
              <a:t>#1 an XML document is compliant with Akoma </a:t>
            </a:r>
            <a:r>
              <a:rPr lang="en-US" dirty="0" err="1"/>
              <a:t>Ntoso</a:t>
            </a:r>
            <a:r>
              <a:rPr lang="en-US" dirty="0"/>
              <a:t> specs in level 1 if </a:t>
            </a:r>
          </a:p>
          <a:p>
            <a:r>
              <a:rPr lang="en-US" dirty="0" smtClean="0"/>
              <a:t>The </a:t>
            </a:r>
            <a:r>
              <a:rPr lang="en-US" dirty="0"/>
              <a:t>XML file </a:t>
            </a:r>
            <a:r>
              <a:rPr lang="en-US" dirty="0" smtClean="0"/>
              <a:t>MUST be valid </a:t>
            </a:r>
            <a:r>
              <a:rPr lang="en-US" dirty="0"/>
              <a:t>according to the XML schema: </a:t>
            </a:r>
            <a:r>
              <a:rPr lang="en-US" dirty="0">
                <a:hlinkClick r:id="rId3"/>
              </a:rPr>
              <a:t>http://docs.oasis-open.org/legaldocml/ns/akn/3.0/WD17</a:t>
            </a:r>
            <a:r>
              <a:rPr lang="en-US" dirty="0"/>
              <a:t>;</a:t>
            </a:r>
          </a:p>
          <a:p>
            <a:r>
              <a:rPr lang="en-US" dirty="0"/>
              <a:t>#2  an XML document is compliant with Akoma </a:t>
            </a:r>
            <a:r>
              <a:rPr lang="en-US" dirty="0" err="1"/>
              <a:t>Ntoso</a:t>
            </a:r>
            <a:r>
              <a:rPr lang="en-US" dirty="0"/>
              <a:t> specs in level 2 if it is compliant at level 1 </a:t>
            </a:r>
            <a:r>
              <a:rPr lang="en-US" dirty="0" smtClean="0"/>
              <a:t>and</a:t>
            </a:r>
            <a:endParaRPr lang="en-US" dirty="0"/>
          </a:p>
          <a:p>
            <a:r>
              <a:rPr lang="en-US" dirty="0"/>
              <a:t>2.1 The values of the </a:t>
            </a:r>
            <a:r>
              <a:rPr lang="en-US" dirty="0" err="1"/>
              <a:t>eId</a:t>
            </a:r>
            <a:r>
              <a:rPr lang="en-US" dirty="0"/>
              <a:t> and </a:t>
            </a:r>
            <a:r>
              <a:rPr lang="en-US" dirty="0" err="1"/>
              <a:t>wId</a:t>
            </a:r>
            <a:r>
              <a:rPr lang="en-US" dirty="0"/>
              <a:t> attributes </a:t>
            </a:r>
            <a:r>
              <a:rPr lang="en-US" dirty="0" smtClean="0"/>
              <a:t>MUST follow </a:t>
            </a:r>
            <a:r>
              <a:rPr lang="en-US" dirty="0"/>
              <a:t>the Akoma </a:t>
            </a:r>
            <a:r>
              <a:rPr lang="en-US" dirty="0" err="1"/>
              <a:t>Ntoso</a:t>
            </a:r>
            <a:r>
              <a:rPr lang="en-US" dirty="0"/>
              <a:t> naming convention as formulated in chapters 4 and 5;</a:t>
            </a:r>
          </a:p>
          <a:p>
            <a:r>
              <a:rPr lang="en-US" dirty="0"/>
              <a:t>2.2 </a:t>
            </a:r>
            <a:r>
              <a:rPr lang="en-GB" dirty="0"/>
              <a:t>The values of the </a:t>
            </a:r>
            <a:r>
              <a:rPr lang="en-GB" dirty="0" err="1"/>
              <a:t>FRBRuri</a:t>
            </a:r>
            <a:r>
              <a:rPr lang="en-GB" dirty="0"/>
              <a:t> and </a:t>
            </a:r>
            <a:r>
              <a:rPr lang="en-GB" dirty="0" err="1"/>
              <a:t>FBRRthis</a:t>
            </a:r>
            <a:r>
              <a:rPr lang="en-GB" dirty="0"/>
              <a:t> elements </a:t>
            </a:r>
            <a:r>
              <a:rPr lang="en-US" dirty="0" smtClean="0"/>
              <a:t>MUST </a:t>
            </a:r>
            <a:r>
              <a:rPr lang="en-GB" dirty="0" smtClean="0"/>
              <a:t>follow </a:t>
            </a:r>
            <a:r>
              <a:rPr lang="en-GB" dirty="0"/>
              <a:t>the specification detailed in </a:t>
            </a:r>
            <a:r>
              <a:rPr lang="en-US" dirty="0"/>
              <a:t>chapter </a:t>
            </a:r>
            <a:r>
              <a:rPr lang="en-GB" dirty="0"/>
              <a:t>4;</a:t>
            </a:r>
            <a:endParaRPr lang="en-US" dirty="0"/>
          </a:p>
          <a:p>
            <a:r>
              <a:rPr lang="en-GB" dirty="0"/>
              <a:t>2.3 </a:t>
            </a:r>
            <a:r>
              <a:rPr lang="en-US" dirty="0"/>
              <a:t>The values of the </a:t>
            </a:r>
            <a:r>
              <a:rPr lang="en-US" dirty="0" err="1"/>
              <a:t>href</a:t>
            </a:r>
            <a:r>
              <a:rPr lang="en-US" dirty="0"/>
              <a:t> and </a:t>
            </a:r>
            <a:r>
              <a:rPr lang="en-US" dirty="0" err="1"/>
              <a:t>src</a:t>
            </a:r>
            <a:r>
              <a:rPr lang="en-US" dirty="0"/>
              <a:t> attributes in ALL elements (except &lt;a&gt;) </a:t>
            </a:r>
            <a:r>
              <a:rPr lang="en-US" dirty="0" smtClean="0"/>
              <a:t>MUST follow </a:t>
            </a:r>
            <a:r>
              <a:rPr lang="en-GB" dirty="0"/>
              <a:t>the specifications detailed in </a:t>
            </a:r>
            <a:r>
              <a:rPr lang="en-US" dirty="0"/>
              <a:t>chapter 4 and </a:t>
            </a:r>
            <a:r>
              <a:rPr lang="en-US" dirty="0" smtClean="0"/>
              <a:t>5 .</a:t>
            </a:r>
            <a:endParaRPr lang="en-US" dirty="0"/>
          </a:p>
          <a:p>
            <a:pPr marL="400050" lvl="1" indent="0">
              <a:buNone/>
            </a:pPr>
            <a:r>
              <a:rPr lang="en-US" dirty="0" smtClean="0">
                <a:hlinkClick r:id="rId4"/>
              </a:rPr>
              <a:t>http://docs.oasis-open.org/legaldocml/akn-nc/v1.0/csprd02/akn-nc-v1.0-csprd02.html#_Toc447637073</a:t>
            </a:r>
            <a:endParaRPr lang="it-IT" dirty="0"/>
          </a:p>
        </p:txBody>
      </p:sp>
    </p:spTree>
    <p:extLst>
      <p:ext uri="{BB962C8B-B14F-4D97-AF65-F5344CB8AC3E}">
        <p14:creationId xmlns:p14="http://schemas.microsoft.com/office/powerpoint/2010/main" val="1787066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New </a:t>
            </a:r>
            <a:r>
              <a:rPr lang="it-IT" b="1" dirty="0" err="1" smtClean="0">
                <a:solidFill>
                  <a:srgbClr val="C00000"/>
                </a:solidFill>
              </a:rPr>
              <a:t>Conformance</a:t>
            </a:r>
            <a:r>
              <a:rPr lang="it-IT" b="1" dirty="0" smtClean="0">
                <a:solidFill>
                  <a:srgbClr val="C00000"/>
                </a:solidFill>
              </a:rPr>
              <a:t> </a:t>
            </a:r>
            <a:r>
              <a:rPr lang="it-IT" b="1" dirty="0" err="1" smtClean="0">
                <a:solidFill>
                  <a:srgbClr val="C00000"/>
                </a:solidFill>
              </a:rPr>
              <a:t>Rules</a:t>
            </a:r>
            <a:endParaRPr lang="it-IT" b="1" dirty="0">
              <a:solidFill>
                <a:srgbClr val="C00000"/>
              </a:solidFill>
            </a:endParaRPr>
          </a:p>
        </p:txBody>
      </p:sp>
      <p:sp>
        <p:nvSpPr>
          <p:cNvPr id="3" name="Segnaposto contenuto 2"/>
          <p:cNvSpPr>
            <a:spLocks noGrp="1"/>
          </p:cNvSpPr>
          <p:nvPr>
            <p:ph idx="1"/>
          </p:nvPr>
        </p:nvSpPr>
        <p:spPr>
          <a:xfrm>
            <a:off x="457200" y="1340768"/>
            <a:ext cx="8229600" cy="5517232"/>
          </a:xfrm>
        </p:spPr>
        <p:txBody>
          <a:bodyPr>
            <a:normAutofit fontScale="62500" lnSpcReduction="20000"/>
          </a:bodyPr>
          <a:lstStyle/>
          <a:p>
            <a:pPr marL="0" indent="0">
              <a:buNone/>
            </a:pPr>
            <a:r>
              <a:rPr lang="en-US" sz="4400" b="1" dirty="0"/>
              <a:t>Akoma </a:t>
            </a:r>
            <a:r>
              <a:rPr lang="en-US" sz="4400" b="1" dirty="0" err="1"/>
              <a:t>Ntoso</a:t>
            </a:r>
            <a:r>
              <a:rPr lang="en-US" sz="4400" b="1" dirty="0"/>
              <a:t> Naming Convention Version 1.0</a:t>
            </a:r>
          </a:p>
          <a:p>
            <a:pPr marL="0" indent="0">
              <a:buNone/>
            </a:pPr>
            <a:endParaRPr lang="en-US" dirty="0" smtClean="0"/>
          </a:p>
          <a:p>
            <a:pPr marL="0" indent="0">
              <a:buNone/>
            </a:pPr>
            <a:r>
              <a:rPr lang="en-US" dirty="0" smtClean="0"/>
              <a:t>This </a:t>
            </a:r>
            <a:r>
              <a:rPr lang="en-US" dirty="0"/>
              <a:t>chapter defines Akoma </a:t>
            </a:r>
            <a:r>
              <a:rPr lang="en-US" dirty="0" err="1"/>
              <a:t>Ntoso</a:t>
            </a:r>
            <a:r>
              <a:rPr lang="en-US" dirty="0"/>
              <a:t> conformance clauses.</a:t>
            </a:r>
          </a:p>
          <a:p>
            <a:pPr marL="514350" indent="-514350">
              <a:buFont typeface="+mj-lt"/>
              <a:buAutoNum type="arabicPeriod"/>
            </a:pPr>
            <a:r>
              <a:rPr lang="en-US" dirty="0" smtClean="0"/>
              <a:t>an </a:t>
            </a:r>
            <a:r>
              <a:rPr lang="en-US" dirty="0"/>
              <a:t>XML document is compliant with Akoma </a:t>
            </a:r>
            <a:r>
              <a:rPr lang="en-US" dirty="0" err="1"/>
              <a:t>Ntoso</a:t>
            </a:r>
            <a:r>
              <a:rPr lang="en-US" dirty="0"/>
              <a:t> specs in level 1 if </a:t>
            </a:r>
          </a:p>
          <a:p>
            <a:pPr marL="914400" lvl="1" indent="-514350">
              <a:buFont typeface="+mj-lt"/>
              <a:buAutoNum type="arabicPeriod"/>
            </a:pPr>
            <a:r>
              <a:rPr lang="en-US" dirty="0"/>
              <a:t>The XML file </a:t>
            </a:r>
            <a:r>
              <a:rPr lang="en-US" dirty="0" smtClean="0"/>
              <a:t>IS valid </a:t>
            </a:r>
            <a:r>
              <a:rPr lang="en-US" b="1" dirty="0" smtClean="0">
                <a:solidFill>
                  <a:srgbClr val="C00000"/>
                </a:solidFill>
              </a:rPr>
              <a:t>against the </a:t>
            </a:r>
            <a:r>
              <a:rPr lang="en-US" dirty="0" smtClean="0"/>
              <a:t>XML </a:t>
            </a:r>
            <a:r>
              <a:rPr lang="en-US" dirty="0"/>
              <a:t>schema: </a:t>
            </a:r>
            <a:r>
              <a:rPr lang="en-US" dirty="0">
                <a:hlinkClick r:id="rId3"/>
              </a:rPr>
              <a:t>http://docs.oasis-open.org/legaldocml/ns/akn/3.0/WD17</a:t>
            </a:r>
            <a:r>
              <a:rPr lang="en-US" dirty="0"/>
              <a:t>;</a:t>
            </a:r>
          </a:p>
          <a:p>
            <a:pPr marL="514350" indent="-514350">
              <a:buFont typeface="+mj-lt"/>
              <a:buAutoNum type="arabicPeriod"/>
            </a:pPr>
            <a:r>
              <a:rPr lang="en-US" dirty="0" smtClean="0"/>
              <a:t>an </a:t>
            </a:r>
            <a:r>
              <a:rPr lang="en-US" dirty="0"/>
              <a:t>XML document is compliant with Akoma </a:t>
            </a:r>
            <a:r>
              <a:rPr lang="en-US" dirty="0" err="1"/>
              <a:t>Ntoso</a:t>
            </a:r>
            <a:r>
              <a:rPr lang="en-US" dirty="0"/>
              <a:t> specs in level 2 if it is compliant at level 1 </a:t>
            </a:r>
            <a:r>
              <a:rPr lang="en-US" dirty="0" smtClean="0"/>
              <a:t>and if</a:t>
            </a:r>
            <a:endParaRPr lang="en-US" dirty="0"/>
          </a:p>
          <a:p>
            <a:pPr marL="914400" lvl="1" indent="-514350">
              <a:buFont typeface="+mj-lt"/>
              <a:buAutoNum type="arabicPeriod"/>
            </a:pPr>
            <a:r>
              <a:rPr lang="en-US" dirty="0" smtClean="0"/>
              <a:t>The </a:t>
            </a:r>
            <a:r>
              <a:rPr lang="en-US" dirty="0"/>
              <a:t>values of the </a:t>
            </a:r>
            <a:r>
              <a:rPr lang="en-US" dirty="0" err="1"/>
              <a:t>eId</a:t>
            </a:r>
            <a:r>
              <a:rPr lang="en-US" dirty="0"/>
              <a:t> and </a:t>
            </a:r>
            <a:r>
              <a:rPr lang="en-US" dirty="0" err="1"/>
              <a:t>wId</a:t>
            </a:r>
            <a:r>
              <a:rPr lang="en-US" dirty="0"/>
              <a:t> attributes </a:t>
            </a:r>
            <a:r>
              <a:rPr lang="en-US" dirty="0" smtClean="0"/>
              <a:t>follows </a:t>
            </a:r>
            <a:r>
              <a:rPr lang="en-US" dirty="0"/>
              <a:t>the Akoma </a:t>
            </a:r>
            <a:r>
              <a:rPr lang="en-US" dirty="0" err="1"/>
              <a:t>Ntoso</a:t>
            </a:r>
            <a:r>
              <a:rPr lang="en-US" dirty="0"/>
              <a:t> naming convention as formulated in chapters </a:t>
            </a:r>
            <a:r>
              <a:rPr lang="en-US" dirty="0" smtClean="0"/>
              <a:t> 4 </a:t>
            </a:r>
            <a:r>
              <a:rPr lang="en-US" dirty="0"/>
              <a:t>and </a:t>
            </a:r>
            <a:r>
              <a:rPr lang="en-US" dirty="0" smtClean="0"/>
              <a:t>5 </a:t>
            </a:r>
            <a:r>
              <a:rPr lang="en-US" b="1" dirty="0" smtClean="0">
                <a:solidFill>
                  <a:srgbClr val="C00000"/>
                </a:solidFill>
              </a:rPr>
              <a:t>of this document;</a:t>
            </a:r>
            <a:endParaRPr lang="en-US" b="1" dirty="0">
              <a:solidFill>
                <a:srgbClr val="C00000"/>
              </a:solidFill>
            </a:endParaRPr>
          </a:p>
          <a:p>
            <a:pPr marL="914400" lvl="1" indent="-514350">
              <a:buFont typeface="+mj-lt"/>
              <a:buAutoNum type="arabicPeriod"/>
            </a:pPr>
            <a:r>
              <a:rPr lang="en-GB" dirty="0" smtClean="0"/>
              <a:t>The </a:t>
            </a:r>
            <a:r>
              <a:rPr lang="en-GB" dirty="0"/>
              <a:t>values of the </a:t>
            </a:r>
            <a:r>
              <a:rPr lang="en-GB" dirty="0" err="1"/>
              <a:t>FRBRuri</a:t>
            </a:r>
            <a:r>
              <a:rPr lang="en-GB" dirty="0"/>
              <a:t> and </a:t>
            </a:r>
            <a:r>
              <a:rPr lang="en-GB" dirty="0" err="1"/>
              <a:t>FBRRthis</a:t>
            </a:r>
            <a:r>
              <a:rPr lang="en-GB" dirty="0"/>
              <a:t> elements </a:t>
            </a:r>
            <a:r>
              <a:rPr lang="en-GB" dirty="0" smtClean="0"/>
              <a:t>follows </a:t>
            </a:r>
            <a:r>
              <a:rPr lang="en-GB" dirty="0"/>
              <a:t>the specification detailed in </a:t>
            </a:r>
            <a:r>
              <a:rPr lang="en-US" dirty="0"/>
              <a:t>chapter </a:t>
            </a:r>
            <a:r>
              <a:rPr lang="en-GB" dirty="0" smtClean="0"/>
              <a:t>4 </a:t>
            </a:r>
            <a:r>
              <a:rPr lang="en-GB" b="1" dirty="0" smtClean="0">
                <a:solidFill>
                  <a:srgbClr val="C00000"/>
                </a:solidFill>
              </a:rPr>
              <a:t>of this document </a:t>
            </a:r>
            <a:r>
              <a:rPr lang="en-US" b="1" dirty="0" smtClean="0">
                <a:solidFill>
                  <a:srgbClr val="C00000"/>
                </a:solidFill>
              </a:rPr>
              <a:t>or any functionally equivalent naming convention as detailed in chapter xxx</a:t>
            </a:r>
            <a:r>
              <a:rPr lang="en-GB" dirty="0" smtClean="0"/>
              <a:t>;</a:t>
            </a:r>
            <a:endParaRPr lang="en-US" dirty="0"/>
          </a:p>
          <a:p>
            <a:pPr marL="914400" lvl="1" indent="-514350">
              <a:buFont typeface="+mj-lt"/>
              <a:buAutoNum type="arabicPeriod"/>
            </a:pPr>
            <a:r>
              <a:rPr lang="en-US" dirty="0" smtClean="0"/>
              <a:t>The </a:t>
            </a:r>
            <a:r>
              <a:rPr lang="en-US" dirty="0"/>
              <a:t>values of the </a:t>
            </a:r>
            <a:r>
              <a:rPr lang="en-US" dirty="0" err="1"/>
              <a:t>href</a:t>
            </a:r>
            <a:r>
              <a:rPr lang="en-US" dirty="0"/>
              <a:t> and </a:t>
            </a:r>
            <a:r>
              <a:rPr lang="en-US" dirty="0" err="1"/>
              <a:t>src</a:t>
            </a:r>
            <a:r>
              <a:rPr lang="en-US" dirty="0"/>
              <a:t> attributes in ALL elements (except &lt;a&gt;) </a:t>
            </a:r>
            <a:r>
              <a:rPr lang="en-US" dirty="0" smtClean="0"/>
              <a:t>follows </a:t>
            </a:r>
            <a:r>
              <a:rPr lang="en-GB" dirty="0"/>
              <a:t>the specifications detailed in </a:t>
            </a:r>
            <a:r>
              <a:rPr lang="en-US" dirty="0"/>
              <a:t>chapter 4 and </a:t>
            </a:r>
            <a:r>
              <a:rPr lang="en-US" dirty="0" smtClean="0"/>
              <a:t>5 </a:t>
            </a:r>
            <a:r>
              <a:rPr lang="en-GB" b="1" dirty="0" smtClean="0">
                <a:solidFill>
                  <a:srgbClr val="C00000"/>
                </a:solidFill>
              </a:rPr>
              <a:t>of this document </a:t>
            </a:r>
            <a:r>
              <a:rPr lang="en-US" b="1" dirty="0" smtClean="0">
                <a:solidFill>
                  <a:srgbClr val="C00000"/>
                </a:solidFill>
              </a:rPr>
              <a:t>or any functionally equivalent naming convention as detailed in chapter xxx</a:t>
            </a:r>
            <a:r>
              <a:rPr lang="en-US" dirty="0" smtClean="0"/>
              <a:t>.</a:t>
            </a:r>
            <a:endParaRPr lang="en-US" dirty="0"/>
          </a:p>
          <a:p>
            <a:pPr marL="400050" lvl="1" indent="0">
              <a:buNone/>
            </a:pPr>
            <a:r>
              <a:rPr lang="en-US" dirty="0" smtClean="0">
                <a:hlinkClick r:id="rId4"/>
              </a:rPr>
              <a:t>http://docs.oasis-open.org/legaldocml/akn-nc/v1.0/csprd02/akn-nc-v1.0-csprd02.html#_Toc447637073</a:t>
            </a:r>
            <a:endParaRPr lang="it-IT" dirty="0"/>
          </a:p>
        </p:txBody>
      </p:sp>
    </p:spTree>
    <p:extLst>
      <p:ext uri="{BB962C8B-B14F-4D97-AF65-F5344CB8AC3E}">
        <p14:creationId xmlns:p14="http://schemas.microsoft.com/office/powerpoint/2010/main" val="4183036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t>Current Compliance levels </a:t>
            </a:r>
            <a:br>
              <a:rPr lang="en-US" b="1" dirty="0" smtClean="0"/>
            </a:br>
            <a:r>
              <a:rPr lang="en-US" b="1" dirty="0" smtClean="0"/>
              <a:t>(</a:t>
            </a:r>
            <a:r>
              <a:rPr lang="en-US" b="1" dirty="0"/>
              <a:t>Non-Normative</a:t>
            </a:r>
            <a:r>
              <a:rPr lang="en-US" b="1" dirty="0" smtClean="0"/>
              <a:t>)</a:t>
            </a:r>
            <a:endParaRPr lang="it-IT" dirty="0"/>
          </a:p>
        </p:txBody>
      </p:sp>
      <p:sp>
        <p:nvSpPr>
          <p:cNvPr id="3" name="Segnaposto contenuto 2"/>
          <p:cNvSpPr>
            <a:spLocks noGrp="1"/>
          </p:cNvSpPr>
          <p:nvPr>
            <p:ph idx="1"/>
          </p:nvPr>
        </p:nvSpPr>
        <p:spPr/>
        <p:txBody>
          <a:bodyPr>
            <a:normAutofit/>
          </a:bodyPr>
          <a:lstStyle/>
          <a:p>
            <a:r>
              <a:rPr lang="it-IT" sz="2400" dirty="0" smtClean="0">
                <a:hlinkClick r:id="rId2"/>
              </a:rPr>
              <a:t>http://docs.oasis-open.org/legaldocml/akn-core/v1.0/csprd02/part1-vocabulary/akn-core-v1.0-csprd02-part1-vocabulary.html#_Toc451851346</a:t>
            </a:r>
            <a:endParaRPr lang="it-IT" sz="2400" dirty="0" smtClean="0"/>
          </a:p>
          <a:p>
            <a:endParaRPr lang="it-IT" sz="2400" dirty="0"/>
          </a:p>
        </p:txBody>
      </p:sp>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068960"/>
            <a:ext cx="7178827" cy="2673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9679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solidFill>
                  <a:srgbClr val="C00000"/>
                </a:solidFill>
              </a:rPr>
              <a:t>New Compliance levels </a:t>
            </a:r>
            <a:r>
              <a:rPr lang="en-US" b="1" dirty="0">
                <a:solidFill>
                  <a:srgbClr val="C00000"/>
                </a:solidFill>
              </a:rPr>
              <a:t/>
            </a:r>
            <a:br>
              <a:rPr lang="en-US" b="1" dirty="0">
                <a:solidFill>
                  <a:srgbClr val="C00000"/>
                </a:solidFill>
              </a:rPr>
            </a:br>
            <a:r>
              <a:rPr lang="en-US" b="1" dirty="0" smtClean="0">
                <a:solidFill>
                  <a:srgbClr val="C00000"/>
                </a:solidFill>
              </a:rPr>
              <a:t>as a </a:t>
            </a:r>
            <a:r>
              <a:rPr lang="en-US" b="1" dirty="0" err="1" smtClean="0">
                <a:solidFill>
                  <a:srgbClr val="C00000"/>
                </a:solidFill>
              </a:rPr>
              <a:t>bidimensional</a:t>
            </a:r>
            <a:r>
              <a:rPr lang="en-US" b="1" dirty="0" smtClean="0">
                <a:solidFill>
                  <a:srgbClr val="C00000"/>
                </a:solidFill>
              </a:rPr>
              <a:t> matrix</a:t>
            </a:r>
            <a:endParaRPr lang="it-IT" dirty="0">
              <a:solidFill>
                <a:srgbClr val="C00000"/>
              </a:solidFill>
            </a:endParaRPr>
          </a:p>
        </p:txBody>
      </p:sp>
      <p:sp>
        <p:nvSpPr>
          <p:cNvPr id="3" name="Segnaposto contenuto 2"/>
          <p:cNvSpPr>
            <a:spLocks noGrp="1"/>
          </p:cNvSpPr>
          <p:nvPr>
            <p:ph idx="1"/>
          </p:nvPr>
        </p:nvSpPr>
        <p:spPr/>
        <p:txBody>
          <a:bodyPr>
            <a:normAutofit/>
          </a:bodyPr>
          <a:lstStyle/>
          <a:p>
            <a:endParaRPr lang="it-IT" sz="2400" dirty="0"/>
          </a:p>
          <a:p>
            <a:pPr marL="0" indent="0">
              <a:buNone/>
            </a:pPr>
            <a:endParaRPr lang="en-US" sz="2400" b="1" dirty="0" smtClean="0"/>
          </a:p>
          <a:p>
            <a:endParaRPr lang="en-US" sz="2400" dirty="0" smtClean="0"/>
          </a:p>
          <a:p>
            <a:endParaRPr lang="it-IT" sz="2400" dirty="0" smtClean="0"/>
          </a:p>
          <a:p>
            <a:endParaRPr lang="it-IT" sz="2400" dirty="0"/>
          </a:p>
        </p:txBody>
      </p:sp>
      <p:graphicFrame>
        <p:nvGraphicFramePr>
          <p:cNvPr id="6" name="Tabella 5"/>
          <p:cNvGraphicFramePr>
            <a:graphicFrameLocks noGrp="1"/>
          </p:cNvGraphicFramePr>
          <p:nvPr>
            <p:extLst>
              <p:ext uri="{D42A27DB-BD31-4B8C-83A1-F6EECF244321}">
                <p14:modId xmlns:p14="http://schemas.microsoft.com/office/powerpoint/2010/main" val="540013733"/>
              </p:ext>
            </p:extLst>
          </p:nvPr>
        </p:nvGraphicFramePr>
        <p:xfrm>
          <a:off x="323528" y="1569898"/>
          <a:ext cx="8712968" cy="5103205"/>
        </p:xfrm>
        <a:graphic>
          <a:graphicData uri="http://schemas.openxmlformats.org/drawingml/2006/table">
            <a:tbl>
              <a:tblPr firstRow="1" bandRow="1">
                <a:tableStyleId>{5C22544A-7EE6-4342-B048-85BDC9FD1C3A}</a:tableStyleId>
              </a:tblPr>
              <a:tblGrid>
                <a:gridCol w="3384376"/>
                <a:gridCol w="1622266"/>
                <a:gridCol w="1258054"/>
                <a:gridCol w="1224136"/>
                <a:gridCol w="1224136"/>
              </a:tblGrid>
              <a:tr h="327323">
                <a:tc>
                  <a:txBody>
                    <a:bodyPr/>
                    <a:lstStyle/>
                    <a:p>
                      <a:r>
                        <a:rPr lang="it-IT" dirty="0" err="1" smtClean="0"/>
                        <a:t>Structure</a:t>
                      </a:r>
                      <a:r>
                        <a:rPr lang="it-IT" baseline="0" dirty="0" smtClean="0"/>
                        <a:t> and </a:t>
                      </a:r>
                      <a:r>
                        <a:rPr lang="it-IT" baseline="0" dirty="0" err="1" smtClean="0"/>
                        <a:t>URIs</a:t>
                      </a:r>
                      <a:r>
                        <a:rPr lang="it-IT" baseline="0" dirty="0" smtClean="0"/>
                        <a:t>/</a:t>
                      </a:r>
                      <a:r>
                        <a:rPr lang="it-IT" baseline="0" dirty="0" err="1" smtClean="0"/>
                        <a:t>IRIs</a:t>
                      </a:r>
                      <a:endParaRPr lang="it-IT" dirty="0"/>
                    </a:p>
                  </a:txBody>
                  <a:tcPr/>
                </a:tc>
                <a:tc>
                  <a:txBody>
                    <a:bodyPr/>
                    <a:lstStyle/>
                    <a:p>
                      <a:r>
                        <a:rPr lang="it-IT" dirty="0" err="1" smtClean="0"/>
                        <a:t>sublevel</a:t>
                      </a:r>
                      <a:r>
                        <a:rPr lang="it-IT" dirty="0" smtClean="0"/>
                        <a:t> A</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err="1" smtClean="0"/>
                        <a:t>Sublevel</a:t>
                      </a:r>
                      <a:r>
                        <a:rPr lang="it-IT" dirty="0" smtClean="0"/>
                        <a:t> B</a:t>
                      </a:r>
                    </a:p>
                  </a:txBody>
                  <a:tcPr/>
                </a:tc>
                <a:tc>
                  <a:txBody>
                    <a:bodyPr/>
                    <a:lstStyle/>
                    <a:p>
                      <a:r>
                        <a:rPr lang="it-IT" dirty="0" err="1" smtClean="0"/>
                        <a:t>Sublevel</a:t>
                      </a:r>
                      <a:r>
                        <a:rPr lang="it-IT" dirty="0" smtClean="0"/>
                        <a:t> C</a:t>
                      </a:r>
                      <a:endParaRPr lang="it-IT" dirty="0"/>
                    </a:p>
                  </a:txBody>
                  <a:tcPr/>
                </a:tc>
                <a:tc>
                  <a:txBody>
                    <a:bodyPr/>
                    <a:lstStyle/>
                    <a:p>
                      <a:r>
                        <a:rPr lang="it-IT" dirty="0" err="1" smtClean="0"/>
                        <a:t>Sublevel</a:t>
                      </a:r>
                      <a:r>
                        <a:rPr lang="it-IT" dirty="0" smtClean="0"/>
                        <a:t> D</a:t>
                      </a:r>
                      <a:endParaRPr lang="it-IT" dirty="0"/>
                    </a:p>
                  </a:txBody>
                  <a:tcPr/>
                </a:tc>
              </a:tr>
              <a:tr h="20457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smtClean="0"/>
                        <a:t>Level 1 </a:t>
                      </a:r>
                      <a:r>
                        <a:rPr lang="en-GB" sz="1800" dirty="0" smtClean="0"/>
                        <a:t>uses the document structure defined in the Akoma </a:t>
                      </a:r>
                      <a:r>
                        <a:rPr lang="en-GB" sz="1800" dirty="0" err="1" smtClean="0"/>
                        <a:t>Ntoso</a:t>
                      </a:r>
                      <a:r>
                        <a:rPr lang="en-GB" sz="1800" dirty="0" smtClean="0"/>
                        <a:t> specification (e.g., preface, preamble, body, conclusion, annexes) for the entire document as defined in the chapter 8 of this document (conformance).</a:t>
                      </a:r>
                      <a:endParaRPr lang="it-IT" sz="1800" dirty="0" smtClean="0"/>
                    </a:p>
                    <a:p>
                      <a:endParaRPr lang="it-IT" dirty="0"/>
                    </a:p>
                  </a:txBody>
                  <a:tcPr/>
                </a:tc>
                <a:tc>
                  <a:txBody>
                    <a:bodyPr/>
                    <a:lstStyle/>
                    <a:p>
                      <a:r>
                        <a:rPr lang="en-GB" sz="1800" kern="1200" dirty="0" smtClean="0">
                          <a:solidFill>
                            <a:schemeClr val="dk1"/>
                          </a:solidFill>
                          <a:effectLst/>
                          <a:latin typeface="+mn-lt"/>
                          <a:ea typeface="+mn-ea"/>
                          <a:cs typeface="+mn-cs"/>
                        </a:rPr>
                        <a:t>basic metadata is added</a:t>
                      </a:r>
                      <a:endParaRPr lang="it-IT" dirty="0"/>
                    </a:p>
                  </a:txBody>
                  <a:tcPr/>
                </a:tc>
                <a:tc>
                  <a:txBody>
                    <a:bodyPr/>
                    <a:lstStyle/>
                    <a:p>
                      <a:r>
                        <a:rPr lang="it-IT" dirty="0" smtClean="0"/>
                        <a:t>normative</a:t>
                      </a:r>
                      <a:r>
                        <a:rPr lang="it-IT" baseline="0" dirty="0" smtClean="0"/>
                        <a:t> </a:t>
                      </a:r>
                      <a:r>
                        <a:rPr lang="it-IT" baseline="0" dirty="0" err="1" smtClean="0"/>
                        <a:t>references</a:t>
                      </a:r>
                      <a:r>
                        <a:rPr lang="it-IT" baseline="0" dirty="0" smtClean="0"/>
                        <a:t> are </a:t>
                      </a:r>
                      <a:r>
                        <a:rPr lang="it-IT" baseline="0" dirty="0" err="1" smtClean="0"/>
                        <a:t>used</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advanced metadata are added </a:t>
                      </a:r>
                      <a:endParaRPr lang="it-IT" dirty="0" smtClean="0"/>
                    </a:p>
                    <a:p>
                      <a:endParaRPr lang="it-IT" dirty="0"/>
                    </a:p>
                  </a:txBody>
                  <a:tcPr/>
                </a:tc>
                <a:tc>
                  <a:txBody>
                    <a:bodyPr/>
                    <a:lstStyle/>
                    <a:p>
                      <a:r>
                        <a:rPr lang="en-GB" sz="1800" kern="1200" dirty="0" smtClean="0">
                          <a:solidFill>
                            <a:schemeClr val="dk1"/>
                          </a:solidFill>
                          <a:effectLst/>
                          <a:latin typeface="+mn-lt"/>
                          <a:ea typeface="+mn-ea"/>
                          <a:cs typeface="+mn-cs"/>
                        </a:rPr>
                        <a:t>semantic elements are added </a:t>
                      </a:r>
                      <a:endParaRPr lang="it-IT" dirty="0"/>
                    </a:p>
                  </a:txBody>
                  <a:tcPr/>
                </a:tc>
              </a:tr>
              <a:tr h="24514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smtClean="0"/>
                        <a:t>Level 2 </a:t>
                      </a:r>
                      <a:r>
                        <a:rPr lang="en-GB" sz="1800" dirty="0" smtClean="0"/>
                        <a:t>use the document structure and naming convention of URI/IRI (FRBR metadata) “</a:t>
                      </a:r>
                      <a:r>
                        <a:rPr lang="en-US" sz="1800" b="1" dirty="0" smtClean="0"/>
                        <a:t>functionally-equivalent Naming Convention</a:t>
                      </a:r>
                      <a:r>
                        <a:rPr lang="en-GB" sz="1800" dirty="0" smtClean="0"/>
                        <a:t>” and the IDs of AKN naming convention as defined in </a:t>
                      </a:r>
                      <a:r>
                        <a:rPr lang="en-US" sz="1800" b="1" dirty="0" smtClean="0"/>
                        <a:t>Akoma </a:t>
                      </a:r>
                      <a:r>
                        <a:rPr lang="en-US" sz="1800" b="1" dirty="0" err="1" smtClean="0"/>
                        <a:t>Ntoso</a:t>
                      </a:r>
                      <a:r>
                        <a:rPr lang="en-US" sz="1800" b="1" dirty="0" smtClean="0"/>
                        <a:t> Naming Convention Version 1.0, chapter 4 and 5.</a:t>
                      </a:r>
                    </a:p>
                  </a:txBody>
                  <a:tcPr/>
                </a:tc>
                <a:tc>
                  <a:txBody>
                    <a:bodyPr/>
                    <a:lstStyle/>
                    <a:p>
                      <a:r>
                        <a:rPr lang="en-GB" sz="1800" kern="1200" dirty="0" smtClean="0">
                          <a:solidFill>
                            <a:schemeClr val="dk1"/>
                          </a:solidFill>
                          <a:effectLst/>
                          <a:latin typeface="+mn-lt"/>
                          <a:ea typeface="+mn-ea"/>
                          <a:cs typeface="+mn-cs"/>
                        </a:rPr>
                        <a:t>basic metadata is added</a:t>
                      </a:r>
                      <a:endParaRPr lang="it-IT" dirty="0"/>
                    </a:p>
                  </a:txBody>
                  <a:tcPr/>
                </a:tc>
                <a:tc>
                  <a:txBody>
                    <a:bodyPr/>
                    <a:lstStyle/>
                    <a:p>
                      <a:r>
                        <a:rPr lang="it-IT" dirty="0" smtClean="0"/>
                        <a:t>normative</a:t>
                      </a:r>
                      <a:r>
                        <a:rPr lang="it-IT" baseline="0" dirty="0" smtClean="0"/>
                        <a:t> </a:t>
                      </a:r>
                      <a:r>
                        <a:rPr lang="it-IT" baseline="0" dirty="0" err="1" smtClean="0"/>
                        <a:t>references</a:t>
                      </a:r>
                      <a:r>
                        <a:rPr lang="it-IT" baseline="0" dirty="0" smtClean="0"/>
                        <a:t> are </a:t>
                      </a:r>
                      <a:r>
                        <a:rPr lang="it-IT" baseline="0" dirty="0" err="1" smtClean="0"/>
                        <a:t>used</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advanced metadata are added </a:t>
                      </a:r>
                      <a:endParaRPr lang="it-IT" dirty="0" smtClean="0"/>
                    </a:p>
                  </a:txBody>
                  <a:tcPr/>
                </a:tc>
                <a:tc>
                  <a:txBody>
                    <a:bodyPr/>
                    <a:lstStyle/>
                    <a:p>
                      <a:r>
                        <a:rPr lang="en-GB" sz="1800" kern="1200" dirty="0" smtClean="0">
                          <a:solidFill>
                            <a:schemeClr val="dk1"/>
                          </a:solidFill>
                          <a:effectLst/>
                          <a:latin typeface="+mn-lt"/>
                          <a:ea typeface="+mn-ea"/>
                          <a:cs typeface="+mn-cs"/>
                        </a:rPr>
                        <a:t>semantic elements are added </a:t>
                      </a:r>
                      <a:endParaRPr lang="it-IT" dirty="0"/>
                    </a:p>
                  </a:txBody>
                  <a:tcPr/>
                </a:tc>
              </a:tr>
            </a:tbl>
          </a:graphicData>
        </a:graphic>
      </p:graphicFrame>
    </p:spTree>
    <p:extLst>
      <p:ext uri="{BB962C8B-B14F-4D97-AF65-F5344CB8AC3E}">
        <p14:creationId xmlns:p14="http://schemas.microsoft.com/office/powerpoint/2010/main" val="591123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smtClean="0">
                <a:solidFill>
                  <a:srgbClr val="C00000"/>
                </a:solidFill>
              </a:rPr>
              <a:t>Examples</a:t>
            </a:r>
            <a:endParaRPr lang="en-GB" b="1" dirty="0">
              <a:solidFill>
                <a:srgbClr val="C00000"/>
              </a:solidFill>
            </a:endParaRPr>
          </a:p>
        </p:txBody>
      </p:sp>
      <p:sp>
        <p:nvSpPr>
          <p:cNvPr id="3" name="Segnaposto contenuto 2"/>
          <p:cNvSpPr>
            <a:spLocks noGrp="1"/>
          </p:cNvSpPr>
          <p:nvPr>
            <p:ph idx="1"/>
          </p:nvPr>
        </p:nvSpPr>
        <p:spPr/>
        <p:txBody>
          <a:bodyPr/>
          <a:lstStyle/>
          <a:p>
            <a:r>
              <a:rPr lang="en-GB" dirty="0" smtClean="0"/>
              <a:t>AKN without AKN Ids, with normative references and advanced metadata is qualified as Level 1.BC</a:t>
            </a:r>
          </a:p>
          <a:p>
            <a:r>
              <a:rPr lang="en-GB" dirty="0" smtClean="0"/>
              <a:t>AKN with AKN naming convention with normative reference is Level 2.B</a:t>
            </a:r>
          </a:p>
          <a:p>
            <a:r>
              <a:rPr lang="en-GB" dirty="0" smtClean="0"/>
              <a:t>AKN with complete AKN naming convention is Level 2.ABCD</a:t>
            </a:r>
            <a:endParaRPr lang="en-GB" dirty="0"/>
          </a:p>
        </p:txBody>
      </p:sp>
    </p:spTree>
    <p:extLst>
      <p:ext uri="{BB962C8B-B14F-4D97-AF65-F5344CB8AC3E}">
        <p14:creationId xmlns:p14="http://schemas.microsoft.com/office/powerpoint/2010/main" val="1120717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en-US" sz="3200" b="1" dirty="0"/>
              <a:t>Akoma </a:t>
            </a:r>
            <a:r>
              <a:rPr lang="en-US" sz="3200" b="1" dirty="0" err="1"/>
              <a:t>Ntoso</a:t>
            </a:r>
            <a:r>
              <a:rPr lang="en-US" sz="3200" b="1" dirty="0"/>
              <a:t> Naming Convention Version 1.0</a:t>
            </a:r>
            <a:br>
              <a:rPr lang="en-US" sz="3200" b="1" dirty="0"/>
            </a:br>
            <a:endParaRPr lang="it-IT" sz="3200" dirty="0"/>
          </a:p>
        </p:txBody>
      </p:sp>
      <p:sp>
        <p:nvSpPr>
          <p:cNvPr id="3" name="Segnaposto contenuto 2"/>
          <p:cNvSpPr>
            <a:spLocks noGrp="1"/>
          </p:cNvSpPr>
          <p:nvPr>
            <p:ph idx="1"/>
          </p:nvPr>
        </p:nvSpPr>
        <p:spPr/>
        <p:txBody>
          <a:bodyPr>
            <a:normAutofit fontScale="85000" lnSpcReduction="10000"/>
          </a:bodyPr>
          <a:lstStyle/>
          <a:p>
            <a:r>
              <a:rPr lang="it-IT" dirty="0" err="1" smtClean="0"/>
              <a:t>We</a:t>
            </a:r>
            <a:r>
              <a:rPr lang="it-IT" dirty="0" smtClean="0"/>
              <a:t> </a:t>
            </a:r>
            <a:r>
              <a:rPr lang="it-IT" dirty="0" err="1" smtClean="0"/>
              <a:t>need</a:t>
            </a:r>
            <a:r>
              <a:rPr lang="it-IT" dirty="0" smtClean="0"/>
              <a:t> to </a:t>
            </a:r>
            <a:r>
              <a:rPr lang="it-IT" dirty="0" err="1" smtClean="0"/>
              <a:t>define</a:t>
            </a:r>
            <a:r>
              <a:rPr lang="it-IT" dirty="0" smtClean="0"/>
              <a:t> </a:t>
            </a:r>
            <a:r>
              <a:rPr lang="it-IT" dirty="0" err="1" smtClean="0"/>
              <a:t>what</a:t>
            </a:r>
            <a:r>
              <a:rPr lang="it-IT" dirty="0" smtClean="0"/>
              <a:t> </a:t>
            </a:r>
            <a:r>
              <a:rPr lang="it-IT" dirty="0" err="1" smtClean="0"/>
              <a:t>could</a:t>
            </a:r>
            <a:r>
              <a:rPr lang="it-IT" dirty="0" smtClean="0"/>
              <a:t> be </a:t>
            </a:r>
            <a:r>
              <a:rPr lang="it-IT" dirty="0" err="1" smtClean="0"/>
              <a:t>considered</a:t>
            </a:r>
            <a:r>
              <a:rPr lang="it-IT" dirty="0" smtClean="0"/>
              <a:t> a </a:t>
            </a:r>
            <a:r>
              <a:rPr lang="en-US" dirty="0" smtClean="0"/>
              <a:t>“functionally equivalent naming convention” (FENC) according to the Conformance Clauses of OASIS</a:t>
            </a:r>
          </a:p>
          <a:p>
            <a:r>
              <a:rPr lang="en-US" dirty="0" smtClean="0"/>
              <a:t>We need to define it in </a:t>
            </a:r>
            <a:r>
              <a:rPr lang="it-IT" dirty="0" smtClean="0"/>
              <a:t>4.1.2 URI/IRI of </a:t>
            </a:r>
            <a:r>
              <a:rPr lang="en-US" dirty="0" smtClean="0"/>
              <a:t>Akoma </a:t>
            </a:r>
            <a:r>
              <a:rPr lang="en-US" dirty="0" err="1" smtClean="0"/>
              <a:t>Ntoso</a:t>
            </a:r>
            <a:r>
              <a:rPr lang="en-US" dirty="0" smtClean="0"/>
              <a:t> Naming Convention Version 1.0 </a:t>
            </a:r>
          </a:p>
          <a:p>
            <a:r>
              <a:rPr lang="en-US" dirty="0" smtClean="0"/>
              <a:t>Rough idea: </a:t>
            </a:r>
          </a:p>
          <a:p>
            <a:pPr lvl="1"/>
            <a:r>
              <a:rPr lang="en-US" dirty="0" smtClean="0"/>
              <a:t>AKN naming convention OR</a:t>
            </a:r>
          </a:p>
          <a:p>
            <a:pPr lvl="1"/>
            <a:r>
              <a:rPr lang="en-US" dirty="0" smtClean="0"/>
              <a:t>FENC and </a:t>
            </a:r>
            <a:r>
              <a:rPr lang="en-US" dirty="0" err="1" smtClean="0"/>
              <a:t>FRBRAlias</a:t>
            </a:r>
            <a:r>
              <a:rPr lang="en-US" dirty="0" smtClean="0"/>
              <a:t> using AKN naming convention OR</a:t>
            </a:r>
          </a:p>
          <a:p>
            <a:pPr lvl="1"/>
            <a:r>
              <a:rPr lang="en-US" dirty="0" smtClean="0"/>
              <a:t>FENC and full FRBR metadata</a:t>
            </a:r>
          </a:p>
          <a:p>
            <a:pPr marL="0" indent="0">
              <a:buNone/>
            </a:pPr>
            <a:r>
              <a:rPr lang="en-US" dirty="0" smtClean="0"/>
              <a:t/>
            </a:r>
            <a:br>
              <a:rPr lang="en-US" dirty="0" smtClean="0"/>
            </a:br>
            <a:endParaRPr lang="it-IT" dirty="0" smtClean="0"/>
          </a:p>
          <a:p>
            <a:endParaRPr lang="it-IT" dirty="0"/>
          </a:p>
        </p:txBody>
      </p:sp>
    </p:spTree>
    <p:extLst>
      <p:ext uri="{BB962C8B-B14F-4D97-AF65-F5344CB8AC3E}">
        <p14:creationId xmlns:p14="http://schemas.microsoft.com/office/powerpoint/2010/main" val="2957805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Example</a:t>
            </a:r>
            <a:r>
              <a:rPr lang="it-IT" dirty="0" smtClean="0"/>
              <a:t>: ELI </a:t>
            </a:r>
            <a:r>
              <a:rPr lang="it-IT" dirty="0" err="1" smtClean="0"/>
              <a:t>metadata</a:t>
            </a:r>
            <a:r>
              <a:rPr lang="it-IT" dirty="0" smtClean="0"/>
              <a:t> </a:t>
            </a:r>
            <a:br>
              <a:rPr lang="it-IT" dirty="0" smtClean="0"/>
            </a:br>
            <a:r>
              <a:rPr lang="it-IT" dirty="0" smtClean="0"/>
              <a:t>vs. FRBR </a:t>
            </a:r>
            <a:r>
              <a:rPr lang="it-IT" dirty="0" err="1" smtClean="0"/>
              <a:t>metadata</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686517932"/>
              </p:ext>
            </p:extLst>
          </p:nvPr>
        </p:nvGraphicFramePr>
        <p:xfrm>
          <a:off x="457200" y="1600200"/>
          <a:ext cx="8229600" cy="37084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it-IT" dirty="0" smtClean="0"/>
                        <a:t>AKN</a:t>
                      </a:r>
                      <a:endParaRPr lang="it-IT" dirty="0"/>
                    </a:p>
                  </a:txBody>
                  <a:tcPr/>
                </a:tc>
                <a:tc>
                  <a:txBody>
                    <a:bodyPr/>
                    <a:lstStyle/>
                    <a:p>
                      <a:r>
                        <a:rPr lang="it-IT" dirty="0" smtClean="0"/>
                        <a:t>ELI</a:t>
                      </a:r>
                      <a:endParaRPr lang="it-IT" dirty="0"/>
                    </a:p>
                  </a:txBody>
                  <a:tcPr/>
                </a:tc>
              </a:tr>
              <a:tr h="370840">
                <a:tc>
                  <a:txBody>
                    <a:bodyPr/>
                    <a:lstStyle/>
                    <a:p>
                      <a:r>
                        <a:rPr lang="en-US" b="1" dirty="0" err="1" smtClean="0">
                          <a:solidFill>
                            <a:srgbClr val="008000"/>
                          </a:solidFill>
                        </a:rPr>
                        <a:t>FRBRcountry</a:t>
                      </a:r>
                      <a:endParaRPr lang="it-IT" dirty="0"/>
                    </a:p>
                  </a:txBody>
                  <a:tcPr/>
                </a:tc>
                <a:tc>
                  <a:txBody>
                    <a:bodyPr/>
                    <a:lstStyle/>
                    <a:p>
                      <a:r>
                        <a:rPr lang="it-IT" dirty="0" smtClean="0"/>
                        <a:t>[</a:t>
                      </a:r>
                      <a:r>
                        <a:rPr lang="it-IT" dirty="0" err="1" smtClean="0"/>
                        <a:t>Individual</a:t>
                      </a:r>
                      <a:r>
                        <a:rPr lang="it-IT" dirty="0" smtClean="0"/>
                        <a:t> </a:t>
                      </a:r>
                      <a:r>
                        <a:rPr lang="it-IT" dirty="0" err="1" smtClean="0"/>
                        <a:t>countries</a:t>
                      </a:r>
                      <a:r>
                        <a:rPr lang="it-IT" dirty="0" smtClean="0"/>
                        <a:t>]</a:t>
                      </a:r>
                      <a:endParaRPr lang="it-IT" dirty="0"/>
                    </a:p>
                  </a:txBody>
                  <a:tcPr/>
                </a:tc>
              </a:tr>
              <a:tr h="370840">
                <a:tc>
                  <a:txBody>
                    <a:bodyPr/>
                    <a:lstStyle/>
                    <a:p>
                      <a:r>
                        <a:rPr lang="en-US" b="1" dirty="0" err="1" smtClean="0">
                          <a:solidFill>
                            <a:srgbClr val="008000"/>
                          </a:solidFill>
                        </a:rPr>
                        <a:t>FRBRsubtype</a:t>
                      </a:r>
                      <a:endParaRPr lang="it-IT" dirty="0"/>
                    </a:p>
                  </a:txBody>
                  <a:tcPr/>
                </a:tc>
                <a:tc>
                  <a:txBody>
                    <a:bodyPr/>
                    <a:lstStyle/>
                    <a:p>
                      <a:r>
                        <a:rPr lang="it-IT" dirty="0" err="1" smtClean="0"/>
                        <a:t>type_document</a:t>
                      </a:r>
                      <a:r>
                        <a:rPr lang="it-IT" dirty="0" smtClean="0"/>
                        <a:t> </a:t>
                      </a:r>
                      <a:r>
                        <a:rPr lang="it-IT" i="1" dirty="0" err="1" smtClean="0"/>
                        <a:t>based</a:t>
                      </a:r>
                      <a:r>
                        <a:rPr lang="it-IT" i="1" dirty="0" smtClean="0"/>
                        <a:t> on </a:t>
                      </a:r>
                      <a:r>
                        <a:rPr lang="it-IT" dirty="0" err="1" smtClean="0"/>
                        <a:t>dcterms:type</a:t>
                      </a:r>
                      <a:endParaRPr lang="it-IT" dirty="0" smtClean="0"/>
                    </a:p>
                  </a:txBody>
                  <a:tcPr/>
                </a:tc>
              </a:tr>
              <a:tr h="370840">
                <a:tc>
                  <a:txBody>
                    <a:bodyPr/>
                    <a:lstStyle/>
                    <a:p>
                      <a:r>
                        <a:rPr lang="en-US" b="1" dirty="0" err="1" smtClean="0">
                          <a:solidFill>
                            <a:srgbClr val="008000"/>
                          </a:solidFill>
                        </a:rPr>
                        <a:t>FRBRauthor</a:t>
                      </a:r>
                      <a:endParaRPr lang="it-IT" dirty="0"/>
                    </a:p>
                  </a:txBody>
                  <a:tcPr/>
                </a:tc>
                <a:tc>
                  <a:txBody>
                    <a:bodyPr/>
                    <a:lstStyle/>
                    <a:p>
                      <a:r>
                        <a:rPr lang="it-IT" dirty="0" err="1" smtClean="0"/>
                        <a:t>passed_by</a:t>
                      </a:r>
                      <a:r>
                        <a:rPr lang="it-IT" dirty="0" smtClean="0"/>
                        <a:t> </a:t>
                      </a:r>
                      <a:r>
                        <a:rPr lang="it-IT" i="1" dirty="0" err="1" smtClean="0"/>
                        <a:t>based</a:t>
                      </a:r>
                      <a:r>
                        <a:rPr lang="it-IT" i="1" dirty="0" smtClean="0"/>
                        <a:t> on </a:t>
                      </a:r>
                      <a:r>
                        <a:rPr lang="it-IT" i="0" dirty="0" err="1" smtClean="0"/>
                        <a:t>dcterms:creator</a:t>
                      </a:r>
                      <a:endParaRPr lang="it-IT" i="0" dirty="0" smtClean="0"/>
                    </a:p>
                  </a:txBody>
                  <a:tcPr/>
                </a:tc>
              </a:tr>
              <a:tr h="370840">
                <a:tc>
                  <a:txBody>
                    <a:bodyPr/>
                    <a:lstStyle/>
                    <a:p>
                      <a:r>
                        <a:rPr lang="en-US" b="1" dirty="0" err="1" smtClean="0">
                          <a:solidFill>
                            <a:srgbClr val="008000"/>
                          </a:solidFill>
                        </a:rPr>
                        <a:t>FRBRdate</a:t>
                      </a:r>
                      <a:endParaRPr lang="it-IT" dirty="0"/>
                    </a:p>
                  </a:txBody>
                  <a:tcPr/>
                </a:tc>
                <a:tc>
                  <a:txBody>
                    <a:bodyPr/>
                    <a:lstStyle/>
                    <a:p>
                      <a:r>
                        <a:rPr lang="it-IT" dirty="0" err="1" smtClean="0"/>
                        <a:t>date_document</a:t>
                      </a:r>
                      <a:r>
                        <a:rPr lang="it-IT" dirty="0" smtClean="0"/>
                        <a:t> </a:t>
                      </a:r>
                      <a:r>
                        <a:rPr lang="it-IT" i="1" dirty="0" err="1" smtClean="0"/>
                        <a:t>based</a:t>
                      </a:r>
                      <a:r>
                        <a:rPr lang="it-IT" i="1" dirty="0" smtClean="0"/>
                        <a:t> on </a:t>
                      </a:r>
                      <a:r>
                        <a:rPr lang="it-IT" dirty="0" err="1" smtClean="0"/>
                        <a:t>dcterms:date</a:t>
                      </a:r>
                      <a:endParaRPr lang="it-IT"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solidFill>
                            <a:srgbClr val="008000"/>
                          </a:solidFill>
                        </a:rPr>
                        <a:t>FRBRnumber</a:t>
                      </a:r>
                      <a:r>
                        <a:rPr lang="en-US" b="1" dirty="0" smtClean="0">
                          <a:solidFill>
                            <a:srgbClr val="008000"/>
                          </a:solidFill>
                        </a:rPr>
                        <a:t> or </a:t>
                      </a:r>
                      <a:r>
                        <a:rPr lang="en-US" b="1" dirty="0" err="1" smtClean="0">
                          <a:solidFill>
                            <a:srgbClr val="008000"/>
                          </a:solidFill>
                        </a:rPr>
                        <a:t>FRBRname</a:t>
                      </a:r>
                      <a:endParaRPr lang="it-IT" dirty="0" smtClean="0"/>
                    </a:p>
                  </a:txBody>
                  <a:tcPr/>
                </a:tc>
                <a:tc>
                  <a:txBody>
                    <a:bodyPr/>
                    <a:lstStyle/>
                    <a:p>
                      <a:r>
                        <a:rPr lang="it-IT" dirty="0" err="1" smtClean="0"/>
                        <a:t>id_local</a:t>
                      </a:r>
                      <a:r>
                        <a:rPr lang="it-IT" smtClean="0"/>
                        <a:t>??? </a:t>
                      </a:r>
                      <a:r>
                        <a:rPr lang="it-IT" dirty="0" smtClean="0"/>
                        <a:t>or </a:t>
                      </a:r>
                      <a:r>
                        <a:rPr lang="it-IT" dirty="0" err="1" smtClean="0"/>
                        <a:t>title</a:t>
                      </a:r>
                      <a:r>
                        <a:rPr lang="it-IT" baseline="0" dirty="0" smtClean="0"/>
                        <a:t> </a:t>
                      </a:r>
                      <a:endParaRPr lang="it-IT" dirty="0"/>
                    </a:p>
                  </a:txBody>
                  <a:tcPr/>
                </a:tc>
              </a:tr>
              <a:tr h="370840">
                <a:tc>
                  <a:txBody>
                    <a:bodyPr/>
                    <a:lstStyle/>
                    <a:p>
                      <a:r>
                        <a:rPr lang="en-US" b="1" dirty="0" err="1" smtClean="0">
                          <a:solidFill>
                            <a:srgbClr val="008000"/>
                          </a:solidFill>
                        </a:rPr>
                        <a:t>FRBRlanguage</a:t>
                      </a:r>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err="1" smtClean="0"/>
                        <a:t>language</a:t>
                      </a:r>
                      <a:r>
                        <a:rPr lang="it-IT" dirty="0" smtClean="0"/>
                        <a:t> </a:t>
                      </a:r>
                      <a:r>
                        <a:rPr lang="it-IT" i="1" dirty="0" err="1" smtClean="0"/>
                        <a:t>based</a:t>
                      </a:r>
                      <a:r>
                        <a:rPr lang="it-IT" i="1" dirty="0" smtClean="0"/>
                        <a:t> on </a:t>
                      </a:r>
                      <a:r>
                        <a:rPr lang="it-IT" dirty="0" err="1" smtClean="0"/>
                        <a:t>dcterms:language</a:t>
                      </a:r>
                      <a:endParaRPr lang="it-IT"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solidFill>
                            <a:srgbClr val="008000"/>
                          </a:solidFill>
                        </a:rPr>
                        <a:t>FRBRversionNumber</a:t>
                      </a:r>
                      <a:endParaRPr lang="it-IT" dirty="0" smtClean="0"/>
                    </a:p>
                  </a:txBody>
                  <a:tcPr/>
                </a:tc>
                <a:tc>
                  <a:txBody>
                    <a:bodyPr/>
                    <a:lstStyle/>
                    <a:p>
                      <a:r>
                        <a:rPr lang="it-IT" dirty="0" err="1" smtClean="0"/>
                        <a:t>version</a:t>
                      </a:r>
                      <a:r>
                        <a:rPr lang="it-IT" baseline="0" dirty="0" smtClean="0"/>
                        <a:t> or </a:t>
                      </a:r>
                      <a:r>
                        <a:rPr lang="it-IT" baseline="0" dirty="0" err="1" smtClean="0"/>
                        <a:t>version_date</a:t>
                      </a:r>
                      <a:endParaRPr lang="it-IT" dirty="0" smtClean="0"/>
                    </a:p>
                  </a:txBody>
                  <a:tcPr/>
                </a:tc>
              </a:tr>
              <a:tr h="370840">
                <a:tc>
                  <a:txBody>
                    <a:bodyPr/>
                    <a:lstStyle/>
                    <a:p>
                      <a:r>
                        <a:rPr lang="en-US" b="1" dirty="0" err="1" smtClean="0">
                          <a:solidFill>
                            <a:srgbClr val="008000"/>
                          </a:solidFill>
                        </a:rPr>
                        <a:t>FRBRportion</a:t>
                      </a:r>
                      <a:r>
                        <a:rPr lang="en-US" b="1" dirty="0" smtClean="0">
                          <a:solidFill>
                            <a:srgbClr val="008000"/>
                          </a:solidFill>
                        </a:rPr>
                        <a:t> </a:t>
                      </a:r>
                      <a:endParaRPr lang="it-IT" dirty="0"/>
                    </a:p>
                  </a:txBody>
                  <a:tcPr/>
                </a:tc>
                <a:tc>
                  <a:txBody>
                    <a:bodyPr/>
                    <a:lstStyle/>
                    <a:p>
                      <a:r>
                        <a:rPr lang="it-IT" dirty="0" smtClean="0"/>
                        <a:t>???</a:t>
                      </a:r>
                      <a:endParaRPr lang="it-IT" dirty="0"/>
                    </a:p>
                  </a:txBody>
                  <a:tcPr/>
                </a:tc>
              </a:tr>
              <a:tr h="370840">
                <a:tc>
                  <a:txBody>
                    <a:bodyPr/>
                    <a:lstStyle/>
                    <a:p>
                      <a:r>
                        <a:rPr lang="en-US" b="1" dirty="0" err="1" smtClean="0">
                          <a:solidFill>
                            <a:srgbClr val="008000"/>
                          </a:solidFill>
                        </a:rPr>
                        <a:t>FRBRformat</a:t>
                      </a:r>
                      <a:endParaRPr lang="it-IT" dirty="0"/>
                    </a:p>
                  </a:txBody>
                  <a:tcPr/>
                </a:tc>
                <a:tc>
                  <a:txBody>
                    <a:bodyPr/>
                    <a:lstStyle/>
                    <a:p>
                      <a:r>
                        <a:rPr lang="it-IT" dirty="0" smtClean="0"/>
                        <a:t>format </a:t>
                      </a:r>
                      <a:r>
                        <a:rPr lang="it-IT" i="1" dirty="0" err="1" smtClean="0"/>
                        <a:t>based</a:t>
                      </a:r>
                      <a:r>
                        <a:rPr lang="it-IT" i="1" dirty="0" smtClean="0"/>
                        <a:t> on </a:t>
                      </a:r>
                      <a:r>
                        <a:rPr lang="it-IT" dirty="0" err="1" smtClean="0"/>
                        <a:t>dcterms:format</a:t>
                      </a:r>
                      <a:endParaRPr lang="it-IT" dirty="0" smtClean="0"/>
                    </a:p>
                  </a:txBody>
                  <a:tcPr/>
                </a:tc>
              </a:tr>
            </a:tbl>
          </a:graphicData>
        </a:graphic>
      </p:graphicFrame>
      <p:sp>
        <p:nvSpPr>
          <p:cNvPr id="7" name="Rettangolo 6"/>
          <p:cNvSpPr/>
          <p:nvPr/>
        </p:nvSpPr>
        <p:spPr>
          <a:xfrm>
            <a:off x="539552" y="5589240"/>
            <a:ext cx="8424936" cy="646331"/>
          </a:xfrm>
          <a:prstGeom prst="rect">
            <a:avLst/>
          </a:prstGeom>
        </p:spPr>
        <p:txBody>
          <a:bodyPr wrap="square">
            <a:spAutoFit/>
          </a:bodyPr>
          <a:lstStyle/>
          <a:p>
            <a:r>
              <a:rPr lang="it-IT" dirty="0">
                <a:hlinkClick r:id="rId2"/>
              </a:rPr>
              <a:t>http://publications.europa.eu/documents/2050822/2138819/ELI+-+A+Technical+Implementation+Guide.pdf/</a:t>
            </a:r>
            <a:endParaRPr lang="it-IT" dirty="0"/>
          </a:p>
        </p:txBody>
      </p:sp>
    </p:spTree>
    <p:extLst>
      <p:ext uri="{BB962C8B-B14F-4D97-AF65-F5344CB8AC3E}">
        <p14:creationId xmlns:p14="http://schemas.microsoft.com/office/powerpoint/2010/main" val="1739636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A functionally equivalent naming convention (FENC) must be: </a:t>
            </a:r>
            <a:endParaRPr lang="it-IT" dirty="0"/>
          </a:p>
        </p:txBody>
      </p:sp>
      <p:sp>
        <p:nvSpPr>
          <p:cNvPr id="3" name="Segnaposto contenuto 2"/>
          <p:cNvSpPr>
            <a:spLocks noGrp="1"/>
          </p:cNvSpPr>
          <p:nvPr>
            <p:ph idx="1"/>
          </p:nvPr>
        </p:nvSpPr>
        <p:spPr>
          <a:xfrm>
            <a:off x="457200" y="1916832"/>
            <a:ext cx="8229600" cy="4752528"/>
          </a:xfrm>
        </p:spPr>
        <p:txBody>
          <a:bodyPr>
            <a:noAutofit/>
          </a:bodyPr>
          <a:lstStyle/>
          <a:p>
            <a:pPr marL="457200" indent="-457200">
              <a:buFont typeface="+mj-lt"/>
              <a:buAutoNum type="arabicPeriod"/>
            </a:pPr>
            <a:r>
              <a:rPr lang="en-US" sz="2400" b="1" dirty="0" smtClean="0"/>
              <a:t>recognizable</a:t>
            </a:r>
            <a:r>
              <a:rPr lang="en-US" sz="2400" dirty="0" smtClean="0"/>
              <a:t>: a syntactical means exists to recognize the specific syntax used for the URI (e.g., a specific prefix); </a:t>
            </a:r>
          </a:p>
          <a:p>
            <a:pPr marL="457200" indent="-457200">
              <a:buFont typeface="+mj-lt"/>
              <a:buAutoNum type="arabicPeriod"/>
            </a:pPr>
            <a:r>
              <a:rPr lang="en-US" sz="2400" b="1" dirty="0" smtClean="0"/>
              <a:t>published</a:t>
            </a:r>
            <a:r>
              <a:rPr lang="en-US" sz="2400" dirty="0" smtClean="0"/>
              <a:t>: a sufficiently detailed description of the syntax is publicly available and backed by a recognizable institution; </a:t>
            </a:r>
          </a:p>
          <a:p>
            <a:pPr marL="457200" indent="-457200">
              <a:buFont typeface="+mj-lt"/>
              <a:buAutoNum type="arabicPeriod"/>
            </a:pPr>
            <a:r>
              <a:rPr lang="en-US" sz="2400" b="1" dirty="0" smtClean="0"/>
              <a:t>FRBR compliant</a:t>
            </a:r>
            <a:r>
              <a:rPr lang="en-US" sz="2400" dirty="0" smtClean="0"/>
              <a:t>: A full distinction between "distinct intellectual creations", "specific intellectual forms", "physical embodiments" and "exemplars" of relevant documents must be explicitly supported and aligned with the FRBR conceptualizations. Support for items is not necessary nor requested. </a:t>
            </a:r>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1602917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A functionally equivalent naming convention is defined as follows: </a:t>
            </a:r>
            <a:br>
              <a:rPr lang="en-US" dirty="0" smtClean="0"/>
            </a:br>
            <a:endParaRPr lang="it-IT" dirty="0"/>
          </a:p>
        </p:txBody>
      </p:sp>
      <p:sp>
        <p:nvSpPr>
          <p:cNvPr id="3" name="Segnaposto contenuto 2"/>
          <p:cNvSpPr>
            <a:spLocks noGrp="1"/>
          </p:cNvSpPr>
          <p:nvPr>
            <p:ph idx="1"/>
          </p:nvPr>
        </p:nvSpPr>
        <p:spPr>
          <a:xfrm>
            <a:off x="457200" y="1196752"/>
            <a:ext cx="8229600" cy="5472608"/>
          </a:xfrm>
        </p:spPr>
        <p:txBody>
          <a:bodyPr>
            <a:noAutofit/>
          </a:bodyPr>
          <a:lstStyle/>
          <a:p>
            <a:pPr marL="457200" indent="-457200">
              <a:buFont typeface="+mj-lt"/>
              <a:buAutoNum type="arabicPeriod" startAt="4"/>
            </a:pPr>
            <a:r>
              <a:rPr lang="en-US" sz="1900" b="1" dirty="0" smtClean="0"/>
              <a:t>CEN </a:t>
            </a:r>
            <a:r>
              <a:rPr lang="en-US" sz="1900" b="1" dirty="0" err="1" smtClean="0"/>
              <a:t>Metalex</a:t>
            </a:r>
            <a:r>
              <a:rPr lang="en-US" sz="1900" b="1" dirty="0" smtClean="0"/>
              <a:t> compliant</a:t>
            </a:r>
            <a:r>
              <a:rPr lang="en-US" sz="1900" dirty="0" smtClean="0"/>
              <a:t>: the seven rules in CEN </a:t>
            </a:r>
            <a:r>
              <a:rPr lang="en-US" sz="1900" dirty="0" err="1" smtClean="0"/>
              <a:t>Metalex</a:t>
            </a:r>
            <a:r>
              <a:rPr lang="en-US" sz="1900" dirty="0" smtClean="0"/>
              <a:t> requirements (section 6.1 of *) must be fully implemented: "To allow for the discovery of IRI identifiers, names must be: </a:t>
            </a:r>
          </a:p>
          <a:p>
            <a:pPr marL="857250" lvl="1" indent="-457200">
              <a:buFont typeface="+mj-lt"/>
              <a:buAutoNum type="romanUcPeriod"/>
            </a:pPr>
            <a:r>
              <a:rPr lang="en-US" sz="1500" i="1" dirty="0" smtClean="0"/>
              <a:t>Persistent</a:t>
            </a:r>
            <a:r>
              <a:rPr lang="en-US" sz="1500" dirty="0" smtClean="0"/>
              <a:t>: names at all levels must maintain the same form over time regardless of the political, archival and technical events happened since their first generation;</a:t>
            </a:r>
          </a:p>
          <a:p>
            <a:pPr marL="857250" lvl="1" indent="-457200">
              <a:buFont typeface="+mj-lt"/>
              <a:buAutoNum type="romanUcPeriod"/>
            </a:pPr>
            <a:r>
              <a:rPr lang="en-US" sz="1500" i="1" dirty="0" smtClean="0"/>
              <a:t>Global</a:t>
            </a:r>
            <a:r>
              <a:rPr lang="en-US" sz="1500" dirty="0" smtClean="0"/>
              <a:t>: all relevant documents by all relevant bodies must be represented;</a:t>
            </a:r>
          </a:p>
          <a:p>
            <a:pPr marL="857250" lvl="1" indent="-457200">
              <a:buFont typeface="+mj-lt"/>
              <a:buAutoNum type="romanUcPeriod"/>
            </a:pPr>
            <a:r>
              <a:rPr lang="en-US" sz="1500" i="1" dirty="0" err="1" smtClean="0"/>
              <a:t>Memorizable</a:t>
            </a:r>
            <a:r>
              <a:rPr lang="en-US" sz="1500" dirty="0" smtClean="0"/>
              <a:t>: names should be easy to write down, easy to remember, easy to correct if they were written down wrongly;</a:t>
            </a:r>
          </a:p>
          <a:p>
            <a:pPr marL="857250" lvl="1" indent="-457200">
              <a:buFont typeface="+mj-lt"/>
              <a:buAutoNum type="romanUcPeriod"/>
            </a:pPr>
            <a:r>
              <a:rPr lang="en-US" sz="1500" i="1" dirty="0" smtClean="0"/>
              <a:t>Meaningful</a:t>
            </a:r>
            <a:r>
              <a:rPr lang="en-US" sz="1500" dirty="0" smtClean="0"/>
              <a:t>: names should mean something; It should be possible to make assumption about the kind, freshness and relevance of a citation by looking only at the document’s name; </a:t>
            </a:r>
          </a:p>
          <a:p>
            <a:pPr marL="857250" lvl="1" indent="-457200">
              <a:buFont typeface="+mj-lt"/>
              <a:buAutoNum type="romanUcPeriod"/>
            </a:pPr>
            <a:r>
              <a:rPr lang="en-US" sz="1500" i="1" dirty="0" smtClean="0"/>
              <a:t>Guessable across levels</a:t>
            </a:r>
            <a:r>
              <a:rPr lang="en-US" sz="1500" dirty="0" smtClean="0"/>
              <a:t>: references to different levels of the same document must be similar; e.g., given a reference to an expression a user should be able to deduce the name of the work; </a:t>
            </a:r>
          </a:p>
          <a:p>
            <a:pPr marL="857250" lvl="1" indent="-457200">
              <a:buFont typeface="+mj-lt"/>
              <a:buAutoNum type="romanUcPeriod"/>
            </a:pPr>
            <a:r>
              <a:rPr lang="en-US" sz="1500" i="1" dirty="0" smtClean="0"/>
              <a:t>Guessable across document classes</a:t>
            </a:r>
            <a:r>
              <a:rPr lang="en-US" sz="1500" dirty="0" smtClean="0"/>
              <a:t>: references to different instances of the same document type must be similar;</a:t>
            </a:r>
          </a:p>
          <a:p>
            <a:pPr marL="857250" lvl="1" indent="-457200">
              <a:buFont typeface="+mj-lt"/>
              <a:buAutoNum type="romanUcPeriod"/>
            </a:pPr>
            <a:r>
              <a:rPr lang="en-US" sz="1500" i="1" dirty="0" smtClean="0"/>
              <a:t>Guessable across document components</a:t>
            </a:r>
            <a:r>
              <a:rPr lang="en-US" sz="1500" dirty="0" smtClean="0"/>
              <a:t>: references to different components of the same document at the same level must be similar."</a:t>
            </a:r>
          </a:p>
          <a:p>
            <a:pPr marL="0" indent="0">
              <a:buNone/>
            </a:pPr>
            <a:r>
              <a:rPr lang="en-US" sz="1900" dirty="0" smtClean="0"/>
              <a:t>* </a:t>
            </a:r>
            <a:r>
              <a:rPr lang="en-US" sz="1900" dirty="0" smtClean="0">
                <a:hlinkClick r:id="rId2"/>
              </a:rPr>
              <a:t>ftp://ftp.cen.eu/CEN/Sectors/List/ICT/CWAs/CWA15710-2010-Metalex2.pdf</a:t>
            </a:r>
            <a:r>
              <a:rPr lang="en-US" sz="1900" dirty="0" smtClean="0"/>
              <a:t> </a:t>
            </a:r>
            <a:endParaRPr lang="it-IT" sz="1900" dirty="0"/>
          </a:p>
        </p:txBody>
      </p:sp>
    </p:spTree>
    <p:extLst>
      <p:ext uri="{BB962C8B-B14F-4D97-AF65-F5344CB8AC3E}">
        <p14:creationId xmlns:p14="http://schemas.microsoft.com/office/powerpoint/2010/main" val="12502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rmAutofit fontScale="90000"/>
          </a:bodyPr>
          <a:lstStyle/>
          <a:p>
            <a:r>
              <a:rPr lang="en-US" dirty="0" smtClean="0"/>
              <a:t>A functionally equivalent naming convention is defined as follows: </a:t>
            </a:r>
            <a:br>
              <a:rPr lang="en-US" dirty="0" smtClean="0"/>
            </a:br>
            <a:endParaRPr lang="it-IT" dirty="0"/>
          </a:p>
        </p:txBody>
      </p:sp>
      <p:sp>
        <p:nvSpPr>
          <p:cNvPr id="3" name="Segnaposto contenuto 2"/>
          <p:cNvSpPr>
            <a:spLocks noGrp="1"/>
          </p:cNvSpPr>
          <p:nvPr>
            <p:ph idx="1"/>
          </p:nvPr>
        </p:nvSpPr>
        <p:spPr>
          <a:xfrm>
            <a:off x="323528" y="1196752"/>
            <a:ext cx="8568952" cy="5472608"/>
          </a:xfrm>
        </p:spPr>
        <p:txBody>
          <a:bodyPr>
            <a:noAutofit/>
          </a:bodyPr>
          <a:lstStyle/>
          <a:p>
            <a:pPr marL="457200" indent="-457200">
              <a:buFont typeface="+mj-lt"/>
              <a:buAutoNum type="arabicPeriod" startAt="5"/>
            </a:pPr>
            <a:r>
              <a:rPr lang="en-US" sz="2000" b="1" dirty="0" smtClean="0"/>
              <a:t>active</a:t>
            </a:r>
            <a:r>
              <a:rPr lang="en-US" sz="2000" dirty="0" smtClean="0"/>
              <a:t>: at least one working, accessible, available, robust resolver must exist that provides dereferencing of URIs/IRIs according to the specific syntax; </a:t>
            </a:r>
          </a:p>
          <a:p>
            <a:pPr marL="457200" indent="-457200">
              <a:buFont typeface="+mj-lt"/>
              <a:buAutoNum type="arabicPeriod" startAt="5"/>
            </a:pPr>
            <a:r>
              <a:rPr lang="en-US" sz="2000" b="1" dirty="0" smtClean="0"/>
              <a:t>equivalent</a:t>
            </a:r>
            <a:r>
              <a:rPr lang="en-US" sz="2000" dirty="0" smtClean="0"/>
              <a:t>: at least one working, accessible, available, robust converter must exist that converts URIs/IRIs according to the specific syntax into equivalent URIs/IRIs according to the Akoma </a:t>
            </a:r>
            <a:r>
              <a:rPr lang="en-US" sz="2000" dirty="0" err="1" smtClean="0"/>
              <a:t>Ntoso</a:t>
            </a:r>
            <a:r>
              <a:rPr lang="en-US" sz="2000" dirty="0" smtClean="0"/>
              <a:t> Naming convention;</a:t>
            </a:r>
          </a:p>
          <a:p>
            <a:pPr marL="457200" indent="-457200">
              <a:buFont typeface="+mj-lt"/>
              <a:buAutoNum type="arabicPeriod" startAt="5"/>
            </a:pPr>
            <a:r>
              <a:rPr lang="en-US" sz="2000" b="1" dirty="0" smtClean="0"/>
              <a:t>evident</a:t>
            </a:r>
            <a:r>
              <a:rPr lang="en-US" sz="2000" dirty="0" smtClean="0"/>
              <a:t>: </a:t>
            </a:r>
            <a:r>
              <a:rPr lang="en-US" sz="2000" b="1" dirty="0" smtClean="0">
                <a:solidFill>
                  <a:srgbClr val="C00000"/>
                </a:solidFill>
              </a:rPr>
              <a:t>Akoma </a:t>
            </a:r>
            <a:r>
              <a:rPr lang="en-US" sz="2000" b="1" dirty="0" err="1" smtClean="0">
                <a:solidFill>
                  <a:srgbClr val="C00000"/>
                </a:solidFill>
              </a:rPr>
              <a:t>Ntoso</a:t>
            </a:r>
            <a:r>
              <a:rPr lang="en-US" sz="2000" b="1" dirty="0" smtClean="0">
                <a:solidFill>
                  <a:srgbClr val="C00000"/>
                </a:solidFill>
              </a:rPr>
              <a:t> XML documents identifying themselves (in &lt;</a:t>
            </a:r>
            <a:r>
              <a:rPr lang="en-US" sz="2000" b="1" dirty="0" err="1" smtClean="0">
                <a:solidFill>
                  <a:srgbClr val="C00000"/>
                </a:solidFill>
              </a:rPr>
              <a:t>FRBRUri</a:t>
            </a:r>
            <a:r>
              <a:rPr lang="en-US" sz="2000" b="1" dirty="0" smtClean="0">
                <a:solidFill>
                  <a:srgbClr val="C00000"/>
                </a:solidFill>
              </a:rPr>
              <a:t>&gt; and &lt;</a:t>
            </a:r>
            <a:r>
              <a:rPr lang="en-US" sz="2000" b="1" dirty="0" err="1" smtClean="0">
                <a:solidFill>
                  <a:srgbClr val="C00000"/>
                </a:solidFill>
              </a:rPr>
              <a:t>FRBRThis</a:t>
            </a:r>
            <a:r>
              <a:rPr lang="en-US" sz="2000" b="1" dirty="0" smtClean="0">
                <a:solidFill>
                  <a:srgbClr val="C00000"/>
                </a:solidFill>
              </a:rPr>
              <a:t>&gt; elements) using a FENC URI, must also </a:t>
            </a:r>
          </a:p>
          <a:p>
            <a:pPr marL="857250" lvl="1" indent="-457200">
              <a:buFont typeface="+mj-lt"/>
              <a:buAutoNum type="alphaLcPeriod"/>
            </a:pPr>
            <a:r>
              <a:rPr lang="en-US" sz="1600" b="1" dirty="0" smtClean="0">
                <a:solidFill>
                  <a:srgbClr val="0000CC"/>
                </a:solidFill>
              </a:rPr>
              <a:t>EITHER provide equivalent &lt;</a:t>
            </a:r>
            <a:r>
              <a:rPr lang="en-US" sz="1600" b="1" dirty="0" err="1" smtClean="0">
                <a:solidFill>
                  <a:srgbClr val="0000CC"/>
                </a:solidFill>
              </a:rPr>
              <a:t>FRBRalias</a:t>
            </a:r>
            <a:r>
              <a:rPr lang="en-US" sz="1600" b="1" dirty="0" smtClean="0">
                <a:solidFill>
                  <a:srgbClr val="0000CC"/>
                </a:solidFill>
              </a:rPr>
              <a:t>&gt; elements with the URI ref corresponding to &lt;</a:t>
            </a:r>
            <a:r>
              <a:rPr lang="en-US" sz="1600" b="1" dirty="0" err="1" smtClean="0">
                <a:solidFill>
                  <a:srgbClr val="0000CC"/>
                </a:solidFill>
              </a:rPr>
              <a:t>FRBRThis</a:t>
            </a:r>
            <a:r>
              <a:rPr lang="en-US" sz="1600" b="1" dirty="0" smtClean="0">
                <a:solidFill>
                  <a:srgbClr val="0000CC"/>
                </a:solidFill>
              </a:rPr>
              <a:t>&gt; according to the Akoma </a:t>
            </a:r>
            <a:r>
              <a:rPr lang="en-US" sz="1600" b="1" dirty="0" err="1" smtClean="0">
                <a:solidFill>
                  <a:srgbClr val="0000CC"/>
                </a:solidFill>
              </a:rPr>
              <a:t>Ntoso</a:t>
            </a:r>
            <a:r>
              <a:rPr lang="en-US" sz="1600" b="1" dirty="0" smtClean="0">
                <a:solidFill>
                  <a:srgbClr val="0000CC"/>
                </a:solidFill>
              </a:rPr>
              <a:t> Naming Convention, one for each of the first three FRBR levels, </a:t>
            </a:r>
          </a:p>
          <a:p>
            <a:pPr marL="857250" lvl="1" indent="-457200">
              <a:buFont typeface="+mj-lt"/>
              <a:buAutoNum type="alphaLcPeriod"/>
            </a:pPr>
            <a:r>
              <a:rPr lang="en-US" sz="1600" b="1" dirty="0" smtClean="0">
                <a:solidFill>
                  <a:srgbClr val="008000"/>
                </a:solidFill>
              </a:rPr>
              <a:t>OR consider as REQUIRED instead of optional the following elements (in their respective </a:t>
            </a:r>
            <a:r>
              <a:rPr lang="en-US" sz="1600" b="1" dirty="0" err="1" smtClean="0">
                <a:solidFill>
                  <a:srgbClr val="008000"/>
                </a:solidFill>
              </a:rPr>
              <a:t>FRBRWork</a:t>
            </a:r>
            <a:r>
              <a:rPr lang="en-US" sz="1600" b="1" dirty="0" smtClean="0">
                <a:solidFill>
                  <a:srgbClr val="008000"/>
                </a:solidFill>
              </a:rPr>
              <a:t>, </a:t>
            </a:r>
            <a:r>
              <a:rPr lang="en-US" sz="1600" b="1" dirty="0" err="1" smtClean="0">
                <a:solidFill>
                  <a:srgbClr val="008000"/>
                </a:solidFill>
              </a:rPr>
              <a:t>FRBRExpression</a:t>
            </a:r>
            <a:r>
              <a:rPr lang="en-US" sz="1600" b="1" dirty="0" smtClean="0">
                <a:solidFill>
                  <a:srgbClr val="008000"/>
                </a:solidFill>
              </a:rPr>
              <a:t> and </a:t>
            </a:r>
            <a:r>
              <a:rPr lang="en-US" sz="1600" b="1" dirty="0" err="1" smtClean="0">
                <a:solidFill>
                  <a:srgbClr val="008000"/>
                </a:solidFill>
              </a:rPr>
              <a:t>FRBRManifestation</a:t>
            </a:r>
            <a:r>
              <a:rPr lang="en-US" sz="1600" b="1" dirty="0" smtClean="0">
                <a:solidFill>
                  <a:srgbClr val="008000"/>
                </a:solidFill>
              </a:rPr>
              <a:t> containers): </a:t>
            </a:r>
            <a:r>
              <a:rPr lang="en-US" sz="1600" b="1" dirty="0" err="1" smtClean="0">
                <a:solidFill>
                  <a:srgbClr val="008000"/>
                </a:solidFill>
              </a:rPr>
              <a:t>FRBRdate</a:t>
            </a:r>
            <a:r>
              <a:rPr lang="en-US" sz="1600" b="1" dirty="0" smtClean="0">
                <a:solidFill>
                  <a:srgbClr val="008000"/>
                </a:solidFill>
              </a:rPr>
              <a:t>, </a:t>
            </a:r>
            <a:r>
              <a:rPr lang="en-US" sz="1600" b="1" dirty="0" err="1" smtClean="0">
                <a:solidFill>
                  <a:srgbClr val="008000"/>
                </a:solidFill>
              </a:rPr>
              <a:t>FRBRauthor</a:t>
            </a:r>
            <a:r>
              <a:rPr lang="en-US" sz="1600" b="1" dirty="0" smtClean="0">
                <a:solidFill>
                  <a:srgbClr val="008000"/>
                </a:solidFill>
              </a:rPr>
              <a:t>, </a:t>
            </a:r>
            <a:r>
              <a:rPr lang="en-US" sz="1600" b="1" dirty="0" err="1" smtClean="0">
                <a:solidFill>
                  <a:srgbClr val="008000"/>
                </a:solidFill>
              </a:rPr>
              <a:t>FRBRcountry</a:t>
            </a:r>
            <a:r>
              <a:rPr lang="en-US" sz="1600" b="1" dirty="0" smtClean="0">
                <a:solidFill>
                  <a:srgbClr val="008000"/>
                </a:solidFill>
              </a:rPr>
              <a:t>, </a:t>
            </a:r>
            <a:r>
              <a:rPr lang="en-US" sz="1600" b="1" dirty="0" err="1" smtClean="0">
                <a:solidFill>
                  <a:srgbClr val="008000"/>
                </a:solidFill>
              </a:rPr>
              <a:t>FRBRsubtype</a:t>
            </a:r>
            <a:r>
              <a:rPr lang="en-US" sz="1600" b="1" dirty="0" smtClean="0">
                <a:solidFill>
                  <a:srgbClr val="008000"/>
                </a:solidFill>
              </a:rPr>
              <a:t>, </a:t>
            </a:r>
            <a:r>
              <a:rPr lang="en-US" sz="1600" b="1" dirty="0" err="1" smtClean="0">
                <a:solidFill>
                  <a:srgbClr val="008000"/>
                </a:solidFill>
              </a:rPr>
              <a:t>FRBRnumber</a:t>
            </a:r>
            <a:r>
              <a:rPr lang="en-US" sz="1600" b="1" dirty="0" smtClean="0">
                <a:solidFill>
                  <a:srgbClr val="008000"/>
                </a:solidFill>
              </a:rPr>
              <a:t> (or </a:t>
            </a:r>
            <a:r>
              <a:rPr lang="en-US" sz="1600" b="1" dirty="0" err="1" smtClean="0">
                <a:solidFill>
                  <a:srgbClr val="008000"/>
                </a:solidFill>
              </a:rPr>
              <a:t>FRBRname</a:t>
            </a:r>
            <a:r>
              <a:rPr lang="en-US" sz="1600" b="1" dirty="0" smtClean="0">
                <a:solidFill>
                  <a:srgbClr val="008000"/>
                </a:solidFill>
              </a:rPr>
              <a:t>), </a:t>
            </a:r>
            <a:r>
              <a:rPr lang="en-US" sz="1600" b="1" dirty="0" err="1" smtClean="0">
                <a:solidFill>
                  <a:srgbClr val="008000"/>
                </a:solidFill>
              </a:rPr>
              <a:t>FRBRversionNumber</a:t>
            </a:r>
            <a:r>
              <a:rPr lang="en-US" sz="1600" b="1" dirty="0" smtClean="0">
                <a:solidFill>
                  <a:srgbClr val="008000"/>
                </a:solidFill>
              </a:rPr>
              <a:t>, </a:t>
            </a:r>
            <a:r>
              <a:rPr lang="en-US" sz="1600" b="1" dirty="0" err="1" smtClean="0">
                <a:solidFill>
                  <a:srgbClr val="008000"/>
                </a:solidFill>
              </a:rPr>
              <a:t>FRBRlanguage</a:t>
            </a:r>
            <a:r>
              <a:rPr lang="en-US" sz="1600" b="1" dirty="0" smtClean="0">
                <a:solidFill>
                  <a:srgbClr val="008000"/>
                </a:solidFill>
              </a:rPr>
              <a:t>, </a:t>
            </a:r>
            <a:r>
              <a:rPr lang="en-US" sz="1600" b="1" dirty="0" err="1" smtClean="0">
                <a:solidFill>
                  <a:srgbClr val="008000"/>
                </a:solidFill>
              </a:rPr>
              <a:t>FRBRportion</a:t>
            </a:r>
            <a:r>
              <a:rPr lang="en-US" sz="1600" b="1" dirty="0" smtClean="0">
                <a:solidFill>
                  <a:srgbClr val="008000"/>
                </a:solidFill>
              </a:rPr>
              <a:t> and </a:t>
            </a:r>
            <a:r>
              <a:rPr lang="en-US" sz="1600" b="1" dirty="0" err="1" smtClean="0">
                <a:solidFill>
                  <a:srgbClr val="008000"/>
                </a:solidFill>
              </a:rPr>
              <a:t>FRBRformat</a:t>
            </a:r>
            <a:r>
              <a:rPr lang="en-US" sz="1600" dirty="0" smtClean="0"/>
              <a:t>. </a:t>
            </a:r>
          </a:p>
          <a:p>
            <a:pPr marL="0" indent="0">
              <a:buNone/>
            </a:pPr>
            <a:r>
              <a:rPr lang="en-US" sz="2000" dirty="0" smtClean="0"/>
              <a:t>Any Naming Convention that complies with these requirements (items 1. through 7.) is termed a </a:t>
            </a:r>
            <a:r>
              <a:rPr lang="en-US" sz="2000" b="1" dirty="0" smtClean="0"/>
              <a:t>functionally-equivalent Naming Convention (FENC)</a:t>
            </a:r>
            <a:r>
              <a:rPr lang="en-US" sz="2000" dirty="0" smtClean="0"/>
              <a:t> and its URIs/IRIs can be used in any context where Akoma </a:t>
            </a:r>
            <a:r>
              <a:rPr lang="en-US" sz="2000" dirty="0" err="1" smtClean="0"/>
              <a:t>Ntoso</a:t>
            </a:r>
            <a:r>
              <a:rPr lang="en-US" sz="2000" dirty="0" smtClean="0"/>
              <a:t> URIs/IRIs are appropriate. </a:t>
            </a:r>
          </a:p>
          <a:p>
            <a:pPr marL="0" indent="0">
              <a:buNone/>
            </a:pPr>
            <a:endParaRPr lang="en-US" sz="2000" dirty="0"/>
          </a:p>
          <a:p>
            <a:pPr marL="0" indent="0">
              <a:buNone/>
            </a:pPr>
            <a:endParaRPr lang="en-US" sz="2000" dirty="0" smtClean="0"/>
          </a:p>
        </p:txBody>
      </p:sp>
    </p:spTree>
    <p:extLst>
      <p:ext uri="{BB962C8B-B14F-4D97-AF65-F5344CB8AC3E}">
        <p14:creationId xmlns:p14="http://schemas.microsoft.com/office/powerpoint/2010/main" val="1771246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Current</a:t>
            </a:r>
            <a:r>
              <a:rPr lang="it-IT" dirty="0" smtClean="0"/>
              <a:t> </a:t>
            </a:r>
            <a:r>
              <a:rPr lang="it-IT" dirty="0" err="1" smtClean="0"/>
              <a:t>Conformance</a:t>
            </a:r>
            <a:r>
              <a:rPr lang="it-IT" dirty="0" smtClean="0"/>
              <a:t> </a:t>
            </a:r>
            <a:r>
              <a:rPr lang="it-IT" dirty="0" err="1" smtClean="0"/>
              <a:t>Rules</a:t>
            </a:r>
            <a:endParaRPr lang="it-IT" dirty="0"/>
          </a:p>
        </p:txBody>
      </p:sp>
      <p:sp>
        <p:nvSpPr>
          <p:cNvPr id="3" name="Segnaposto contenuto 2"/>
          <p:cNvSpPr>
            <a:spLocks noGrp="1"/>
          </p:cNvSpPr>
          <p:nvPr>
            <p:ph idx="1"/>
          </p:nvPr>
        </p:nvSpPr>
        <p:spPr/>
        <p:txBody>
          <a:bodyPr/>
          <a:lstStyle/>
          <a:p>
            <a:r>
              <a:rPr lang="en-US" b="1" dirty="0"/>
              <a:t>Akoma </a:t>
            </a:r>
            <a:r>
              <a:rPr lang="en-US" b="1" dirty="0" err="1"/>
              <a:t>Ntoso</a:t>
            </a:r>
            <a:r>
              <a:rPr lang="en-US" b="1" dirty="0"/>
              <a:t> Version 1.0. Part 1: XML Vocabulary</a:t>
            </a:r>
          </a:p>
          <a:p>
            <a:r>
              <a:rPr lang="it-IT" dirty="0" smtClean="0"/>
              <a:t>Part I</a:t>
            </a:r>
          </a:p>
          <a:p>
            <a:pPr marL="400050" lvl="1" indent="0">
              <a:buNone/>
            </a:pPr>
            <a:r>
              <a:rPr lang="en-US" dirty="0"/>
              <a:t>Conformance clauses for Akoma </a:t>
            </a:r>
            <a:r>
              <a:rPr lang="en-US" dirty="0" err="1"/>
              <a:t>Ntoso</a:t>
            </a:r>
            <a:r>
              <a:rPr lang="en-US" dirty="0"/>
              <a:t> Version 1.0 can be found in </a:t>
            </a:r>
            <a:r>
              <a:rPr lang="en-US" i="1" dirty="0"/>
              <a:t>Akoma </a:t>
            </a:r>
            <a:r>
              <a:rPr lang="en-US" i="1" dirty="0" err="1"/>
              <a:t>Ntoso</a:t>
            </a:r>
            <a:r>
              <a:rPr lang="en-US" i="1" dirty="0"/>
              <a:t> Version 1.0. Part 2: Specifications</a:t>
            </a:r>
            <a:r>
              <a:rPr lang="en-US" dirty="0"/>
              <a:t>, Section 3 Conformance. </a:t>
            </a:r>
            <a:endParaRPr lang="en-US" dirty="0" smtClean="0"/>
          </a:p>
          <a:p>
            <a:pPr marL="400050" lvl="1" indent="0">
              <a:buNone/>
            </a:pPr>
            <a:r>
              <a:rPr lang="en-US" dirty="0" smtClean="0">
                <a:hlinkClick r:id="rId2"/>
              </a:rPr>
              <a:t>http://docs.oasis-open.org/legaldocml/akn-core/v1.0/csprd02/part1-vocabulary/akn-core-v1.0-csprd02-part1-vocabulary.html#_Toc451851347</a:t>
            </a:r>
            <a:endParaRPr lang="en-US" dirty="0" smtClean="0"/>
          </a:p>
          <a:p>
            <a:pPr marL="400050" lvl="1" indent="0">
              <a:buNone/>
            </a:pPr>
            <a:endParaRPr lang="en-US" dirty="0"/>
          </a:p>
          <a:p>
            <a:endParaRPr lang="it-IT" dirty="0"/>
          </a:p>
        </p:txBody>
      </p:sp>
    </p:spTree>
    <p:extLst>
      <p:ext uri="{BB962C8B-B14F-4D97-AF65-F5344CB8AC3E}">
        <p14:creationId xmlns:p14="http://schemas.microsoft.com/office/powerpoint/2010/main" val="129256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Current</a:t>
            </a:r>
            <a:r>
              <a:rPr lang="it-IT" dirty="0" smtClean="0"/>
              <a:t> </a:t>
            </a:r>
            <a:r>
              <a:rPr lang="it-IT" dirty="0" err="1" smtClean="0"/>
              <a:t>Conformance</a:t>
            </a:r>
            <a:r>
              <a:rPr lang="it-IT" dirty="0" smtClean="0"/>
              <a:t> </a:t>
            </a:r>
            <a:r>
              <a:rPr lang="it-IT" dirty="0" err="1" smtClean="0"/>
              <a:t>Rules</a:t>
            </a:r>
            <a:endParaRPr lang="it-IT" dirty="0"/>
          </a:p>
        </p:txBody>
      </p:sp>
      <p:sp>
        <p:nvSpPr>
          <p:cNvPr id="3" name="Segnaposto contenuto 2"/>
          <p:cNvSpPr>
            <a:spLocks noGrp="1"/>
          </p:cNvSpPr>
          <p:nvPr>
            <p:ph idx="1"/>
          </p:nvPr>
        </p:nvSpPr>
        <p:spPr/>
        <p:txBody>
          <a:bodyPr>
            <a:normAutofit fontScale="92500" lnSpcReduction="20000"/>
          </a:bodyPr>
          <a:lstStyle/>
          <a:p>
            <a:r>
              <a:rPr lang="en-US" b="1" dirty="0" smtClean="0"/>
              <a:t>Akoma </a:t>
            </a:r>
            <a:r>
              <a:rPr lang="en-US" b="1" dirty="0" err="1" smtClean="0"/>
              <a:t>Ntoso</a:t>
            </a:r>
            <a:r>
              <a:rPr lang="en-US" b="1" dirty="0" smtClean="0"/>
              <a:t> Version 1.0. Part 2: Specifications</a:t>
            </a:r>
          </a:p>
          <a:p>
            <a:r>
              <a:rPr lang="it-IT" dirty="0" smtClean="0"/>
              <a:t>Part II</a:t>
            </a:r>
          </a:p>
          <a:p>
            <a:pPr lvl="1"/>
            <a:r>
              <a:rPr lang="en-US" dirty="0"/>
              <a:t>This chapter defines Akoma </a:t>
            </a:r>
            <a:r>
              <a:rPr lang="en-US" dirty="0" err="1"/>
              <a:t>Ntoso</a:t>
            </a:r>
            <a:r>
              <a:rPr lang="en-US" dirty="0"/>
              <a:t> conformance clauses. Akoma </a:t>
            </a:r>
            <a:r>
              <a:rPr lang="en-US" dirty="0" err="1"/>
              <a:t>Ntoso</a:t>
            </a:r>
            <a:r>
              <a:rPr lang="en-US" dirty="0"/>
              <a:t> specifications MUST be compliance with the Annex B </a:t>
            </a:r>
            <a:r>
              <a:rPr lang="en-US" dirty="0" err="1"/>
              <a:t>xsds</a:t>
            </a:r>
            <a:r>
              <a:rPr lang="en-US" dirty="0"/>
              <a:t> included in the zip file in attachment that are:</a:t>
            </a:r>
            <a:endParaRPr lang="it-IT" dirty="0"/>
          </a:p>
          <a:p>
            <a:pPr lvl="2"/>
            <a:r>
              <a:rPr lang="en-US" dirty="0"/>
              <a:t>akomantoso30.xsd</a:t>
            </a:r>
            <a:endParaRPr lang="it-IT" dirty="0"/>
          </a:p>
          <a:p>
            <a:pPr lvl="2"/>
            <a:r>
              <a:rPr lang="en-US" dirty="0"/>
              <a:t>modular.xsd</a:t>
            </a:r>
            <a:endParaRPr lang="it-IT" dirty="0"/>
          </a:p>
          <a:p>
            <a:pPr lvl="2"/>
            <a:r>
              <a:rPr lang="en-US" dirty="0"/>
              <a:t>xml.xsd</a:t>
            </a:r>
            <a:endParaRPr lang="it-IT" dirty="0"/>
          </a:p>
          <a:p>
            <a:pPr marL="400050" lvl="1" indent="0">
              <a:buNone/>
            </a:pPr>
            <a:r>
              <a:rPr lang="en-US" dirty="0" smtClean="0">
                <a:hlinkClick r:id="rId2"/>
              </a:rPr>
              <a:t>http://docs.oasis-open.org/legaldocml/akn-core/v1.0/csprd02/part2-specs/materials/akn-core-v1.0-csd02-part2-specs-3.html</a:t>
            </a:r>
            <a:endParaRPr lang="en-US" dirty="0"/>
          </a:p>
          <a:p>
            <a:endParaRPr lang="it-IT" dirty="0"/>
          </a:p>
        </p:txBody>
      </p:sp>
    </p:spTree>
    <p:extLst>
      <p:ext uri="{BB962C8B-B14F-4D97-AF65-F5344CB8AC3E}">
        <p14:creationId xmlns:p14="http://schemas.microsoft.com/office/powerpoint/2010/main" val="121156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New </a:t>
            </a:r>
            <a:r>
              <a:rPr lang="it-IT" b="1" dirty="0" err="1" smtClean="0">
                <a:solidFill>
                  <a:srgbClr val="C00000"/>
                </a:solidFill>
              </a:rPr>
              <a:t>Conformance</a:t>
            </a:r>
            <a:r>
              <a:rPr lang="it-IT" b="1" dirty="0" smtClean="0">
                <a:solidFill>
                  <a:srgbClr val="C00000"/>
                </a:solidFill>
              </a:rPr>
              <a:t> </a:t>
            </a:r>
            <a:r>
              <a:rPr lang="it-IT" b="1" dirty="0" err="1" smtClean="0">
                <a:solidFill>
                  <a:srgbClr val="C00000"/>
                </a:solidFill>
              </a:rPr>
              <a:t>Rules</a:t>
            </a:r>
            <a:endParaRPr lang="it-IT" b="1" dirty="0">
              <a:solidFill>
                <a:srgbClr val="C00000"/>
              </a:solidFill>
            </a:endParaRPr>
          </a:p>
        </p:txBody>
      </p:sp>
      <p:sp>
        <p:nvSpPr>
          <p:cNvPr id="3" name="Segnaposto contenuto 2"/>
          <p:cNvSpPr>
            <a:spLocks noGrp="1"/>
          </p:cNvSpPr>
          <p:nvPr>
            <p:ph idx="1"/>
          </p:nvPr>
        </p:nvSpPr>
        <p:spPr/>
        <p:txBody>
          <a:bodyPr>
            <a:normAutofit fontScale="92500" lnSpcReduction="20000"/>
          </a:bodyPr>
          <a:lstStyle/>
          <a:p>
            <a:r>
              <a:rPr lang="en-US" b="1" dirty="0" smtClean="0"/>
              <a:t>Akoma </a:t>
            </a:r>
            <a:r>
              <a:rPr lang="en-US" b="1" dirty="0" err="1" smtClean="0"/>
              <a:t>Ntoso</a:t>
            </a:r>
            <a:r>
              <a:rPr lang="en-US" b="1" dirty="0" smtClean="0"/>
              <a:t> Version 1.0. Part 2: Specifications</a:t>
            </a:r>
          </a:p>
          <a:p>
            <a:r>
              <a:rPr lang="it-IT" dirty="0" smtClean="0"/>
              <a:t>Part II</a:t>
            </a:r>
          </a:p>
          <a:p>
            <a:pPr lvl="1"/>
            <a:r>
              <a:rPr lang="en-US" dirty="0"/>
              <a:t>This chapter defines Akoma </a:t>
            </a:r>
            <a:r>
              <a:rPr lang="en-US" dirty="0" err="1"/>
              <a:t>Ntoso</a:t>
            </a:r>
            <a:r>
              <a:rPr lang="en-US" dirty="0"/>
              <a:t> conformance clauses. Akoma </a:t>
            </a:r>
            <a:r>
              <a:rPr lang="en-US" dirty="0" err="1"/>
              <a:t>Ntoso</a:t>
            </a:r>
            <a:r>
              <a:rPr lang="en-US" dirty="0"/>
              <a:t> specifications MUST </a:t>
            </a:r>
            <a:r>
              <a:rPr lang="en-US" b="1" dirty="0">
                <a:solidFill>
                  <a:srgbClr val="C00000"/>
                </a:solidFill>
              </a:rPr>
              <a:t>be </a:t>
            </a:r>
            <a:r>
              <a:rPr lang="en-US" b="1" dirty="0" smtClean="0">
                <a:solidFill>
                  <a:srgbClr val="C00000"/>
                </a:solidFill>
              </a:rPr>
              <a:t>valid against the XSD schemas included in the zip file under the </a:t>
            </a:r>
            <a:r>
              <a:rPr lang="en-US" b="1" dirty="0">
                <a:solidFill>
                  <a:srgbClr val="C00000"/>
                </a:solidFill>
              </a:rPr>
              <a:t>Annex </a:t>
            </a:r>
            <a:r>
              <a:rPr lang="en-US" b="1" dirty="0" smtClean="0">
                <a:solidFill>
                  <a:srgbClr val="C00000"/>
                </a:solidFill>
              </a:rPr>
              <a:t>B. </a:t>
            </a:r>
            <a:r>
              <a:rPr lang="en-US" b="1" dirty="0">
                <a:solidFill>
                  <a:srgbClr val="C00000"/>
                </a:solidFill>
              </a:rPr>
              <a:t>T</a:t>
            </a:r>
            <a:r>
              <a:rPr lang="en-US" b="1" dirty="0" smtClean="0">
                <a:solidFill>
                  <a:srgbClr val="C00000"/>
                </a:solidFill>
              </a:rPr>
              <a:t>he </a:t>
            </a:r>
            <a:r>
              <a:rPr lang="en-US" b="1" dirty="0">
                <a:solidFill>
                  <a:srgbClr val="C00000"/>
                </a:solidFill>
              </a:rPr>
              <a:t>zip file </a:t>
            </a:r>
            <a:r>
              <a:rPr lang="en-US" b="1" dirty="0" smtClean="0">
                <a:solidFill>
                  <a:srgbClr val="C00000"/>
                </a:solidFill>
              </a:rPr>
              <a:t>includes:</a:t>
            </a:r>
            <a:endParaRPr lang="it-IT" b="1" dirty="0">
              <a:solidFill>
                <a:srgbClr val="C00000"/>
              </a:solidFill>
            </a:endParaRPr>
          </a:p>
          <a:p>
            <a:pPr lvl="2"/>
            <a:r>
              <a:rPr lang="en-US" dirty="0"/>
              <a:t>akomantoso30.xsd</a:t>
            </a:r>
            <a:endParaRPr lang="it-IT" dirty="0"/>
          </a:p>
          <a:p>
            <a:pPr lvl="2"/>
            <a:r>
              <a:rPr lang="en-US" dirty="0"/>
              <a:t>modular.xsd</a:t>
            </a:r>
            <a:endParaRPr lang="it-IT" dirty="0"/>
          </a:p>
          <a:p>
            <a:pPr lvl="2"/>
            <a:r>
              <a:rPr lang="en-US" dirty="0"/>
              <a:t>xml.xsd</a:t>
            </a:r>
            <a:endParaRPr lang="it-IT" dirty="0"/>
          </a:p>
          <a:p>
            <a:pPr marL="400050" lvl="1" indent="0">
              <a:buNone/>
            </a:pPr>
            <a:r>
              <a:rPr lang="en-US" dirty="0" smtClean="0">
                <a:hlinkClick r:id="rId2"/>
              </a:rPr>
              <a:t>http://docs.oasis-open.org/legaldocml/akn-core/v1.0/csprd02/part2-specs/materials/akn-core-v1.0-csd02-part2-specs-3.html</a:t>
            </a:r>
            <a:endParaRPr lang="en-US" dirty="0"/>
          </a:p>
          <a:p>
            <a:endParaRPr lang="it-IT" dirty="0"/>
          </a:p>
        </p:txBody>
      </p:sp>
    </p:spTree>
    <p:extLst>
      <p:ext uri="{BB962C8B-B14F-4D97-AF65-F5344CB8AC3E}">
        <p14:creationId xmlns:p14="http://schemas.microsoft.com/office/powerpoint/2010/main" val="419101694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1199</Words>
  <Application>Microsoft Office PowerPoint</Application>
  <PresentationFormat>Presentazione su schermo (4:3)</PresentationFormat>
  <Paragraphs>123</Paragraphs>
  <Slides>14</Slides>
  <Notes>2</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Akoma Ntoso and  functionally equivalent naming conventions (FENC)</vt:lpstr>
      <vt:lpstr>Akoma Ntoso Naming Convention Version 1.0 </vt:lpstr>
      <vt:lpstr>Example: ELI metadata  vs. FRBR metadata</vt:lpstr>
      <vt:lpstr>A functionally equivalent naming convention (FENC) must be: </vt:lpstr>
      <vt:lpstr>A functionally equivalent naming convention is defined as follows:  </vt:lpstr>
      <vt:lpstr>A functionally equivalent naming convention is defined as follows:  </vt:lpstr>
      <vt:lpstr>Current Conformance Rules</vt:lpstr>
      <vt:lpstr>Current Conformance Rules</vt:lpstr>
      <vt:lpstr>New Conformance Rules</vt:lpstr>
      <vt:lpstr>Current Conformance Rules</vt:lpstr>
      <vt:lpstr>New Conformance Rules</vt:lpstr>
      <vt:lpstr>Current Compliance levels  (Non-Normative)</vt:lpstr>
      <vt:lpstr>New Compliance levels  as a bidimensional matrix</vt:lpstr>
      <vt:lpstr>Examples</vt:lpstr>
    </vt:vector>
  </TitlesOfParts>
  <Company>Università di Bologna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Akoma Ntoso and  other naming conventions</dc:title>
  <dc:creator>Cirsfid</dc:creator>
  <cp:lastModifiedBy>Cirsfid</cp:lastModifiedBy>
  <cp:revision>39</cp:revision>
  <dcterms:created xsi:type="dcterms:W3CDTF">2016-08-25T15:44:41Z</dcterms:created>
  <dcterms:modified xsi:type="dcterms:W3CDTF">2016-08-27T23:03:34Z</dcterms:modified>
</cp:coreProperties>
</file>