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00CC-80DF-48B4-B149-589C73807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BC28B-15D4-49D6-B8ED-34133A44F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E333F-80F2-432C-B4E8-C8F78374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DF1-322B-4725-B4C3-A3E0F73617AF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C1D7-8772-4AD8-B8AA-C9B00F33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48997-266F-4AAC-A8C7-4F390F86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BB93-E517-4334-882A-72B5C2EDA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1BCA6-FB3B-4CA0-A052-C3EF0C27C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E1052-3724-40DF-BDFB-2E2B03916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9C4BD-3C30-492B-871B-2D81F48E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67DF1-322B-4725-B4C3-A3E0F73617AF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B8C5D-4328-4932-96A6-41C73B96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96BD3-B90A-44B2-AB18-43910426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02BB93-E517-4334-882A-72B5C2EDA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5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47723-5F5C-4CEF-905B-1B199D5F6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AAE14-E82F-4042-8F53-03A3FDC3C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BFC9D-27EA-4DF6-BB71-F492A5CBF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67DF1-322B-4725-B4C3-A3E0F73617AF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A184-FFE1-4C75-A703-EA0B3EB77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E8405-CA46-4146-89E4-198CC0A05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02BB93-E517-4334-882A-72B5C2EDA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C325-F07C-40AA-ACE5-3C64BD87F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EAE89-E3CB-498F-BB2F-1590C8924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C5B4-C59E-474E-8C6D-BE836DC6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DF1-322B-4725-B4C3-A3E0F73617AF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7FE25-F486-4064-9285-4AEA25F6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44611-8869-4210-B0AB-7E08C016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02BB93-E517-4334-882A-72B5C2EDA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0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3395-58F7-4006-B71D-F5B5AE96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A3445-FA8F-4FAF-8708-27FD7B9B5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9FDEB-2723-4A43-98F1-8F7CBA58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DF1-322B-4725-B4C3-A3E0F73617AF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1A9C8-5337-4161-8CE5-26C96ACA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BD259-FEAD-486C-A281-500F3C5E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BB93-E517-4334-882A-72B5C2EDA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9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DEFDF-FE5C-44F2-A137-E2BCC189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E5DC8-03F7-4CF5-97B2-355B7D579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DC16F-ADCF-4C16-832C-541BEA5CB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B133B-47AD-480B-831C-1DB0454F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67DF1-322B-4725-B4C3-A3E0F73617AF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4CB34-5B7E-4C29-A1C1-D00630A6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62D98-C586-4A64-B52A-BBB7DEAD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02BB93-E517-4334-882A-72B5C2EDA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4047-BA3A-4A03-BE29-310BE1C4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396E3-8220-4196-9540-76F533D2C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BA2B5-B7C2-4AD2-9A70-28335B3C1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B90B2-748B-4C69-AA4A-903E14F24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20FE4-C0FC-4258-BE00-60F01F93B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600D76-9138-4C83-82DF-AABB9FD0F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67DF1-322B-4725-B4C3-A3E0F73617AF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00630-6F13-4E83-BBD8-A508B9ED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2DEF1-C666-4F5E-B1F3-3A6935744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02BB93-E517-4334-882A-72B5C2EDA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9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4576-22B5-499B-954A-924D821E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CB254-DD7F-45A4-A583-7E389FBF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DF1-322B-4725-B4C3-A3E0F73617AF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78AD3-5B63-43FE-8646-F3BE10E1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81FC6-F2B8-4C12-9A7D-536A531FE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BB93-E517-4334-882A-72B5C2EDA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FE083-9E31-4C0B-9F35-55F8834E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DF1-322B-4725-B4C3-A3E0F73617AF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89B81B-53D7-47DE-817C-B7198F79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D59FF-5403-41C7-9DA1-A6A58CE95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BB93-E517-4334-882A-72B5C2EDA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6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F4CA-F614-4E2F-9B3E-9069883E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076B-04EE-48B9-A62F-7BAD9E6FC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79CB6-CCD4-4E2B-988F-11752AA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3B428-63BD-44C8-B231-F141A435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67DF1-322B-4725-B4C3-A3E0F73617AF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3B4CC-5BD1-44B5-AD7A-96C2F400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4F39F-1855-4883-AF84-FF8A045E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02BB93-E517-4334-882A-72B5C2EDA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027E-474D-4240-9AB2-F2881678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1DFCB-E19C-4B26-9A60-26ACCAB90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47757-058C-49FF-B10C-53D43123D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4E474-5B72-4A0F-950F-5978E9CB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67DF1-322B-4725-B4C3-A3E0F73617AF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DEDF1-EF1B-4712-B650-68A8A111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A6426-D95A-411C-A015-DEB2C24B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02BB93-E517-4334-882A-72B5C2EDA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0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B469A-329E-43AD-84FF-C471595D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5C59-98C4-47AC-B74A-91078A8C5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90625"/>
            <a:ext cx="10515600" cy="5014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76565-61D6-41CE-B0A9-C6CB2924E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9067DF1-322B-4725-B4C3-A3E0F73617AF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4F09A-4D41-4D32-AA39-337FA233D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023A5-4893-46CA-A2C7-0B2D7E53F0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702BB93-E517-4334-882A-72B5C2EDAC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3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8F67C-B2AB-43C1-B26A-F37B4A1C1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Diagraming </a:t>
            </a:r>
            <a:r>
              <a:rPr lang="en-US" dirty="0" err="1"/>
              <a:t>Odata</a:t>
            </a:r>
            <a:r>
              <a:rPr lang="en-US" dirty="0"/>
              <a:t> Navigation Properties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50AEA-A609-415E-B886-AA6FAFA51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3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7DA726-B3C1-41EE-B820-F1CD9ADFA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171950" cy="5588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schema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A64ABB-CCD5-4218-AAC3-CE137DC3CE97}"/>
              </a:ext>
            </a:extLst>
          </p:cNvPr>
          <p:cNvSpPr/>
          <p:nvPr/>
        </p:nvSpPr>
        <p:spPr>
          <a:xfrm>
            <a:off x="268345" y="1056845"/>
            <a:ext cx="5151380" cy="19543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 &lt;</a:t>
            </a:r>
            <a:r>
              <a:rPr lang="en-US" sz="1100" b="1" dirty="0" err="1">
                <a:solidFill>
                  <a:schemeClr val="bg1"/>
                </a:solidFill>
              </a:rPr>
              <a:t>EntityType</a:t>
            </a:r>
            <a:r>
              <a:rPr lang="en-US" sz="1100" b="1" dirty="0">
                <a:solidFill>
                  <a:schemeClr val="bg1"/>
                </a:solidFill>
              </a:rPr>
              <a:t> Name="Supplier"&gt;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&lt;Key&gt;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  &lt;</a:t>
            </a:r>
            <a:r>
              <a:rPr lang="en-US" sz="1100" dirty="0" err="1">
                <a:solidFill>
                  <a:schemeClr val="bg1"/>
                </a:solidFill>
              </a:rPr>
              <a:t>PropertyRef</a:t>
            </a:r>
            <a:r>
              <a:rPr lang="en-US" sz="1100" dirty="0">
                <a:solidFill>
                  <a:schemeClr val="bg1"/>
                </a:solidFill>
              </a:rPr>
              <a:t> Name="ID"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&lt;/Key&gt;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Name="ID" Type="</a:t>
            </a:r>
            <a:r>
              <a:rPr lang="en-US" sz="1100" dirty="0" err="1">
                <a:solidFill>
                  <a:schemeClr val="bg1"/>
                </a:solidFill>
              </a:rPr>
              <a:t>Edm.String</a:t>
            </a:r>
            <a:r>
              <a:rPr lang="en-US" sz="1100" dirty="0">
                <a:solidFill>
                  <a:schemeClr val="bg1"/>
                </a:solidFill>
              </a:rPr>
              <a:t>" Nullable="false" /&gt;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&lt;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NavigationProperty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Name="Products" Type="Collection(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Model.Product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)"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      Partner="Supplier"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Name="Name" Type="</a:t>
            </a:r>
            <a:r>
              <a:rPr lang="en-US" sz="1100" dirty="0" err="1">
                <a:solidFill>
                  <a:schemeClr val="bg1"/>
                </a:solidFill>
              </a:rPr>
              <a:t>Edm.String</a:t>
            </a:r>
            <a:r>
              <a:rPr lang="en-US" sz="1100" dirty="0">
                <a:solidFill>
                  <a:schemeClr val="bg1"/>
                </a:solidFill>
              </a:rPr>
              <a:t>" Nullable="false"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</a:t>
            </a:r>
            <a:r>
              <a:rPr lang="en-US" sz="1100" dirty="0" err="1">
                <a:solidFill>
                  <a:schemeClr val="bg1"/>
                </a:solidFill>
              </a:rPr>
              <a:t>EmailAddresses</a:t>
            </a:r>
            <a:r>
              <a:rPr lang="en-US" sz="1100" dirty="0">
                <a:solidFill>
                  <a:schemeClr val="bg1"/>
                </a:solidFill>
              </a:rPr>
              <a:t>" Type="Collection(</a:t>
            </a:r>
            <a:r>
              <a:rPr lang="en-US" sz="1100" dirty="0" err="1">
                <a:solidFill>
                  <a:schemeClr val="bg1"/>
                </a:solidFill>
              </a:rPr>
              <a:t>Edm.String</a:t>
            </a:r>
            <a:r>
              <a:rPr lang="en-US" sz="1100" dirty="0">
                <a:solidFill>
                  <a:schemeClr val="bg1"/>
                </a:solidFill>
              </a:rPr>
              <a:t>)"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Name="Addresses" Type="Collection(</a:t>
            </a:r>
            <a:r>
              <a:rPr lang="en-US" sz="1100" dirty="0" err="1">
                <a:solidFill>
                  <a:schemeClr val="bg1"/>
                </a:solidFill>
              </a:rPr>
              <a:t>Model.Address</a:t>
            </a:r>
            <a:r>
              <a:rPr lang="en-US" sz="1100" dirty="0">
                <a:solidFill>
                  <a:schemeClr val="bg1"/>
                </a:solidFill>
              </a:rPr>
              <a:t>)"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&lt;/</a:t>
            </a:r>
            <a:r>
              <a:rPr lang="en-US" sz="1100" dirty="0" err="1">
                <a:solidFill>
                  <a:schemeClr val="bg1"/>
                </a:solidFill>
              </a:rPr>
              <a:t>EntityType</a:t>
            </a:r>
            <a:r>
              <a:rPr lang="en-US" sz="1100" dirty="0">
                <a:solidFill>
                  <a:schemeClr val="bg1"/>
                </a:solidFill>
              </a:rPr>
              <a:t>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5A3E59-9D33-47F0-8ABB-25A804FC79C8}"/>
              </a:ext>
            </a:extLst>
          </p:cNvPr>
          <p:cNvSpPr/>
          <p:nvPr/>
        </p:nvSpPr>
        <p:spPr>
          <a:xfrm>
            <a:off x="268345" y="3518990"/>
            <a:ext cx="5151380" cy="24622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100" b="1" dirty="0">
                <a:solidFill>
                  <a:schemeClr val="bg1"/>
                </a:solidFill>
              </a:rPr>
              <a:t>&lt;</a:t>
            </a:r>
            <a:r>
              <a:rPr lang="en-US" sz="1100" b="1" dirty="0" err="1">
                <a:solidFill>
                  <a:schemeClr val="bg1"/>
                </a:solidFill>
              </a:rPr>
              <a:t>EntityType</a:t>
            </a:r>
            <a:r>
              <a:rPr lang="en-US" sz="1100" b="1" dirty="0">
                <a:solidFill>
                  <a:schemeClr val="bg1"/>
                </a:solidFill>
              </a:rPr>
              <a:t> Name="Product"&gt;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&lt;Key&gt;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  &lt;</a:t>
            </a:r>
            <a:r>
              <a:rPr lang="en-US" sz="1100" dirty="0" err="1">
                <a:solidFill>
                  <a:prstClr val="black"/>
                </a:solidFill>
              </a:rPr>
              <a:t>PropertyRef</a:t>
            </a:r>
            <a:r>
              <a:rPr lang="en-US" sz="1100" dirty="0">
                <a:solidFill>
                  <a:prstClr val="black"/>
                </a:solidFill>
              </a:rPr>
              <a:t> Name="ID"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&lt;/Key&gt;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&lt;Property Name="ID" Type="Edm.Int32" Nullable="false"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&lt;Property Name="Name" Type="</a:t>
            </a:r>
            <a:r>
              <a:rPr lang="en-US" sz="1100" dirty="0" err="1">
                <a:solidFill>
                  <a:prstClr val="black"/>
                </a:solidFill>
              </a:rPr>
              <a:t>Edm.String</a:t>
            </a:r>
            <a:r>
              <a:rPr lang="en-US" sz="1100" dirty="0">
                <a:solidFill>
                  <a:prstClr val="black"/>
                </a:solidFill>
              </a:rPr>
              <a:t>" Nullable="false"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highlight>
                  <a:srgbClr val="FFFF00"/>
                </a:highlight>
              </a:rPr>
              <a:t>        &lt;</a:t>
            </a:r>
            <a:r>
              <a:rPr lang="en-US" sz="1100" dirty="0" err="1">
                <a:solidFill>
                  <a:prstClr val="black"/>
                </a:solidFill>
                <a:highlight>
                  <a:srgbClr val="FFFF00"/>
                </a:highlight>
              </a:rPr>
              <a:t>NavigationProperty</a:t>
            </a:r>
            <a:r>
              <a:rPr lang="en-US" sz="1100" dirty="0">
                <a:solidFill>
                  <a:prstClr val="black"/>
                </a:solidFill>
                <a:highlight>
                  <a:srgbClr val="FFFF00"/>
                </a:highlight>
              </a:rPr>
              <a:t> Name="Supplier" Type="</a:t>
            </a:r>
            <a:r>
              <a:rPr lang="en-US" sz="1100" dirty="0" err="1">
                <a:solidFill>
                  <a:prstClr val="black"/>
                </a:solidFill>
                <a:highlight>
                  <a:srgbClr val="FFFF00"/>
                </a:highlight>
              </a:rPr>
              <a:t>Model.Supplier</a:t>
            </a:r>
            <a:r>
              <a:rPr lang="en-US" sz="1100" dirty="0">
                <a:solidFill>
                  <a:prstClr val="black"/>
                </a:solidFill>
                <a:highlight>
                  <a:srgbClr val="FFFF00"/>
                </a:highlight>
              </a:rPr>
              <a:t>" Nullable="false"  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highlight>
                  <a:srgbClr val="FFFF00"/>
                </a:highlight>
              </a:rPr>
              <a:t>              Partner="Products"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&lt;Property Name="Description" Type="</a:t>
            </a:r>
            <a:r>
              <a:rPr lang="en-US" sz="1100" dirty="0" err="1">
                <a:solidFill>
                  <a:prstClr val="black"/>
                </a:solidFill>
              </a:rPr>
              <a:t>Edm.String</a:t>
            </a:r>
            <a:r>
              <a:rPr lang="en-US" sz="1100" dirty="0">
                <a:solidFill>
                  <a:prstClr val="black"/>
                </a:solidFill>
              </a:rPr>
              <a:t>" Nullable="false"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&lt;Property Name="Thumbnail" Type="</a:t>
            </a:r>
            <a:r>
              <a:rPr lang="en-US" sz="1100" dirty="0" err="1">
                <a:solidFill>
                  <a:prstClr val="black"/>
                </a:solidFill>
              </a:rPr>
              <a:t>Edm.String</a:t>
            </a:r>
            <a:r>
              <a:rPr lang="en-US" sz="1100" dirty="0">
                <a:solidFill>
                  <a:prstClr val="black"/>
                </a:solidFill>
              </a:rPr>
              <a:t>" Nullable="false"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&lt;Property Name="Sizes" Type="Collection(</a:t>
            </a:r>
            <a:r>
              <a:rPr lang="en-US" sz="1100" dirty="0" err="1">
                <a:solidFill>
                  <a:prstClr val="black"/>
                </a:solidFill>
              </a:rPr>
              <a:t>Edm.String</a:t>
            </a:r>
            <a:r>
              <a:rPr lang="en-US" sz="1100" dirty="0">
                <a:solidFill>
                  <a:prstClr val="black"/>
                </a:solidFill>
              </a:rPr>
              <a:t>)"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      &lt;Property Name="Rating" Type="Edm.Int32" Nullable="false"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highlight>
                  <a:srgbClr val="FFFF00"/>
                </a:highlight>
              </a:rPr>
              <a:t>        &lt;</a:t>
            </a:r>
            <a:r>
              <a:rPr lang="en-US" sz="1100" dirty="0" err="1">
                <a:solidFill>
                  <a:prstClr val="black"/>
                </a:solidFill>
                <a:highlight>
                  <a:srgbClr val="FFFF00"/>
                </a:highlight>
              </a:rPr>
              <a:t>NavigationProperty</a:t>
            </a:r>
            <a:r>
              <a:rPr lang="en-US" sz="1100" dirty="0">
                <a:solidFill>
                  <a:prstClr val="black"/>
                </a:solidFill>
                <a:highlight>
                  <a:srgbClr val="FFFF00"/>
                </a:highlight>
              </a:rPr>
              <a:t> Name="</a:t>
            </a:r>
            <a:r>
              <a:rPr lang="en-US" sz="1100" dirty="0" err="1">
                <a:solidFill>
                  <a:prstClr val="black"/>
                </a:solidFill>
                <a:highlight>
                  <a:srgbClr val="FFFF00"/>
                </a:highlight>
              </a:rPr>
              <a:t>OrderItems</a:t>
            </a:r>
            <a:r>
              <a:rPr lang="en-US" sz="1100" dirty="0">
                <a:solidFill>
                  <a:prstClr val="black"/>
                </a:solidFill>
                <a:highlight>
                  <a:srgbClr val="FFFF00"/>
                </a:highlight>
              </a:rPr>
              <a:t>" Type="Collection(</a:t>
            </a:r>
            <a:r>
              <a:rPr lang="en-US" sz="1100" dirty="0" err="1">
                <a:solidFill>
                  <a:prstClr val="black"/>
                </a:solidFill>
                <a:highlight>
                  <a:srgbClr val="FFFF00"/>
                </a:highlight>
              </a:rPr>
              <a:t>Model.OrderItem</a:t>
            </a:r>
            <a:r>
              <a:rPr lang="en-US" sz="1100" dirty="0">
                <a:solidFill>
                  <a:prstClr val="black"/>
                </a:solidFill>
                <a:highlight>
                  <a:srgbClr val="FFFF00"/>
                </a:highlight>
              </a:rPr>
              <a:t>)" /&gt;</a:t>
            </a: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&lt;/</a:t>
            </a:r>
            <a:r>
              <a:rPr lang="en-US" sz="1100" dirty="0" err="1">
                <a:solidFill>
                  <a:prstClr val="black"/>
                </a:solidFill>
              </a:rPr>
              <a:t>EntityType</a:t>
            </a:r>
            <a:r>
              <a:rPr lang="en-US" sz="1100" dirty="0">
                <a:solidFill>
                  <a:prstClr val="black"/>
                </a:solidFill>
              </a:rPr>
              <a:t>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6C688B-F35C-40E6-AA31-E6359BF2151E}"/>
              </a:ext>
            </a:extLst>
          </p:cNvPr>
          <p:cNvSpPr/>
          <p:nvPr/>
        </p:nvSpPr>
        <p:spPr>
          <a:xfrm>
            <a:off x="6219825" y="3180436"/>
            <a:ext cx="5057776" cy="28007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&lt;</a:t>
            </a:r>
            <a:r>
              <a:rPr lang="en-US" sz="1100" b="1" dirty="0" err="1">
                <a:solidFill>
                  <a:schemeClr val="bg1"/>
                </a:solidFill>
              </a:rPr>
              <a:t>EntityType</a:t>
            </a:r>
            <a:r>
              <a:rPr lang="en-US" sz="1100" b="1" dirty="0">
                <a:solidFill>
                  <a:schemeClr val="bg1"/>
                </a:solidFill>
              </a:rPr>
              <a:t> Name="</a:t>
            </a:r>
            <a:r>
              <a:rPr lang="en-US" sz="1100" b="1" dirty="0" err="1">
                <a:solidFill>
                  <a:schemeClr val="bg1"/>
                </a:solidFill>
              </a:rPr>
              <a:t>OrderItem</a:t>
            </a:r>
            <a:r>
              <a:rPr lang="en-US" sz="1100" b="1" dirty="0">
                <a:solidFill>
                  <a:schemeClr val="bg1"/>
                </a:solidFill>
              </a:rPr>
              <a:t>"&gt;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&lt;Key&gt;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  &lt;</a:t>
            </a:r>
            <a:r>
              <a:rPr lang="en-US" sz="1100" dirty="0" err="1">
                <a:solidFill>
                  <a:schemeClr val="bg1"/>
                </a:solidFill>
              </a:rPr>
              <a:t>PropertyRef</a:t>
            </a:r>
            <a:r>
              <a:rPr lang="en-US" sz="1100" dirty="0">
                <a:solidFill>
                  <a:schemeClr val="bg1"/>
                </a:solidFill>
              </a:rPr>
              <a:t> Name="</a:t>
            </a:r>
            <a:r>
              <a:rPr lang="en-US" sz="1100" dirty="0" err="1">
                <a:solidFill>
                  <a:schemeClr val="bg1"/>
                </a:solidFill>
              </a:rPr>
              <a:t>OrderID</a:t>
            </a:r>
            <a:r>
              <a:rPr lang="en-US" sz="1100" dirty="0">
                <a:solidFill>
                  <a:schemeClr val="bg1"/>
                </a:solidFill>
              </a:rPr>
              <a:t>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  &lt;</a:t>
            </a:r>
            <a:r>
              <a:rPr lang="en-US" sz="1100" dirty="0" err="1">
                <a:solidFill>
                  <a:schemeClr val="bg1"/>
                </a:solidFill>
              </a:rPr>
              <a:t>PropertyRef</a:t>
            </a:r>
            <a:r>
              <a:rPr lang="en-US" sz="1100" dirty="0">
                <a:solidFill>
                  <a:schemeClr val="bg1"/>
                </a:solidFill>
              </a:rPr>
              <a:t> Name="</a:t>
            </a:r>
            <a:r>
              <a:rPr lang="en-US" sz="1100" dirty="0" err="1">
                <a:solidFill>
                  <a:schemeClr val="bg1"/>
                </a:solidFill>
              </a:rPr>
              <a:t>ItemID</a:t>
            </a:r>
            <a:r>
              <a:rPr lang="en-US" sz="1100" dirty="0">
                <a:solidFill>
                  <a:schemeClr val="bg1"/>
                </a:solidFill>
              </a:rPr>
              <a:t>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&lt;/Key&gt;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</a:t>
            </a:r>
            <a:r>
              <a:rPr lang="en-US" sz="1100" dirty="0" err="1">
                <a:solidFill>
                  <a:schemeClr val="bg1"/>
                </a:solidFill>
              </a:rPr>
              <a:t>OrderID</a:t>
            </a:r>
            <a:r>
              <a:rPr lang="en-US" sz="1100" dirty="0">
                <a:solidFill>
                  <a:schemeClr val="bg1"/>
                </a:solidFill>
              </a:rPr>
              <a:t>" Type="Edm.Int32" Nullable="false"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</a:t>
            </a:r>
            <a:r>
              <a:rPr lang="en-US" sz="1100" dirty="0" err="1">
                <a:solidFill>
                  <a:schemeClr val="bg1"/>
                </a:solidFill>
              </a:rPr>
              <a:t>ItemID</a:t>
            </a:r>
            <a:r>
              <a:rPr lang="en-US" sz="1100" dirty="0">
                <a:solidFill>
                  <a:schemeClr val="bg1"/>
                </a:solidFill>
              </a:rPr>
              <a:t>" Type="</a:t>
            </a:r>
            <a:r>
              <a:rPr lang="en-US" sz="1100" dirty="0" err="1">
                <a:solidFill>
                  <a:schemeClr val="bg1"/>
                </a:solidFill>
              </a:rPr>
              <a:t>Edm.String</a:t>
            </a:r>
            <a:r>
              <a:rPr lang="en-US" sz="1100" dirty="0">
                <a:solidFill>
                  <a:schemeClr val="bg1"/>
                </a:solidFill>
              </a:rPr>
              <a:t>" Nullable="false" /&gt;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&lt;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NavigationProperty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Name="Order" Type="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Model.Order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" Nullable="false"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      Partner="Items"&gt;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  &lt;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OnDelete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Action="Cascade" /&gt;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  &lt;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ReferentialConstraint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Property="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OrderID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" 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ReferencedProperty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="ID" /&gt;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&lt;/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NavigationProperty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Name="Size" Type="</a:t>
            </a:r>
            <a:r>
              <a:rPr lang="en-US" sz="1100" dirty="0" err="1">
                <a:solidFill>
                  <a:schemeClr val="bg1"/>
                </a:solidFill>
              </a:rPr>
              <a:t>Edm.String</a:t>
            </a:r>
            <a:r>
              <a:rPr lang="en-US" sz="1100" dirty="0">
                <a:solidFill>
                  <a:schemeClr val="bg1"/>
                </a:solidFill>
              </a:rPr>
              <a:t>" Nullable="false"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Name="Price" Type="</a:t>
            </a:r>
            <a:r>
              <a:rPr lang="en-US" sz="1100" dirty="0" err="1">
                <a:solidFill>
                  <a:schemeClr val="bg1"/>
                </a:solidFill>
              </a:rPr>
              <a:t>Edm.Decimal</a:t>
            </a:r>
            <a:r>
              <a:rPr lang="en-US" sz="1100" dirty="0">
                <a:solidFill>
                  <a:schemeClr val="bg1"/>
                </a:solidFill>
              </a:rPr>
              <a:t>" Nullable="false"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</a:t>
            </a:r>
            <a:r>
              <a:rPr lang="en-US" sz="1100" dirty="0" err="1">
                <a:solidFill>
                  <a:schemeClr val="bg1"/>
                </a:solidFill>
              </a:rPr>
              <a:t>NavigationProperty</a:t>
            </a:r>
            <a:r>
              <a:rPr lang="en-US" sz="1100" dirty="0">
                <a:solidFill>
                  <a:schemeClr val="bg1"/>
                </a:solidFill>
              </a:rPr>
              <a:t> Name="Product" Type="</a:t>
            </a:r>
            <a:r>
              <a:rPr lang="en-US" sz="1100" dirty="0" err="1">
                <a:solidFill>
                  <a:schemeClr val="bg1"/>
                </a:solidFill>
              </a:rPr>
              <a:t>Model.Product</a:t>
            </a:r>
            <a:r>
              <a:rPr lang="en-US" sz="1100" dirty="0">
                <a:solidFill>
                  <a:schemeClr val="bg1"/>
                </a:solidFill>
              </a:rPr>
              <a:t>" Nullable="false"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&lt;/</a:t>
            </a:r>
            <a:r>
              <a:rPr lang="en-US" sz="1100" dirty="0" err="1">
                <a:solidFill>
                  <a:schemeClr val="bg1"/>
                </a:solidFill>
              </a:rPr>
              <a:t>EntityType</a:t>
            </a:r>
            <a:r>
              <a:rPr lang="en-US" sz="1100" dirty="0">
                <a:solidFill>
                  <a:schemeClr val="bg1"/>
                </a:solidFill>
              </a:rPr>
              <a:t>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85BF56-98FC-48C1-8811-63A7046DF37D}"/>
              </a:ext>
            </a:extLst>
          </p:cNvPr>
          <p:cNvSpPr/>
          <p:nvPr/>
        </p:nvSpPr>
        <p:spPr>
          <a:xfrm>
            <a:off x="6219825" y="1056845"/>
            <a:ext cx="5057776" cy="16158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 &lt;</a:t>
            </a:r>
            <a:r>
              <a:rPr lang="en-US" sz="1100" dirty="0" err="1">
                <a:solidFill>
                  <a:schemeClr val="bg1"/>
                </a:solidFill>
              </a:rPr>
              <a:t>EntityType</a:t>
            </a:r>
            <a:r>
              <a:rPr lang="en-US" sz="1100" dirty="0">
                <a:solidFill>
                  <a:schemeClr val="bg1"/>
                </a:solidFill>
              </a:rPr>
              <a:t> Name="Order"&gt;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&lt;Key&gt;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  &lt;</a:t>
            </a:r>
            <a:r>
              <a:rPr lang="en-US" sz="1100" dirty="0" err="1">
                <a:solidFill>
                  <a:schemeClr val="bg1"/>
                </a:solidFill>
              </a:rPr>
              <a:t>PropertyRef</a:t>
            </a:r>
            <a:r>
              <a:rPr lang="en-US" sz="1100" dirty="0">
                <a:solidFill>
                  <a:schemeClr val="bg1"/>
                </a:solidFill>
              </a:rPr>
              <a:t> Name="ID"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&lt;/Key&gt;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&lt;Property Name="ID" Type="Edm.Int32" Nullable="false" /&gt;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&lt;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NavigationProperty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Name="Items" Type="Collection(</a:t>
            </a:r>
            <a:r>
              <a:rPr lang="en-US" sz="1100" dirty="0" err="1">
                <a:solidFill>
                  <a:schemeClr val="bg1"/>
                </a:solidFill>
                <a:highlight>
                  <a:srgbClr val="FFFF00"/>
                </a:highlight>
              </a:rPr>
              <a:t>Model.OrderItem</a:t>
            </a:r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)"</a:t>
            </a:r>
          </a:p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</a:rPr>
              <a:t>               Partner="Order"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&lt;Property Name="</a:t>
            </a:r>
            <a:r>
              <a:rPr lang="en-US" sz="1100" dirty="0" err="1">
                <a:solidFill>
                  <a:schemeClr val="bg1"/>
                </a:solidFill>
              </a:rPr>
              <a:t>ShippingAddress</a:t>
            </a:r>
            <a:r>
              <a:rPr lang="en-US" sz="1100" dirty="0">
                <a:solidFill>
                  <a:schemeClr val="bg1"/>
                </a:solidFill>
              </a:rPr>
              <a:t>" Type="</a:t>
            </a:r>
            <a:r>
              <a:rPr lang="en-US" sz="1100" dirty="0" err="1">
                <a:solidFill>
                  <a:schemeClr val="bg1"/>
                </a:solidFill>
              </a:rPr>
              <a:t>Model.Address</a:t>
            </a:r>
            <a:r>
              <a:rPr lang="en-US" sz="1100" dirty="0">
                <a:solidFill>
                  <a:schemeClr val="bg1"/>
                </a:solidFill>
              </a:rPr>
              <a:t>" Nullable="false" /&gt;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&lt;/</a:t>
            </a:r>
            <a:r>
              <a:rPr lang="en-US" sz="1100" dirty="0" err="1">
                <a:solidFill>
                  <a:schemeClr val="bg1"/>
                </a:solidFill>
              </a:rPr>
              <a:t>EntityType</a:t>
            </a:r>
            <a:r>
              <a:rPr lang="en-US" sz="1100" dirty="0">
                <a:solidFill>
                  <a:schemeClr val="bg1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4844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9F00-0189-41AB-AC9C-8F2F98148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Multiplicities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C0707-E081-42BA-A9DC-8E0C5FA84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specific notation for a </a:t>
            </a:r>
            <a:r>
              <a:rPr lang="en-US" dirty="0" err="1"/>
              <a:t>MultiplicityElement</a:t>
            </a:r>
            <a:r>
              <a:rPr lang="en-US" dirty="0"/>
              <a:t> is defined for each concrete kind of </a:t>
            </a:r>
            <a:r>
              <a:rPr lang="en-US" dirty="0" err="1"/>
              <a:t>MultiplicityElement</a:t>
            </a:r>
            <a:r>
              <a:rPr lang="en-US" dirty="0"/>
              <a:t>. In general, the notation will include a multiplicity specification, which is shown as a text string containing the bounds of the multiplicity and a notation for showing the optional ordering and uniqueness specifications.</a:t>
            </a:r>
          </a:p>
          <a:p>
            <a:pPr marL="0" indent="0">
              <a:buNone/>
            </a:pPr>
            <a:r>
              <a:rPr lang="en-US" dirty="0"/>
              <a:t>The multiplicity bounds may be shown in the format:</a:t>
            </a:r>
          </a:p>
          <a:p>
            <a:pPr marL="0" indent="0">
              <a:buNone/>
            </a:pPr>
            <a:r>
              <a:rPr lang="en-US" i="1" dirty="0"/>
              <a:t>&lt;lower-bound&gt; ‘..’ &lt;upper-bound&gt;</a:t>
            </a:r>
          </a:p>
          <a:p>
            <a:pPr marL="0" indent="0">
              <a:buNone/>
            </a:pPr>
            <a:r>
              <a:rPr lang="en-US" dirty="0"/>
              <a:t>where &lt;lower-bound&gt; is a </a:t>
            </a:r>
            <a:r>
              <a:rPr lang="en-US" dirty="0" err="1"/>
              <a:t>ValueSpecification</a:t>
            </a:r>
            <a:r>
              <a:rPr lang="en-US" dirty="0"/>
              <a:t> of type Integer and &lt;upper-bound&gt; is a </a:t>
            </a:r>
            <a:r>
              <a:rPr lang="en-US" dirty="0" err="1"/>
              <a:t>ValueSpecification</a:t>
            </a:r>
            <a:r>
              <a:rPr lang="en-US" dirty="0"/>
              <a:t> of type </a:t>
            </a:r>
            <a:r>
              <a:rPr lang="en-US" dirty="0" err="1"/>
              <a:t>UnlimitedNatural</a:t>
            </a:r>
            <a:r>
              <a:rPr lang="en-US" dirty="0"/>
              <a:t>. The star character (*) is used as part of a multiplicity specification to represent an unlimited upper bound.</a:t>
            </a:r>
          </a:p>
          <a:p>
            <a:pPr marL="0" indent="0">
              <a:buNone/>
            </a:pPr>
            <a:r>
              <a:rPr lang="en-US" dirty="0"/>
              <a:t>If the multiplicity is associated with a </a:t>
            </a:r>
            <a:r>
              <a:rPr lang="en-US" dirty="0" err="1"/>
              <a:t>MultiplicityElement</a:t>
            </a:r>
            <a:r>
              <a:rPr lang="en-US" dirty="0"/>
              <a:t> whose notation is a text string (such as an attribute), the multiplicity string is placed within square brackets ([ ]) as part of that text string.</a:t>
            </a:r>
          </a:p>
          <a:p>
            <a:pPr marL="0" indent="0">
              <a:buNone/>
            </a:pPr>
            <a:r>
              <a:rPr lang="en-US" dirty="0"/>
              <a:t>If the multiplicity is associated with a </a:t>
            </a:r>
            <a:r>
              <a:rPr lang="en-US" dirty="0" err="1"/>
              <a:t>MultiplicityElement</a:t>
            </a:r>
            <a:r>
              <a:rPr lang="en-US" dirty="0"/>
              <a:t> that appears as a symbol (such as an Association end), the multiplicity string is displayed without square brackets and may be placed near the symbol for the element.</a:t>
            </a:r>
          </a:p>
          <a:p>
            <a:pPr marL="0" indent="0">
              <a:buNone/>
            </a:pPr>
            <a:r>
              <a:rPr lang="en-US" dirty="0"/>
              <a:t>If the lower bound is equal to the upper bound, then an alternate notation is to use a string containing just the upper bound. For example, “1” is semantically equivalent to “1..1” multiplicity. A multiplicity with zero as the lower bound and an unspecified upper bound may use the alternative notation containing a single star “*” instead of “0..*” multiplicity.</a:t>
            </a:r>
          </a:p>
          <a:p>
            <a:pPr marL="0" indent="0">
              <a:buNone/>
            </a:pPr>
            <a:r>
              <a:rPr lang="en-US" dirty="0"/>
              <a:t>The default multiplicity is 1..1, (</a:t>
            </a:r>
            <a:r>
              <a:rPr lang="en-US" dirty="0" err="1"/>
              <a:t>i.e</a:t>
            </a:r>
            <a:r>
              <a:rPr lang="en-US" dirty="0"/>
              <a:t> exactly 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3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7DA726-B3C1-41EE-B820-F1CD9ADFA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05" y="317941"/>
            <a:ext cx="10515600" cy="558800"/>
          </a:xfrm>
        </p:spPr>
        <p:txBody>
          <a:bodyPr>
            <a:normAutofit fontScale="90000"/>
          </a:bodyPr>
          <a:lstStyle/>
          <a:p>
            <a:r>
              <a:rPr lang="en-US" dirty="0"/>
              <a:t>UML representation of example schema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F46C198-A19D-4CF2-B03E-C477558BD65F}"/>
              </a:ext>
            </a:extLst>
          </p:cNvPr>
          <p:cNvGrpSpPr/>
          <p:nvPr/>
        </p:nvGrpSpPr>
        <p:grpSpPr>
          <a:xfrm>
            <a:off x="778114" y="1151184"/>
            <a:ext cx="4101220" cy="1615827"/>
            <a:chOff x="5685576" y="292682"/>
            <a:chExt cx="4101220" cy="21999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600D8A6-1962-4F25-8BAA-1C6C9E2237D8}"/>
                </a:ext>
              </a:extLst>
            </p:cNvPr>
            <p:cNvSpPr/>
            <p:nvPr/>
          </p:nvSpPr>
          <p:spPr>
            <a:xfrm>
              <a:off x="5685576" y="292682"/>
              <a:ext cx="4101220" cy="2199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Supplier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83AAA7-DCCF-4207-B108-106C78C42D99}"/>
                </a:ext>
              </a:extLst>
            </p:cNvPr>
            <p:cNvSpPr/>
            <p:nvPr/>
          </p:nvSpPr>
          <p:spPr>
            <a:xfrm>
              <a:off x="5685576" y="764066"/>
              <a:ext cx="4101220" cy="17285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bg1"/>
                  </a:solidFill>
                </a:rPr>
                <a:t>ID: Edm.Int32 {id}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Name: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 err="1">
                  <a:solidFill>
                    <a:schemeClr val="bg1"/>
                  </a:solidFill>
                </a:rPr>
                <a:t>EmailAddress</a:t>
              </a:r>
              <a:r>
                <a:rPr lang="en-US" dirty="0">
                  <a:solidFill>
                    <a:schemeClr val="bg1"/>
                  </a:solidFill>
                </a:rPr>
                <a:t>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r>
                <a:rPr lang="en-US" dirty="0">
                  <a:solidFill>
                    <a:schemeClr val="bg1"/>
                  </a:solidFill>
                </a:rPr>
                <a:t> [0..*]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Addresses: </a:t>
              </a:r>
              <a:r>
                <a:rPr lang="en-US" dirty="0" err="1">
                  <a:solidFill>
                    <a:schemeClr val="bg1"/>
                  </a:solidFill>
                </a:rPr>
                <a:t>Model.Address</a:t>
              </a:r>
              <a:r>
                <a:rPr lang="en-US" dirty="0">
                  <a:solidFill>
                    <a:schemeClr val="bg1"/>
                  </a:solidFill>
                </a:rPr>
                <a:t> [0..*]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62398E8-5AAF-4CE8-AA50-2836A2D6BB57}"/>
              </a:ext>
            </a:extLst>
          </p:cNvPr>
          <p:cNvGrpSpPr/>
          <p:nvPr/>
        </p:nvGrpSpPr>
        <p:grpSpPr>
          <a:xfrm>
            <a:off x="781230" y="4316907"/>
            <a:ext cx="4101220" cy="2057694"/>
            <a:chOff x="5685576" y="292682"/>
            <a:chExt cx="4101220" cy="280154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71B9855-7934-4C84-8CE0-C844E6D4DF4B}"/>
                </a:ext>
              </a:extLst>
            </p:cNvPr>
            <p:cNvSpPr/>
            <p:nvPr/>
          </p:nvSpPr>
          <p:spPr>
            <a:xfrm>
              <a:off x="5685576" y="292682"/>
              <a:ext cx="4101220" cy="2199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Product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776CF-4E14-4AB0-8691-2E88E047070F}"/>
                </a:ext>
              </a:extLst>
            </p:cNvPr>
            <p:cNvSpPr/>
            <p:nvPr/>
          </p:nvSpPr>
          <p:spPr>
            <a:xfrm>
              <a:off x="5685576" y="764066"/>
              <a:ext cx="4101220" cy="233015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bg1"/>
                  </a:solidFill>
                </a:rPr>
                <a:t>ID: Edm.Int32 {id}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Name: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Description: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Thumbnail: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Sizes: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r>
                <a:rPr lang="en-US" dirty="0">
                  <a:solidFill>
                    <a:schemeClr val="bg1"/>
                  </a:solidFill>
                </a:rPr>
                <a:t> [0..*]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Rating: Edm.Int32 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68AB944F-F8AC-44EA-A708-6063D6FDD0B1}"/>
              </a:ext>
            </a:extLst>
          </p:cNvPr>
          <p:cNvCxnSpPr>
            <a:stCxn id="5" idx="2"/>
            <a:endCxn id="12" idx="0"/>
          </p:cNvCxnSpPr>
          <p:nvPr/>
        </p:nvCxnSpPr>
        <p:spPr>
          <a:xfrm rot="16200000" flipH="1">
            <a:off x="2055334" y="3540400"/>
            <a:ext cx="1549897" cy="3116"/>
          </a:xfrm>
          <a:prstGeom prst="bentConnector3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5BF0EB-8BFC-434F-B58F-E8524DC8B5D3}"/>
              </a:ext>
            </a:extLst>
          </p:cNvPr>
          <p:cNvSpPr txBox="1"/>
          <p:nvPr/>
        </p:nvSpPr>
        <p:spPr>
          <a:xfrm>
            <a:off x="5823533" y="4793743"/>
            <a:ext cx="1253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0..*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OrderItems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44B68A-7FB0-45BD-9450-F4AFC7B64FED}"/>
              </a:ext>
            </a:extLst>
          </p:cNvPr>
          <p:cNvSpPr txBox="1"/>
          <p:nvPr/>
        </p:nvSpPr>
        <p:spPr>
          <a:xfrm>
            <a:off x="1880531" y="2814664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0..1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Supplier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2D1BA9-E8FD-42A2-A864-9489DC1B296B}"/>
              </a:ext>
            </a:extLst>
          </p:cNvPr>
          <p:cNvGrpSpPr/>
          <p:nvPr/>
        </p:nvGrpSpPr>
        <p:grpSpPr>
          <a:xfrm>
            <a:off x="7094806" y="3983169"/>
            <a:ext cx="4101220" cy="2665281"/>
            <a:chOff x="5685576" y="292682"/>
            <a:chExt cx="4101220" cy="310073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FFC2AF8-9E54-442E-89E2-045F0ADF3A17}"/>
                </a:ext>
              </a:extLst>
            </p:cNvPr>
            <p:cNvSpPr/>
            <p:nvPr/>
          </p:nvSpPr>
          <p:spPr>
            <a:xfrm>
              <a:off x="5685576" y="292682"/>
              <a:ext cx="4101220" cy="2199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OrderItem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2A4DB9-1762-4B21-BC82-1C5FAEEE9BE4}"/>
                </a:ext>
              </a:extLst>
            </p:cNvPr>
            <p:cNvSpPr/>
            <p:nvPr/>
          </p:nvSpPr>
          <p:spPr>
            <a:xfrm>
              <a:off x="5685576" y="764066"/>
              <a:ext cx="4101220" cy="262934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indent="-457200"/>
              <a:r>
                <a:rPr lang="en-US" dirty="0" err="1">
                  <a:solidFill>
                    <a:schemeClr val="bg1"/>
                  </a:solidFill>
                </a:rPr>
                <a:t>OrderID</a:t>
              </a:r>
              <a:r>
                <a:rPr lang="en-US" dirty="0">
                  <a:solidFill>
                    <a:schemeClr val="bg1"/>
                  </a:solidFill>
                </a:rPr>
                <a:t>: Edm.Int32 {id, </a:t>
              </a:r>
            </a:p>
            <a:p>
              <a:pPr lvl="3" indent="-457200"/>
              <a:r>
                <a:rPr lang="en-US" dirty="0" err="1">
                  <a:solidFill>
                    <a:schemeClr val="bg1"/>
                  </a:solidFill>
                </a:rPr>
                <a:t>OrderID</a:t>
              </a:r>
              <a:r>
                <a:rPr lang="en-US" dirty="0">
                  <a:solidFill>
                    <a:schemeClr val="bg1"/>
                  </a:solidFill>
                </a:rPr>
                <a:t> = Order.ID,  </a:t>
              </a:r>
            </a:p>
            <a:p>
              <a:pPr lvl="3" indent="-457200"/>
              <a:r>
                <a:rPr lang="en-US" dirty="0">
                  <a:solidFill>
                    <a:schemeClr val="bg1"/>
                  </a:solidFill>
                </a:rPr>
                <a:t>Order=null implies self=null}</a:t>
              </a:r>
            </a:p>
            <a:p>
              <a:r>
                <a:rPr lang="en-US" dirty="0" err="1">
                  <a:solidFill>
                    <a:schemeClr val="bg1"/>
                  </a:solidFill>
                </a:rPr>
                <a:t>ItemID</a:t>
              </a:r>
              <a:r>
                <a:rPr lang="en-US" dirty="0">
                  <a:solidFill>
                    <a:schemeClr val="bg1"/>
                  </a:solidFill>
                </a:rPr>
                <a:t>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r>
                <a:rPr lang="en-US" dirty="0">
                  <a:solidFill>
                    <a:schemeClr val="bg1"/>
                  </a:solidFill>
                </a:rPr>
                <a:t> {id}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Name: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Description: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Thumbnail: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Sizes: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r>
                <a:rPr lang="en-US" dirty="0">
                  <a:solidFill>
                    <a:schemeClr val="bg1"/>
                  </a:solidFill>
                </a:rPr>
                <a:t> [0..*]</a:t>
              </a:r>
            </a:p>
          </p:txBody>
        </p:sp>
      </p:grp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A593D1BD-A62D-427A-A73D-D9077CF20571}"/>
              </a:ext>
            </a:extLst>
          </p:cNvPr>
          <p:cNvCxnSpPr>
            <a:cxnSpLocks/>
            <a:stCxn id="21" idx="1"/>
            <a:endCxn id="13" idx="3"/>
          </p:cNvCxnSpPr>
          <p:nvPr/>
        </p:nvCxnSpPr>
        <p:spPr>
          <a:xfrm rot="10800000" flipV="1">
            <a:off x="4882450" y="5518401"/>
            <a:ext cx="2212356" cy="465"/>
          </a:xfrm>
          <a:prstGeom prst="bentConnector3">
            <a:avLst/>
          </a:prstGeom>
          <a:ln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0C5B05-71B3-484B-BC84-9FC3FEE7099C}"/>
              </a:ext>
            </a:extLst>
          </p:cNvPr>
          <p:cNvGrpSpPr/>
          <p:nvPr/>
        </p:nvGrpSpPr>
        <p:grpSpPr>
          <a:xfrm>
            <a:off x="7097653" y="1230776"/>
            <a:ext cx="4101220" cy="1290786"/>
            <a:chOff x="5685576" y="292682"/>
            <a:chExt cx="4101220" cy="280154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23C20CF-A0A9-4A9C-A05F-893E5AC730D6}"/>
                </a:ext>
              </a:extLst>
            </p:cNvPr>
            <p:cNvSpPr/>
            <p:nvPr/>
          </p:nvSpPr>
          <p:spPr>
            <a:xfrm>
              <a:off x="5685576" y="292682"/>
              <a:ext cx="4101220" cy="2199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Order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3435870-8235-452C-BEDB-36E78B8ED2E2}"/>
                </a:ext>
              </a:extLst>
            </p:cNvPr>
            <p:cNvSpPr/>
            <p:nvPr/>
          </p:nvSpPr>
          <p:spPr>
            <a:xfrm>
              <a:off x="5685576" y="1196868"/>
              <a:ext cx="4101220" cy="189735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bg1"/>
                  </a:solidFill>
                </a:rPr>
                <a:t>ID: Edm.Int32 {id}</a:t>
              </a:r>
            </a:p>
            <a:p>
              <a:r>
                <a:rPr lang="en-US" dirty="0" err="1">
                  <a:solidFill>
                    <a:schemeClr val="bg1"/>
                  </a:solidFill>
                </a:rPr>
                <a:t>ItemID</a:t>
              </a:r>
              <a:r>
                <a:rPr lang="en-US" dirty="0">
                  <a:solidFill>
                    <a:schemeClr val="bg1"/>
                  </a:solidFill>
                </a:rPr>
                <a:t>: </a:t>
              </a:r>
              <a:r>
                <a:rPr lang="en-US" dirty="0" err="1">
                  <a:solidFill>
                    <a:schemeClr val="bg1"/>
                  </a:solidFill>
                </a:rPr>
                <a:t>Edm.String</a:t>
              </a:r>
              <a:r>
                <a:rPr lang="en-US" dirty="0">
                  <a:solidFill>
                    <a:schemeClr val="bg1"/>
                  </a:solidFill>
                </a:rPr>
                <a:t> {id}</a:t>
              </a:r>
            </a:p>
            <a:p>
              <a:r>
                <a:rPr lang="en-US" dirty="0" err="1">
                  <a:solidFill>
                    <a:schemeClr val="bg1"/>
                  </a:solidFill>
                </a:rPr>
                <a:t>ShippingAddress</a:t>
              </a:r>
              <a:r>
                <a:rPr lang="en-US" dirty="0">
                  <a:solidFill>
                    <a:schemeClr val="bg1"/>
                  </a:solidFill>
                </a:rPr>
                <a:t>: </a:t>
              </a:r>
              <a:r>
                <a:rPr lang="en-US" dirty="0" err="1">
                  <a:solidFill>
                    <a:schemeClr val="bg1"/>
                  </a:solidFill>
                </a:rPr>
                <a:t>Model.Address</a:t>
              </a:r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A3AA50B3-6801-4F93-9A7F-BC5B6166E532}"/>
              </a:ext>
            </a:extLst>
          </p:cNvPr>
          <p:cNvCxnSpPr>
            <a:cxnSpLocks/>
            <a:stCxn id="20" idx="0"/>
            <a:endCxn id="26" idx="2"/>
          </p:cNvCxnSpPr>
          <p:nvPr/>
        </p:nvCxnSpPr>
        <p:spPr>
          <a:xfrm rot="5400000" flipH="1" flipV="1">
            <a:off x="8416036" y="3250943"/>
            <a:ext cx="1461607" cy="2847"/>
          </a:xfrm>
          <a:prstGeom prst="bentConnector3">
            <a:avLst>
              <a:gd name="adj1" fmla="val 50000"/>
            </a:avLst>
          </a:prstGeom>
          <a:ln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FC4A856-1598-4BB3-85DD-9C2EFA6EF2A6}"/>
              </a:ext>
            </a:extLst>
          </p:cNvPr>
          <p:cNvSpPr txBox="1"/>
          <p:nvPr/>
        </p:nvSpPr>
        <p:spPr>
          <a:xfrm>
            <a:off x="8373438" y="2591268"/>
            <a:ext cx="731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1..1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Order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5933F8-18D7-4DEE-B7C0-638368327B64}"/>
              </a:ext>
            </a:extLst>
          </p:cNvPr>
          <p:cNvSpPr txBox="1"/>
          <p:nvPr/>
        </p:nvSpPr>
        <p:spPr>
          <a:xfrm>
            <a:off x="9229885" y="3273404"/>
            <a:ext cx="7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0..*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Items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E76FCBF-9B36-4317-B46D-EDC5D8AEC531}"/>
              </a:ext>
            </a:extLst>
          </p:cNvPr>
          <p:cNvSpPr txBox="1"/>
          <p:nvPr/>
        </p:nvSpPr>
        <p:spPr>
          <a:xfrm>
            <a:off x="2906241" y="3706329"/>
            <a:ext cx="100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0..*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Products</a:t>
            </a:r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C596E9D2-5C97-4250-A21E-86E8225462C0}"/>
              </a:ext>
            </a:extLst>
          </p:cNvPr>
          <p:cNvSpPr/>
          <p:nvPr/>
        </p:nvSpPr>
        <p:spPr>
          <a:xfrm>
            <a:off x="1098002" y="3535102"/>
            <a:ext cx="1158502" cy="555888"/>
          </a:xfrm>
          <a:prstGeom prst="wedgeRoundRectCallout">
            <a:avLst>
              <a:gd name="adj1" fmla="val 91806"/>
              <a:gd name="adj2" fmla="val 62500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Arrow indicates navigability</a:t>
            </a:r>
          </a:p>
        </p:txBody>
      </p:sp>
      <p:sp>
        <p:nvSpPr>
          <p:cNvPr id="38" name="Speech Bubble: Rectangle with Corners Rounded 37">
            <a:extLst>
              <a:ext uri="{FF2B5EF4-FFF2-40B4-BE49-F238E27FC236}">
                <a16:creationId xmlns:a16="http://schemas.microsoft.com/office/drawing/2014/main" id="{AD0F95FC-F5B2-4B5A-8F2D-9C1CBD8F110E}"/>
              </a:ext>
            </a:extLst>
          </p:cNvPr>
          <p:cNvSpPr/>
          <p:nvPr/>
        </p:nvSpPr>
        <p:spPr>
          <a:xfrm>
            <a:off x="5244282" y="5984171"/>
            <a:ext cx="1158502" cy="555888"/>
          </a:xfrm>
          <a:prstGeom prst="wedgeRoundRectCallout">
            <a:avLst>
              <a:gd name="adj1" fmla="val -74275"/>
              <a:gd name="adj2" fmla="val -122555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No arrow indicates not navigable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90BB609F-309F-47BC-B412-9838068D5B83}"/>
              </a:ext>
            </a:extLst>
          </p:cNvPr>
          <p:cNvSpPr/>
          <p:nvPr/>
        </p:nvSpPr>
        <p:spPr>
          <a:xfrm>
            <a:off x="5479939" y="4090990"/>
            <a:ext cx="1253035" cy="663539"/>
          </a:xfrm>
          <a:prstGeom prst="wedgeRoundRectCallout">
            <a:avLst>
              <a:gd name="adj1" fmla="val -91525"/>
              <a:gd name="adj2" fmla="val 157252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Default multiplicity is 1..1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332882F2-B7F6-4C7D-8480-9EA18B0A1EF3}"/>
              </a:ext>
            </a:extLst>
          </p:cNvPr>
          <p:cNvSpPr/>
          <p:nvPr/>
        </p:nvSpPr>
        <p:spPr>
          <a:xfrm>
            <a:off x="10311469" y="2722552"/>
            <a:ext cx="1291538" cy="555888"/>
          </a:xfrm>
          <a:prstGeom prst="wedgeRoundRectCallout">
            <a:avLst>
              <a:gd name="adj1" fmla="val -119350"/>
              <a:gd name="adj2" fmla="val 60787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Nullable implies lower multiplicity is 0</a:t>
            </a:r>
          </a:p>
        </p:txBody>
      </p:sp>
      <p:sp>
        <p:nvSpPr>
          <p:cNvPr id="41" name="Speech Bubble: Rectangle with Corners Rounded 40">
            <a:extLst>
              <a:ext uri="{FF2B5EF4-FFF2-40B4-BE49-F238E27FC236}">
                <a16:creationId xmlns:a16="http://schemas.microsoft.com/office/drawing/2014/main" id="{7B25C0F3-D99D-46B5-B3BF-69B3F2536BA1}"/>
              </a:ext>
            </a:extLst>
          </p:cNvPr>
          <p:cNvSpPr/>
          <p:nvPr/>
        </p:nvSpPr>
        <p:spPr>
          <a:xfrm>
            <a:off x="4488764" y="3209541"/>
            <a:ext cx="1511033" cy="634644"/>
          </a:xfrm>
          <a:prstGeom prst="wedgeRoundRectCallout">
            <a:avLst>
              <a:gd name="adj1" fmla="val -118600"/>
              <a:gd name="adj2" fmla="val 43614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Collection implies upper multiplicity is unbounded</a:t>
            </a:r>
          </a:p>
        </p:txBody>
      </p:sp>
    </p:spTree>
    <p:extLst>
      <p:ext uri="{BB962C8B-B14F-4D97-AF65-F5344CB8AC3E}">
        <p14:creationId xmlns:p14="http://schemas.microsoft.com/office/powerpoint/2010/main" val="2855984386"/>
      </p:ext>
    </p:extLst>
  </p:cSld>
  <p:clrMapOvr>
    <a:masterClrMapping/>
  </p:clrMapOvr>
</p:sld>
</file>

<file path=ppt/theme/theme1.xml><?xml version="1.0" encoding="utf-8"?>
<a:theme xmlns:a="http://schemas.openxmlformats.org/drawingml/2006/main" name="OData Template.dotx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Data Template.potx" id="{8F5E92C1-D2AF-46B3-BBAC-266AD061CE0C}" vid="{7BBD6E3D-8DB0-45E2-8AE3-E7D263986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OData Template</Template>
  <TotalTime>311</TotalTime>
  <Words>1003</Words>
  <Application>Microsoft Office PowerPoint</Application>
  <PresentationFormat>Widescreen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OData Template.dotx</vt:lpstr>
      <vt:lpstr>Diagraming Odata Navigation Properties</vt:lpstr>
      <vt:lpstr>Example schema</vt:lpstr>
      <vt:lpstr>Multiplicities</vt:lpstr>
      <vt:lpstr>UML representation of example schema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Diagraming Odata Navigation Properties</dc:title>
  <dc:creator>Ericson, George</dc:creator>
  <cp:lastModifiedBy>Ericson, George</cp:lastModifiedBy>
  <cp:revision>14</cp:revision>
  <dcterms:created xsi:type="dcterms:W3CDTF">2020-09-24T19:16:36Z</dcterms:created>
  <dcterms:modified xsi:type="dcterms:W3CDTF">2020-09-25T02:57:11Z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cb76b2-10b8-4fe1-93d4-2202842406cd_Enabled">
    <vt:lpwstr>True</vt:lpwstr>
  </property>
  <property fmtid="{D5CDD505-2E9C-101B-9397-08002B2CF9AE}" pid="3" name="MSIP_Label_17cb76b2-10b8-4fe1-93d4-2202842406cd_SiteId">
    <vt:lpwstr>945c199a-83a2-4e80-9f8c-5a91be5752dd</vt:lpwstr>
  </property>
  <property fmtid="{D5CDD505-2E9C-101B-9397-08002B2CF9AE}" pid="4" name="MSIP_Label_17cb76b2-10b8-4fe1-93d4-2202842406cd_Owner">
    <vt:lpwstr>george.ericson@emc.com</vt:lpwstr>
  </property>
  <property fmtid="{D5CDD505-2E9C-101B-9397-08002B2CF9AE}" pid="5" name="MSIP_Label_17cb76b2-10b8-4fe1-93d4-2202842406cd_SetDate">
    <vt:lpwstr>2020-09-24T19:06:24.7304175Z</vt:lpwstr>
  </property>
  <property fmtid="{D5CDD505-2E9C-101B-9397-08002B2CF9AE}" pid="6" name="MSIP_Label_17cb76b2-10b8-4fe1-93d4-2202842406cd_Name">
    <vt:lpwstr>External Public</vt:lpwstr>
  </property>
  <property fmtid="{D5CDD505-2E9C-101B-9397-08002B2CF9AE}" pid="7" name="MSIP_Label_17cb76b2-10b8-4fe1-93d4-2202842406cd_Application">
    <vt:lpwstr>Microsoft Azure Information Protection</vt:lpwstr>
  </property>
  <property fmtid="{D5CDD505-2E9C-101B-9397-08002B2CF9AE}" pid="8" name="MSIP_Label_17cb76b2-10b8-4fe1-93d4-2202842406cd_ActionId">
    <vt:lpwstr>dee6bf76-49fc-4847-922b-8906e324f633</vt:lpwstr>
  </property>
  <property fmtid="{D5CDD505-2E9C-101B-9397-08002B2CF9AE}" pid="9" name="MSIP_Label_17cb76b2-10b8-4fe1-93d4-2202842406cd_Extended_MSFT_Method">
    <vt:lpwstr>Manual</vt:lpwstr>
  </property>
  <property fmtid="{D5CDD505-2E9C-101B-9397-08002B2CF9AE}" pid="10" name="aiplabel">
    <vt:lpwstr>External Public</vt:lpwstr>
  </property>
</Properties>
</file>