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7" r:id="rId9"/>
    <p:sldId id="259" r:id="rId10"/>
    <p:sldId id="266" r:id="rId11"/>
    <p:sldId id="261" r:id="rId12"/>
    <p:sldId id="26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7375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12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B23C6-1D44-664E-9496-E081F8322B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1F79-569F-A845-BAF3-EA5AAF5BF0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6C8E3-FAB6-C74F-910E-9594C504D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2E43-BDDF-7F4D-8B4C-734C70501B70}" type="datetimeFigureOut">
              <a:rPr lang="en-US" smtClean="0"/>
              <a:t>11/4/21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86964D-DF0E-3541-A357-F5E65711D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7B1CB-27EA-6D4D-8C05-2736E24C5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5928-4D9D-CD47-BA97-AFD3F9AB1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85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A3665-84A1-8742-81D0-CD09DC204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5548B4-0FA1-4B45-B7A4-EFE0B43C52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F479FB-7B23-2643-A094-EB5D0BEBD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2E43-BDDF-7F4D-8B4C-734C70501B70}" type="datetimeFigureOut">
              <a:rPr lang="en-US" smtClean="0"/>
              <a:t>11/4/21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9B55F7-02A7-3D4A-AC79-BA6A32ED9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A6CFF9-19D6-3549-988B-270375292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5928-4D9D-CD47-BA97-AFD3F9AB1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38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199D67-5F92-AF45-B6E0-6DAB777F10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CF4DCA-0ABD-9C40-B177-162A70EDA7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3205B-673C-F049-878A-E7F1D54BF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2E43-BDDF-7F4D-8B4C-734C70501B70}" type="datetimeFigureOut">
              <a:rPr lang="en-US" smtClean="0"/>
              <a:t>11/4/21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480C2-76B2-BD41-AAC6-2ABBB945E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63D4D-8632-7646-A364-316865368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5928-4D9D-CD47-BA97-AFD3F9AB1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32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F370B-2BB5-5B4F-963C-EE544FBBF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D12EB-F4E5-5248-A0D2-CE528B9BDF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2A643-D501-2546-82B2-CE73D3FB4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2E43-BDDF-7F4D-8B4C-734C70501B70}" type="datetimeFigureOut">
              <a:rPr lang="en-US" smtClean="0"/>
              <a:t>11/4/21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A3A54-0A66-2F4C-A154-DE772289A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F6C652-2642-0D46-A034-616EFC71F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5928-4D9D-CD47-BA97-AFD3F9AB1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0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66AFE-E7AE-4443-A6A2-F66C46D4C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F89A81-F8B9-4540-B2E5-DCD5C1655E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23AA2-FEA8-B542-B8E8-FF659856A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2E43-BDDF-7F4D-8B4C-734C70501B70}" type="datetimeFigureOut">
              <a:rPr lang="en-US" smtClean="0"/>
              <a:t>11/4/21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1C1ACC-E190-E540-A08C-5BCA5A56B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68BE6-13B0-EA4A-A76F-5CB8A263A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5928-4D9D-CD47-BA97-AFD3F9AB1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820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80836-D341-F949-858E-098A8AE53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0E770-02A6-A14B-B130-789D919883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2428F5-A3A3-E045-9FD5-6B4322003D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38A1A7-9A34-A246-90C6-3AA22A185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2E43-BDDF-7F4D-8B4C-734C70501B70}" type="datetimeFigureOut">
              <a:rPr lang="en-US" smtClean="0"/>
              <a:t>11/4/21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115E1C-420C-2741-9E24-A6A6D4D6D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B9C9A8-F6CC-D547-8516-ED1512F3B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5928-4D9D-CD47-BA97-AFD3F9AB1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12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ED577-0538-4442-8CD4-28827CBC4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CF1EA6-0E98-C94A-8027-FE993679C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870CE1-7E5E-384C-9DA9-8AF53898A3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2F6866-25E4-3849-A682-ED3FEEFBE8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756314-D9F4-4747-87AD-753B9F0FE5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7D5F06-0D60-A747-A4AD-6D59FC39D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2E43-BDDF-7F4D-8B4C-734C70501B70}" type="datetimeFigureOut">
              <a:rPr lang="en-US" smtClean="0"/>
              <a:t>11/4/21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24F380-3100-B344-8F5E-31DB932BF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5B42E3-2FB8-3C42-8F7A-4C271004A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5928-4D9D-CD47-BA97-AFD3F9AB1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768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8C2C8-A517-AA42-AEA9-C6BF9639B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F0ECD4-322C-A445-9E8C-0B58837B2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2E43-BDDF-7F4D-8B4C-734C70501B70}" type="datetimeFigureOut">
              <a:rPr lang="en-US" smtClean="0"/>
              <a:t>11/4/21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F47B0A-B8E3-CC4D-B2F1-EFD2934A3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A9E6BC-7013-9C44-B44D-528C7A394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5928-4D9D-CD47-BA97-AFD3F9AB1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93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EB3F0E-D0B3-2A4D-861E-75C6B2B76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2E43-BDDF-7F4D-8B4C-734C70501B70}" type="datetimeFigureOut">
              <a:rPr lang="en-US" smtClean="0"/>
              <a:t>11/4/21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50A6B4-411F-BE48-9ECD-80B0CACF1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253986-F51F-4847-9AE0-24F61DA52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5928-4D9D-CD47-BA97-AFD3F9AB1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15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7E60E-CD67-404A-895F-83C726381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398D52-FBC6-034E-881F-705A81078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BC2153-6C30-8C49-A97C-18DE3E4D99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2A96F6-3EF2-3344-BDB9-9A6C61487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2E43-BDDF-7F4D-8B4C-734C70501B70}" type="datetimeFigureOut">
              <a:rPr lang="en-US" smtClean="0"/>
              <a:t>11/4/21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3D2844-DE48-0C43-899E-977B4E096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53A4F0-4805-EC47-A0B0-80BB25326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5928-4D9D-CD47-BA97-AFD3F9AB1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344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726F7-BE5C-7246-86AB-CE1FC0DC2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BA68E5-D44F-3948-9364-9A82DD32B4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A50B8F-23AC-9C42-9788-F6076ADFB3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ECCFEE-4227-D54C-874B-AB796923A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22E43-BDDF-7F4D-8B4C-734C70501B70}" type="datetimeFigureOut">
              <a:rPr lang="en-US" smtClean="0"/>
              <a:t>11/4/21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4A82B8-81C0-DD43-82A1-ABF014B70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230DD9-58C9-FF46-8E25-319C83A9A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5928-4D9D-CD47-BA97-AFD3F9AB1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86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AB7E00-999E-7342-B364-DC5A2D7B4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E7E627-77FC-354C-9B6A-EA4EABF64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76A7E-74C7-DB4D-A76A-81C4856844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22E43-BDDF-7F4D-8B4C-734C70501B70}" type="datetimeFigureOut">
              <a:rPr lang="en-US" smtClean="0"/>
              <a:t>11/4/21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8BE3C9-D35F-3E48-9708-E1D564FB33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40C6C9-4F8F-ED41-8AC0-60DFDD0876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75928-4D9D-CD47-BA97-AFD3F9AB1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184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B5542-84E1-BD4A-908F-C1B21CECC1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OCA to OpenC2 Mapping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5D7BDA-930F-6044-8C66-883E00D36F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Version 3</a:t>
            </a:r>
          </a:p>
        </p:txBody>
      </p:sp>
    </p:spTree>
    <p:extLst>
      <p:ext uri="{BB962C8B-B14F-4D97-AF65-F5344CB8AC3E}">
        <p14:creationId xmlns:p14="http://schemas.microsoft.com/office/powerpoint/2010/main" val="155745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08B99-8CA6-AA45-8DC7-E51973F8E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OCA to OpenC2 – Use Case Mappings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11600C3-3141-0948-AD92-EB7F5750AE7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39480"/>
          <a:ext cx="105156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12915361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4698129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OCA Action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OpenC2 Mapping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723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TIP gathers updates (threats)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QUERY or REST API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112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Email filtering deny list update (threats)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374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New blocking policy pushed out by 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354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Security operations invokes new server scan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37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Vulnerability service scans new server VM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500455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831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7714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D19F3-B656-9F4D-B1BA-66270C736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16692"/>
          </a:xfrm>
        </p:spPr>
        <p:txBody>
          <a:bodyPr>
            <a:normAutofit/>
          </a:bodyPr>
          <a:lstStyle/>
          <a:p>
            <a:r>
              <a:rPr lang="en-US" sz="3200" dirty="0"/>
              <a:t>OCA to OpenC2 – C4 Diagram - PACE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B0CF064-1AB3-EC45-AA4A-107B95A23E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4755984"/>
              </p:ext>
            </p:extLst>
          </p:nvPr>
        </p:nvGraphicFramePr>
        <p:xfrm>
          <a:off x="618132" y="1226155"/>
          <a:ext cx="11182572" cy="340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1286">
                  <a:extLst>
                    <a:ext uri="{9D8B030D-6E8A-4147-A177-3AD203B41FA5}">
                      <a16:colId xmlns:a16="http://schemas.microsoft.com/office/drawing/2014/main" val="3698121522"/>
                    </a:ext>
                  </a:extLst>
                </a:gridCol>
                <a:gridCol w="5591286">
                  <a:extLst>
                    <a:ext uri="{9D8B030D-6E8A-4147-A177-3AD203B41FA5}">
                      <a16:colId xmlns:a16="http://schemas.microsoft.com/office/drawing/2014/main" val="4301191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OCA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OpenC2 Mapping (Action/Target)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7029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Publish Collection Results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(Endpoint, Malware protect for Email, Malware protect for Endpoint to Posture Collection)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7384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Perform Posture Attribute Collection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Query (Posture Collection System to Endpoint, Malware protect for Email, Malware protect for Endpoint)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155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Orchestrate  Posture Assessment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SOAR to Posture Collection System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6492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Orchestrate Posture Collection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Query (posture attributes) SOAR to Posture Assessment System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29661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Assess Endpoint Posture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Query (SIEM or SOAR to Posture Collection System)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465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Collect Posture Attributes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Query (SIEM or SOAR to Posture Collection System)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257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948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009A0-0B65-634D-A87D-3F4168DB7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338328"/>
            <a:ext cx="10210800" cy="107899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/>
              <a:t>SACM Architecture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0BDD0CE-06A4-404B-8A13-580229C1C9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141750"/>
            <a:ext cx="12192000" cy="471625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26">
            <a:extLst>
              <a:ext uri="{FF2B5EF4-FFF2-40B4-BE49-F238E27FC236}">
                <a16:creationId xmlns:a16="http://schemas.microsoft.com/office/drawing/2014/main" id="{EE9899FA-8881-472C-AA59-D08A89CA8A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1564" y="2423160"/>
            <a:ext cx="5613569" cy="3930315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4E50AAC-52BB-C64F-AC2C-B18B1AFAEB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1363" y="2742397"/>
            <a:ext cx="3249905" cy="3291840"/>
          </a:xfrm>
          <a:prstGeom prst="rect">
            <a:avLst/>
          </a:prstGeom>
        </p:spPr>
      </p:pic>
      <p:sp>
        <p:nvSpPr>
          <p:cNvPr id="14" name="Rounded Rectangle 16">
            <a:extLst>
              <a:ext uri="{FF2B5EF4-FFF2-40B4-BE49-F238E27FC236}">
                <a16:creationId xmlns:a16="http://schemas.microsoft.com/office/drawing/2014/main" id="{080B7D90-3DF1-4514-B26D-616BE35553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54749" y="2423160"/>
            <a:ext cx="5613569" cy="3930315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190A36-B27E-C543-93D7-47883B8B21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0617" y="2744731"/>
            <a:ext cx="4950134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879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D19F3-B656-9F4D-B1BA-66270C736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58"/>
            <a:ext cx="10515600" cy="716692"/>
          </a:xfrm>
        </p:spPr>
        <p:txBody>
          <a:bodyPr>
            <a:normAutofit/>
          </a:bodyPr>
          <a:lstStyle/>
          <a:p>
            <a:r>
              <a:rPr lang="en-US" sz="3200" dirty="0"/>
              <a:t>OCA to OpenC2 – C4 Diagram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B0CF064-1AB3-EC45-AA4A-107B95A23E0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07906"/>
              </p:ext>
            </p:extLst>
          </p:nvPr>
        </p:nvGraphicFramePr>
        <p:xfrm>
          <a:off x="692272" y="1152014"/>
          <a:ext cx="1118257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1286">
                  <a:extLst>
                    <a:ext uri="{9D8B030D-6E8A-4147-A177-3AD203B41FA5}">
                      <a16:colId xmlns:a16="http://schemas.microsoft.com/office/drawing/2014/main" val="3698121522"/>
                    </a:ext>
                  </a:extLst>
                </a:gridCol>
                <a:gridCol w="5591286">
                  <a:extLst>
                    <a:ext uri="{9D8B030D-6E8A-4147-A177-3AD203B41FA5}">
                      <a16:colId xmlns:a16="http://schemas.microsoft.com/office/drawing/2014/main" val="4301191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OCA 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OpenC2 Mapping (Action/Target)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7029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Quarantine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Contain File, Contain device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73840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Block 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Deny Process, Deny File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155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Block URL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Deny URL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9465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Query Device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Query Device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9406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Open Incident Response Case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SIEM or Threat Intelligence to SOAR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257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8679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08B99-8CA6-AA45-8DC7-E51973F8E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OCA to OpenC2 – Use Case Mappings Endpoint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11600C3-3141-0948-AD92-EB7F5750AE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385622"/>
              </p:ext>
            </p:extLst>
          </p:nvPr>
        </p:nvGraphicFramePr>
        <p:xfrm>
          <a:off x="838200" y="1839480"/>
          <a:ext cx="10515600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12915361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4698129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OCA Action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OpenC2 Mapping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723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Endpoint Protection Software (EPSW) – update signatures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Update File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112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EPSW checks for new network blocks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(Trigger via EPSW)  Set (Configure </a:t>
                      </a:r>
                      <a:r>
                        <a:rPr lang="en-US" dirty="0" err="1"/>
                        <a:t>parms</a:t>
                      </a:r>
                      <a:r>
                        <a:rPr lang="en-US" dirty="0"/>
                        <a:t> of retrieval, schedule for retrievals, where to pull from)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374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EPSW scans 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Scan Files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354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EPSW sends alert to logging tools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37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EPSW receives Quarantine file request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Contain File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5004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EPSW polls TIP for updated malicious hash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Update File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831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3258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35790-EE6B-554F-B0E9-CB16DF8AA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OpenC2 EDR Actuator Profile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1961F6F-786C-FF43-843C-BA1CB4B144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333255"/>
            <a:ext cx="10064262" cy="5039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66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9E53E-0E5B-9741-A288-E89834DAD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EDR Command/Target Matrix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863D187-0900-F74E-A489-ADAC5C0754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023" y="1825625"/>
            <a:ext cx="9792574" cy="4351338"/>
          </a:xfrm>
          <a:prstGeom prst="rect">
            <a:avLst/>
          </a:prstGeom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452B03BD-6AA9-E74B-8EB5-A9D86B37F0C5}"/>
              </a:ext>
            </a:extLst>
          </p:cNvPr>
          <p:cNvSpPr/>
          <p:nvPr/>
        </p:nvSpPr>
        <p:spPr>
          <a:xfrm>
            <a:off x="2479427" y="3429000"/>
            <a:ext cx="580292" cy="351692"/>
          </a:xfrm>
          <a:prstGeom prst="ellipse">
            <a:avLst/>
          </a:prstGeom>
          <a:solidFill>
            <a:srgbClr val="00B050">
              <a:alpha val="41609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5A87A7B-A4B9-D348-80C0-B2BBA9FD0418}"/>
              </a:ext>
            </a:extLst>
          </p:cNvPr>
          <p:cNvSpPr/>
          <p:nvPr/>
        </p:nvSpPr>
        <p:spPr>
          <a:xfrm>
            <a:off x="3200238" y="2667000"/>
            <a:ext cx="580292" cy="351692"/>
          </a:xfrm>
          <a:prstGeom prst="ellipse">
            <a:avLst/>
          </a:prstGeom>
          <a:solidFill>
            <a:srgbClr val="00B050">
              <a:alpha val="41609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A805C54-D228-F449-81DF-D4668D122F0A}"/>
              </a:ext>
            </a:extLst>
          </p:cNvPr>
          <p:cNvSpPr/>
          <p:nvPr/>
        </p:nvSpPr>
        <p:spPr>
          <a:xfrm>
            <a:off x="1770973" y="2667000"/>
            <a:ext cx="580292" cy="351692"/>
          </a:xfrm>
          <a:prstGeom prst="ellipse">
            <a:avLst/>
          </a:prstGeom>
          <a:solidFill>
            <a:srgbClr val="FF0000">
              <a:alpha val="41609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CA4218B-4F97-A844-8D51-894436B6AF59}"/>
              </a:ext>
            </a:extLst>
          </p:cNvPr>
          <p:cNvSpPr/>
          <p:nvPr/>
        </p:nvSpPr>
        <p:spPr>
          <a:xfrm>
            <a:off x="7352903" y="3429000"/>
            <a:ext cx="580292" cy="351692"/>
          </a:xfrm>
          <a:prstGeom prst="ellipse">
            <a:avLst/>
          </a:prstGeom>
          <a:solidFill>
            <a:srgbClr val="00B050">
              <a:alpha val="41609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609F788-B0A3-C34C-9762-011D841B012C}"/>
              </a:ext>
            </a:extLst>
          </p:cNvPr>
          <p:cNvSpPr/>
          <p:nvPr/>
        </p:nvSpPr>
        <p:spPr>
          <a:xfrm>
            <a:off x="8721285" y="949383"/>
            <a:ext cx="1279712" cy="351692"/>
          </a:xfrm>
          <a:prstGeom prst="ellipse">
            <a:avLst/>
          </a:prstGeom>
          <a:solidFill>
            <a:srgbClr val="00B050">
              <a:alpha val="41609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OCA Use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E5DA492-F8F0-0F42-B8F9-37877CABBEE8}"/>
              </a:ext>
            </a:extLst>
          </p:cNvPr>
          <p:cNvSpPr/>
          <p:nvPr/>
        </p:nvSpPr>
        <p:spPr>
          <a:xfrm>
            <a:off x="5203141" y="4537788"/>
            <a:ext cx="580292" cy="351692"/>
          </a:xfrm>
          <a:prstGeom prst="ellipse">
            <a:avLst/>
          </a:prstGeom>
          <a:solidFill>
            <a:srgbClr val="00B050">
              <a:alpha val="41609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F2ABD2C-8243-194B-8BA6-3BF6B1E96D14}"/>
              </a:ext>
            </a:extLst>
          </p:cNvPr>
          <p:cNvSpPr/>
          <p:nvPr/>
        </p:nvSpPr>
        <p:spPr>
          <a:xfrm>
            <a:off x="2466436" y="4537788"/>
            <a:ext cx="580292" cy="351692"/>
          </a:xfrm>
          <a:prstGeom prst="ellipse">
            <a:avLst/>
          </a:prstGeom>
          <a:solidFill>
            <a:srgbClr val="FF0000">
              <a:alpha val="41609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25883A-28D2-5B4F-80D4-1B778E0D551D}"/>
              </a:ext>
            </a:extLst>
          </p:cNvPr>
          <p:cNvSpPr txBox="1"/>
          <p:nvPr/>
        </p:nvSpPr>
        <p:spPr>
          <a:xfrm>
            <a:off x="406400" y="6063218"/>
            <a:ext cx="1364573" cy="3077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URL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C8032C4-D4B2-EF4D-8FD6-1D1C063038D1}"/>
              </a:ext>
            </a:extLst>
          </p:cNvPr>
          <p:cNvSpPr/>
          <p:nvPr/>
        </p:nvSpPr>
        <p:spPr>
          <a:xfrm>
            <a:off x="2466436" y="6052096"/>
            <a:ext cx="580292" cy="351692"/>
          </a:xfrm>
          <a:prstGeom prst="ellipse">
            <a:avLst/>
          </a:prstGeom>
          <a:solidFill>
            <a:srgbClr val="FF0000">
              <a:alpha val="41609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872DEE7-DC3A-6E41-BB40-3B9D4458BA8A}"/>
              </a:ext>
            </a:extLst>
          </p:cNvPr>
          <p:cNvSpPr txBox="1"/>
          <p:nvPr/>
        </p:nvSpPr>
        <p:spPr>
          <a:xfrm>
            <a:off x="406400" y="6370995"/>
            <a:ext cx="1364573" cy="3077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Domain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ABB54C3-FA26-E64B-992D-D015F0B2E4AB}"/>
              </a:ext>
            </a:extLst>
          </p:cNvPr>
          <p:cNvSpPr/>
          <p:nvPr/>
        </p:nvSpPr>
        <p:spPr>
          <a:xfrm>
            <a:off x="2466436" y="6370995"/>
            <a:ext cx="580292" cy="351692"/>
          </a:xfrm>
          <a:prstGeom prst="ellipse">
            <a:avLst/>
          </a:prstGeom>
          <a:solidFill>
            <a:srgbClr val="FF0000">
              <a:alpha val="41609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AF5885C-D3BD-CA4A-B66B-DB83AC1E2387}"/>
              </a:ext>
            </a:extLst>
          </p:cNvPr>
          <p:cNvSpPr/>
          <p:nvPr/>
        </p:nvSpPr>
        <p:spPr>
          <a:xfrm>
            <a:off x="8721285" y="1436012"/>
            <a:ext cx="1279712" cy="351692"/>
          </a:xfrm>
          <a:prstGeom prst="ellipse">
            <a:avLst/>
          </a:prstGeom>
          <a:solidFill>
            <a:srgbClr val="FF0000">
              <a:alpha val="41609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tx1"/>
                </a:solidFill>
              </a:rPr>
              <a:t>OCA</a:t>
            </a:r>
          </a:p>
          <a:p>
            <a:pPr algn="ctr"/>
            <a:r>
              <a:rPr lang="en-US" sz="1050" b="1" dirty="0">
                <a:solidFill>
                  <a:schemeClr val="tx1"/>
                </a:solidFill>
              </a:rPr>
              <a:t>Request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D2D75E1-C814-3642-AF09-769A94AEBDBE}"/>
              </a:ext>
            </a:extLst>
          </p:cNvPr>
          <p:cNvSpPr txBox="1"/>
          <p:nvPr/>
        </p:nvSpPr>
        <p:spPr>
          <a:xfrm>
            <a:off x="9550400" y="2332315"/>
            <a:ext cx="552197" cy="30777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Scan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EDB0C32-A970-3E41-90FC-7C0A04A00960}"/>
              </a:ext>
            </a:extLst>
          </p:cNvPr>
          <p:cNvSpPr/>
          <p:nvPr/>
        </p:nvSpPr>
        <p:spPr>
          <a:xfrm>
            <a:off x="9550400" y="2657288"/>
            <a:ext cx="580292" cy="351692"/>
          </a:xfrm>
          <a:prstGeom prst="ellipse">
            <a:avLst/>
          </a:prstGeom>
          <a:solidFill>
            <a:srgbClr val="FF0000">
              <a:alpha val="41609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DE368E8-5AF2-4F4F-8284-9D49434FFE89}"/>
              </a:ext>
            </a:extLst>
          </p:cNvPr>
          <p:cNvSpPr/>
          <p:nvPr/>
        </p:nvSpPr>
        <p:spPr>
          <a:xfrm>
            <a:off x="9550400" y="3428080"/>
            <a:ext cx="580292" cy="351692"/>
          </a:xfrm>
          <a:prstGeom prst="ellipse">
            <a:avLst/>
          </a:prstGeom>
          <a:solidFill>
            <a:srgbClr val="FF0000">
              <a:alpha val="41609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AD393BF-DADB-774B-AA78-2CF260E12FA9}"/>
              </a:ext>
            </a:extLst>
          </p:cNvPr>
          <p:cNvSpPr/>
          <p:nvPr/>
        </p:nvSpPr>
        <p:spPr>
          <a:xfrm>
            <a:off x="9556497" y="4537788"/>
            <a:ext cx="580292" cy="351692"/>
          </a:xfrm>
          <a:prstGeom prst="ellipse">
            <a:avLst/>
          </a:prstGeom>
          <a:solidFill>
            <a:srgbClr val="FF0000">
              <a:alpha val="41609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268EA69-D991-9D41-B632-E151065B3767}"/>
              </a:ext>
            </a:extLst>
          </p:cNvPr>
          <p:cNvSpPr/>
          <p:nvPr/>
        </p:nvSpPr>
        <p:spPr>
          <a:xfrm>
            <a:off x="4028536" y="6063218"/>
            <a:ext cx="580292" cy="351692"/>
          </a:xfrm>
          <a:prstGeom prst="ellipse">
            <a:avLst/>
          </a:prstGeom>
          <a:solidFill>
            <a:srgbClr val="FF0000">
              <a:alpha val="41609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CF49B7A2-0964-0E49-BFA2-89189205AFBF}"/>
              </a:ext>
            </a:extLst>
          </p:cNvPr>
          <p:cNvSpPr/>
          <p:nvPr/>
        </p:nvSpPr>
        <p:spPr>
          <a:xfrm>
            <a:off x="4028536" y="6389510"/>
            <a:ext cx="580292" cy="351692"/>
          </a:xfrm>
          <a:prstGeom prst="ellipse">
            <a:avLst/>
          </a:prstGeom>
          <a:solidFill>
            <a:srgbClr val="FF0000">
              <a:alpha val="41609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E4C6902-14B4-AC49-B0DA-16C1BC299376}"/>
              </a:ext>
            </a:extLst>
          </p:cNvPr>
          <p:cNvSpPr/>
          <p:nvPr/>
        </p:nvSpPr>
        <p:spPr>
          <a:xfrm>
            <a:off x="3200238" y="3428080"/>
            <a:ext cx="580292" cy="351692"/>
          </a:xfrm>
          <a:prstGeom prst="ellipse">
            <a:avLst/>
          </a:prstGeom>
          <a:solidFill>
            <a:srgbClr val="00B050">
              <a:alpha val="41609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FDF2C30-1CA3-0544-93C8-A7516E82DD0D}"/>
              </a:ext>
            </a:extLst>
          </p:cNvPr>
          <p:cNvSpPr/>
          <p:nvPr/>
        </p:nvSpPr>
        <p:spPr>
          <a:xfrm>
            <a:off x="1770973" y="3416884"/>
            <a:ext cx="580292" cy="351692"/>
          </a:xfrm>
          <a:prstGeom prst="ellipse">
            <a:avLst/>
          </a:prstGeom>
          <a:solidFill>
            <a:srgbClr val="FF0000">
              <a:alpha val="41609"/>
            </a:srgb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136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08B99-8CA6-AA45-8DC7-E51973F8E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OCA to OpenC2 – Use Case Mappings Malware Protection (File, Endpoint)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11600C3-3141-0948-AD92-EB7F5750AE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6317546"/>
              </p:ext>
            </p:extLst>
          </p:nvPr>
        </p:nvGraphicFramePr>
        <p:xfrm>
          <a:off x="838200" y="1839480"/>
          <a:ext cx="105156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12915361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4698129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OCA Action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OpenC2 Mapping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723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Quarantine Device (from SIEM/SOAR)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Contain Device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112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Block File (from SIEM/SOAR)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Contain File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374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957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08B99-8CA6-AA45-8DC7-E51973F8E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OCA to OpenC2 – Use Case Mappings </a:t>
            </a:r>
            <a:br>
              <a:rPr lang="en-US" dirty="0"/>
            </a:br>
            <a:r>
              <a:rPr lang="en-US" dirty="0"/>
              <a:t>SIEM/SOAR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11600C3-3141-0948-AD92-EB7F5750AE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1580684"/>
              </p:ext>
            </p:extLst>
          </p:nvPr>
        </p:nvGraphicFramePr>
        <p:xfrm>
          <a:off x="838200" y="1839480"/>
          <a:ext cx="1084961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1810">
                  <a:extLst>
                    <a:ext uri="{9D8B030D-6E8A-4147-A177-3AD203B41FA5}">
                      <a16:colId xmlns:a16="http://schemas.microsoft.com/office/drawing/2014/main" val="112915361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4698129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OCA Action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OpenC2 Mapping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723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Quarantine Device (to Malware protection, endpoint)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Contain Device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112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Block File (to Malware protection, endpoint)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Contain File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374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Scan Files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354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Assess Endpoint Posture (PACE)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37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Collect Posture Attributes (PACE)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5004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Query (to Threat Detection)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831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872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Open Incident Response (to SOAR from SIEM)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300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Orchestrate Posture Collection (SOAR to PACE)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7897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Orchestrate Posture Assessment (SOAR to PACE)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4623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7094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08B99-8CA6-AA45-8DC7-E51973F8E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OCA to OpenC2 – Use Case Mappings </a:t>
            </a:r>
            <a:br>
              <a:rPr lang="en-US" dirty="0"/>
            </a:br>
            <a:r>
              <a:rPr lang="en-US" dirty="0"/>
              <a:t>Threat Intelligence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11600C3-3141-0948-AD92-EB7F5750AE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5120237"/>
              </p:ext>
            </p:extLst>
          </p:nvPr>
        </p:nvGraphicFramePr>
        <p:xfrm>
          <a:off x="838200" y="1839480"/>
          <a:ext cx="1084961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1810">
                  <a:extLst>
                    <a:ext uri="{9D8B030D-6E8A-4147-A177-3AD203B41FA5}">
                      <a16:colId xmlns:a16="http://schemas.microsoft.com/office/drawing/2014/main" val="112915361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4698129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OCA Action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OpenC2 Mapping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723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Quarantine Device (to Malware protection, endpoint, SIEM, SOAR)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Contain Device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112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Block File (to Malware protection, endpoint, SIEM, SOAR)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Contain File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374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Block URL (to SIEM,SOAR)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354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3734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Collect Posture Attributes (PACE)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5004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Query (from SIEM or SOAR to  Threat Detection)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831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872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Open Incident Response (to SOAR)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33006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863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08B99-8CA6-AA45-8DC7-E51973F8E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OCA to OpenC2 – Use Case Mappings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11600C3-3141-0948-AD92-EB7F5750AE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9741663"/>
              </p:ext>
            </p:extLst>
          </p:nvPr>
        </p:nvGraphicFramePr>
        <p:xfrm>
          <a:off x="838200" y="1839480"/>
          <a:ext cx="105156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12915361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4698129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OCA Action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OpenC2 Mapping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723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TIP gathers updates (threats)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QUERY or REST API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1112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Email filtering deny list update (threats)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374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New blocking policy pushed out by 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Update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354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Security operations invokes new server scan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237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Vulnerability service scans new server VM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SCAN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500455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9831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7320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14200</TotalTime>
  <Words>557</Words>
  <Application>Microsoft Macintosh PowerPoint</Application>
  <PresentationFormat>Widescreen</PresentationFormat>
  <Paragraphs>115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OCA to OpenC2 Mapping</vt:lpstr>
      <vt:lpstr>OCA to OpenC2 – C4 Diagram</vt:lpstr>
      <vt:lpstr>OCA to OpenC2 – Use Case Mappings Endpoint</vt:lpstr>
      <vt:lpstr>OpenC2 EDR Actuator Profile</vt:lpstr>
      <vt:lpstr>EDR Command/Target Matrix</vt:lpstr>
      <vt:lpstr>OCA to OpenC2 – Use Case Mappings Malware Protection (File, Endpoint)</vt:lpstr>
      <vt:lpstr>OCA to OpenC2 – Use Case Mappings  SIEM/SOAR</vt:lpstr>
      <vt:lpstr>OCA to OpenC2 – Use Case Mappings  Threat Intelligence</vt:lpstr>
      <vt:lpstr>OCA to OpenC2 – Use Case Mappings</vt:lpstr>
      <vt:lpstr>OCA to OpenC2 – Use Case Mappings</vt:lpstr>
      <vt:lpstr>OCA to OpenC2 – C4 Diagram - PACE</vt:lpstr>
      <vt:lpstr>SACM Architecture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Russell Warren</dc:creator>
  <cp:lastModifiedBy>Russell Warren</cp:lastModifiedBy>
  <cp:revision>34</cp:revision>
  <dcterms:created xsi:type="dcterms:W3CDTF">2021-10-06T12:14:05Z</dcterms:created>
  <dcterms:modified xsi:type="dcterms:W3CDTF">2021-11-05T12:38:23Z</dcterms:modified>
</cp:coreProperties>
</file>