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55" r:id="rId1"/>
  </p:sldMasterIdLst>
  <p:notesMasterIdLst>
    <p:notesMasterId r:id="rId25"/>
  </p:notesMasterIdLst>
  <p:handoutMasterIdLst>
    <p:handoutMasterId r:id="rId26"/>
  </p:handoutMasterIdLst>
  <p:sldIdLst>
    <p:sldId id="256" r:id="rId2"/>
    <p:sldId id="278" r:id="rId3"/>
    <p:sldId id="257" r:id="rId4"/>
    <p:sldId id="259" r:id="rId5"/>
    <p:sldId id="260" r:id="rId6"/>
    <p:sldId id="261" r:id="rId7"/>
    <p:sldId id="262" r:id="rId8"/>
    <p:sldId id="258" r:id="rId9"/>
    <p:sldId id="265" r:id="rId10"/>
    <p:sldId id="266" r:id="rId11"/>
    <p:sldId id="267" r:id="rId12"/>
    <p:sldId id="268" r:id="rId13"/>
    <p:sldId id="269" r:id="rId14"/>
    <p:sldId id="270" r:id="rId15"/>
    <p:sldId id="271" r:id="rId16"/>
    <p:sldId id="273" r:id="rId17"/>
    <p:sldId id="274" r:id="rId18"/>
    <p:sldId id="275" r:id="rId19"/>
    <p:sldId id="277" r:id="rId20"/>
    <p:sldId id="276" r:id="rId21"/>
    <p:sldId id="272" r:id="rId22"/>
    <p:sldId id="263" r:id="rId23"/>
    <p:sldId id="264" r:id="rId24"/>
  </p:sldIdLst>
  <p:sldSz cx="9144000" cy="6858000" type="screen4x3"/>
  <p:notesSz cx="9236075" cy="7010400"/>
  <p:defaultTextStyle>
    <a:defPPr>
      <a:defRPr lang="en-GB"/>
    </a:defPPr>
    <a:lvl1pPr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p:defaultTextStyle>
  <p:extLst>
    <p:ext uri="{521415D9-36F7-43E2-AB2F-B90AF26B5E84}">
      <p14:sectionLst xmlns:p14="http://schemas.microsoft.com/office/powerpoint/2010/main">
        <p14:section name="Default Section" id="{8885A0FE-87B9-3C4E-9346-D9C9B534B953}">
          <p14:sldIdLst>
            <p14:sldId id="256"/>
            <p14:sldId id="278"/>
            <p14:sldId id="257"/>
            <p14:sldId id="259"/>
            <p14:sldId id="260"/>
            <p14:sldId id="261"/>
            <p14:sldId id="262"/>
            <p14:sldId id="258"/>
            <p14:sldId id="265"/>
            <p14:sldId id="266"/>
            <p14:sldId id="267"/>
            <p14:sldId id="268"/>
            <p14:sldId id="269"/>
            <p14:sldId id="270"/>
            <p14:sldId id="271"/>
            <p14:sldId id="273"/>
            <p14:sldId id="274"/>
            <p14:sldId id="275"/>
            <p14:sldId id="277"/>
            <p14:sldId id="276"/>
            <p14:sldId id="272"/>
          </p14:sldIdLst>
        </p14:section>
        <p14:section name="Template slides" id="{9EA68908-ABA1-9640-854C-A6CE75675C14}">
          <p14:sldIdLst>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018" userDrawn="1">
          <p15:clr>
            <a:srgbClr val="A4A3A4"/>
          </p15:clr>
        </p15:guide>
        <p15:guide id="2" pos="2898" userDrawn="1">
          <p15:clr>
            <a:srgbClr val="A4A3A4"/>
          </p15:clr>
        </p15:guide>
        <p15:guide id="3" orient="horz" pos="2186" userDrawn="1">
          <p15:clr>
            <a:srgbClr val="A4A3A4"/>
          </p15:clr>
        </p15:guide>
        <p15:guide id="4" pos="286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C0C0"/>
    <a:srgbClr val="FF9900"/>
    <a:srgbClr val="66CCFF"/>
    <a:srgbClr val="FF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19" autoAdjust="0"/>
    <p:restoredTop sz="95856" autoAdjust="0"/>
  </p:normalViewPr>
  <p:slideViewPr>
    <p:cSldViewPr>
      <p:cViewPr varScale="1">
        <p:scale>
          <a:sx n="100" d="100"/>
          <a:sy n="100" d="100"/>
        </p:scale>
        <p:origin x="184" y="640"/>
      </p:cViewPr>
      <p:guideLst>
        <p:guide orient="horz" pos="2160"/>
        <p:guide pos="2880"/>
      </p:guideLst>
    </p:cSldViewPr>
  </p:slideViewPr>
  <p:outlineViewPr>
    <p:cViewPr varScale="1">
      <p:scale>
        <a:sx n="170" d="200"/>
        <a:sy n="170" d="200"/>
      </p:scale>
      <p:origin x="0" y="-534"/>
    </p:cViewPr>
  </p:outlineViewPr>
  <p:notesTextViewPr>
    <p:cViewPr>
      <p:scale>
        <a:sx n="1" d="1"/>
        <a:sy n="1" d="1"/>
      </p:scale>
      <p:origin x="0" y="0"/>
    </p:cViewPr>
  </p:notesTextViewPr>
  <p:sorterViewPr>
    <p:cViewPr>
      <p:scale>
        <a:sx n="113" d="100"/>
        <a:sy n="113" d="100"/>
      </p:scale>
      <p:origin x="0" y="0"/>
    </p:cViewPr>
  </p:sorterViewPr>
  <p:notesViewPr>
    <p:cSldViewPr>
      <p:cViewPr varScale="1">
        <p:scale>
          <a:sx n="59" d="100"/>
          <a:sy n="59" d="100"/>
        </p:scale>
        <p:origin x="-1752" y="-72"/>
      </p:cViewPr>
      <p:guideLst>
        <p:guide orient="horz" pos="2018"/>
        <p:guide pos="2898"/>
        <p:guide orient="horz" pos="2186"/>
        <p:guide pos="286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5184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30849" y="0"/>
            <a:ext cx="4003136" cy="351845"/>
          </a:xfrm>
          <a:prstGeom prst="rect">
            <a:avLst/>
          </a:prstGeom>
        </p:spPr>
        <p:txBody>
          <a:bodyPr vert="horz" lIns="91440" tIns="45720" rIns="91440" bIns="45720" rtlCol="0"/>
          <a:lstStyle>
            <a:lvl1pPr algn="r">
              <a:defRPr sz="1200"/>
            </a:lvl1pPr>
          </a:lstStyle>
          <a:p>
            <a:fld id="{9FA15ECC-733A-4007-951D-B7EE551B54A7}" type="datetimeFigureOut">
              <a:rPr lang="en-US" smtClean="0"/>
              <a:t>5/23/18</a:t>
            </a:fld>
            <a:endParaRPr lang="en-US" dirty="0"/>
          </a:p>
        </p:txBody>
      </p:sp>
      <p:sp>
        <p:nvSpPr>
          <p:cNvPr id="4" name="Footer Placeholder 3"/>
          <p:cNvSpPr>
            <a:spLocks noGrp="1"/>
          </p:cNvSpPr>
          <p:nvPr>
            <p:ph type="ftr" sz="quarter" idx="2"/>
          </p:nvPr>
        </p:nvSpPr>
        <p:spPr>
          <a:xfrm>
            <a:off x="1" y="6658555"/>
            <a:ext cx="4003136" cy="35184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0849" y="6658555"/>
            <a:ext cx="4003136" cy="351845"/>
          </a:xfrm>
          <a:prstGeom prst="rect">
            <a:avLst/>
          </a:prstGeom>
        </p:spPr>
        <p:txBody>
          <a:bodyPr vert="horz" lIns="91440" tIns="45720" rIns="91440" bIns="45720" rtlCol="0" anchor="b"/>
          <a:lstStyle>
            <a:lvl1pPr algn="r">
              <a:defRPr sz="1200"/>
            </a:lvl1pPr>
          </a:lstStyle>
          <a:p>
            <a:fld id="{74914264-242C-4752-AD11-320BE8D8028F}" type="slidenum">
              <a:rPr lang="en-US" smtClean="0"/>
              <a:t>‹#›</a:t>
            </a:fld>
            <a:endParaRPr lang="en-US" dirty="0"/>
          </a:p>
        </p:txBody>
      </p:sp>
    </p:spTree>
    <p:extLst>
      <p:ext uri="{BB962C8B-B14F-4D97-AF65-F5344CB8AC3E}">
        <p14:creationId xmlns:p14="http://schemas.microsoft.com/office/powerpoint/2010/main" val="283460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2" y="1"/>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2" name="Rectangle 2"/>
          <p:cNvSpPr>
            <a:spLocks noGrp="1" noChangeArrowheads="1"/>
          </p:cNvSpPr>
          <p:nvPr>
            <p:ph type="dt"/>
          </p:nvPr>
        </p:nvSpPr>
        <p:spPr bwMode="auto">
          <a:xfrm>
            <a:off x="5230752" y="0"/>
            <a:ext cx="3998995" cy="349376"/>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ea typeface="Arial Unicode MS" pitchFamily="34" charset="-128"/>
                <a:cs typeface="Arial Unicode MS" pitchFamily="34" charset="-128"/>
              </a:defRPr>
            </a:lvl1pPr>
          </a:lstStyle>
          <a:p>
            <a:endParaRPr lang="en-US" altLang="en-US" dirty="0"/>
          </a:p>
        </p:txBody>
      </p:sp>
      <p:sp>
        <p:nvSpPr>
          <p:cNvPr id="23556" name="Rectangle 3"/>
          <p:cNvSpPr>
            <a:spLocks noGrp="1" noRot="1" noChangeAspect="1" noChangeArrowheads="1"/>
          </p:cNvSpPr>
          <p:nvPr>
            <p:ph type="sldImg"/>
          </p:nvPr>
        </p:nvSpPr>
        <p:spPr bwMode="auto">
          <a:xfrm>
            <a:off x="2863850" y="525463"/>
            <a:ext cx="3503613" cy="2627312"/>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4"/>
          <p:cNvSpPr>
            <a:spLocks noGrp="1" noChangeArrowheads="1"/>
          </p:cNvSpPr>
          <p:nvPr>
            <p:ph type="body"/>
          </p:nvPr>
        </p:nvSpPr>
        <p:spPr bwMode="auto">
          <a:xfrm>
            <a:off x="923818" y="3329910"/>
            <a:ext cx="7384220" cy="3152813"/>
          </a:xfrm>
          <a:prstGeom prst="rect">
            <a:avLst/>
          </a:prstGeom>
          <a:noFill/>
          <a:ln>
            <a:noFill/>
          </a:ln>
          <a:effectLst/>
          <a:extLst/>
        </p:spPr>
        <p:txBody>
          <a:bodyPr vert="horz" wrap="square" lIns="90000" tIns="46800" rIns="90000" bIns="46800" numCol="1" anchor="t" anchorCtr="0" compatLnSpc="1">
            <a:prstTxWarp prst="textNoShape">
              <a:avLst/>
            </a:prstTxWarp>
          </a:bodyPr>
          <a:lstStyle/>
          <a:p>
            <a:pPr lvl="0"/>
            <a:endParaRPr lang="en-US" altLang="en-US"/>
          </a:p>
        </p:txBody>
      </p:sp>
      <p:sp>
        <p:nvSpPr>
          <p:cNvPr id="23558" name="Text Box 5"/>
          <p:cNvSpPr txBox="1">
            <a:spLocks noChangeArrowheads="1"/>
          </p:cNvSpPr>
          <p:nvPr/>
        </p:nvSpPr>
        <p:spPr bwMode="auto">
          <a:xfrm>
            <a:off x="2" y="6657410"/>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4" name="Rectangle 6"/>
          <p:cNvSpPr>
            <a:spLocks noGrp="1" noChangeArrowheads="1"/>
          </p:cNvSpPr>
          <p:nvPr>
            <p:ph type="sldNum"/>
          </p:nvPr>
        </p:nvSpPr>
        <p:spPr bwMode="auto">
          <a:xfrm>
            <a:off x="5230752" y="6657410"/>
            <a:ext cx="3998995" cy="349376"/>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cs typeface="Arial" pitchFamily="34" charset="0"/>
              </a:defRPr>
            </a:lvl1pPr>
          </a:lstStyle>
          <a:p>
            <a:fld id="{6CF8D91E-A0E2-4B17-919B-64750CB7A9CE}" type="slidenum">
              <a:rPr lang="en-US" altLang="en-US"/>
              <a:pPr/>
              <a:t>‹#›</a:t>
            </a:fld>
            <a:endParaRPr lang="en-US" altLang="en-US" dirty="0"/>
          </a:p>
        </p:txBody>
      </p:sp>
    </p:spTree>
    <p:extLst>
      <p:ext uri="{BB962C8B-B14F-4D97-AF65-F5344CB8AC3E}">
        <p14:creationId xmlns:p14="http://schemas.microsoft.com/office/powerpoint/2010/main" val="63880244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Line 4"/>
          <p:cNvSpPr>
            <a:spLocks noChangeShapeType="1"/>
          </p:cNvSpPr>
          <p:nvPr/>
        </p:nvSpPr>
        <p:spPr bwMode="auto">
          <a:xfrm flipV="1">
            <a:off x="274638" y="105092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8611" name="Rectangle 3"/>
          <p:cNvSpPr>
            <a:spLocks noGrp="1" noChangeArrowheads="1"/>
          </p:cNvSpPr>
          <p:nvPr>
            <p:ph type="subTitle" idx="1"/>
          </p:nvPr>
        </p:nvSpPr>
        <p:spPr>
          <a:xfrm>
            <a:off x="182564" y="528640"/>
            <a:ext cx="7769225" cy="530225"/>
          </a:xfrm>
        </p:spPr>
        <p:txBody>
          <a:bodyPr anchor="b"/>
          <a:lstStyle>
            <a:lvl1pPr marL="0" indent="0">
              <a:buFont typeface="Wingdings" panose="05000000000000000000" pitchFamily="2" charset="2"/>
              <a:buNone/>
              <a:defRPr sz="1100"/>
            </a:lvl1pPr>
          </a:lstStyle>
          <a:p>
            <a:pPr lvl="0"/>
            <a:r>
              <a:rPr lang="en-US" noProof="0"/>
              <a:t>Click to edit Master subtitle style</a:t>
            </a:r>
          </a:p>
        </p:txBody>
      </p:sp>
      <p:sp>
        <p:nvSpPr>
          <p:cNvPr id="68643" name="Rectangle 35"/>
          <p:cNvSpPr>
            <a:spLocks noGrp="1" noChangeArrowheads="1"/>
          </p:cNvSpPr>
          <p:nvPr>
            <p:ph type="ctrTitle"/>
          </p:nvPr>
        </p:nvSpPr>
        <p:spPr>
          <a:xfrm>
            <a:off x="139701" y="1235077"/>
            <a:ext cx="6900863" cy="2193925"/>
          </a:xfrm>
        </p:spPr>
        <p:txBody>
          <a:bodyPr anchor="b"/>
          <a:lstStyle>
            <a:lvl1pPr>
              <a:defRPr sz="3500">
                <a:solidFill>
                  <a:schemeClr val="tx1"/>
                </a:solidFill>
              </a:defRPr>
            </a:lvl1pPr>
          </a:lstStyle>
          <a:p>
            <a:pPr lvl="0"/>
            <a:r>
              <a:rPr lang="en-US" noProof="0"/>
              <a:t>Click to edit Master title style</a:t>
            </a:r>
          </a:p>
        </p:txBody>
      </p:sp>
    </p:spTree>
    <p:extLst>
      <p:ext uri="{BB962C8B-B14F-4D97-AF65-F5344CB8AC3E}">
        <p14:creationId xmlns:p14="http://schemas.microsoft.com/office/powerpoint/2010/main" val="17145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563" y="1600200"/>
            <a:ext cx="8686800" cy="4754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3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08296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563" y="1600200"/>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2163" y="1600201"/>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14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591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49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82563" y="593725"/>
            <a:ext cx="8686800" cy="57610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758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82563" y="1600200"/>
            <a:ext cx="8686800" cy="475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8" name="Line 4"/>
          <p:cNvSpPr>
            <a:spLocks noChangeShapeType="1"/>
          </p:cNvSpPr>
          <p:nvPr/>
        </p:nvSpPr>
        <p:spPr bwMode="auto">
          <a:xfrm flipV="1">
            <a:off x="274638" y="54927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2" name="Rectangle 13"/>
          <p:cNvSpPr>
            <a:spLocks noGrp="1" noChangeArrowheads="1"/>
          </p:cNvSpPr>
          <p:nvPr>
            <p:ph type="title"/>
          </p:nvPr>
        </p:nvSpPr>
        <p:spPr bwMode="auto">
          <a:xfrm>
            <a:off x="182563" y="593725"/>
            <a:ext cx="8686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8" name="Rectangle 7"/>
          <p:cNvSpPr txBox="1">
            <a:spLocks noChangeArrowheads="1"/>
          </p:cNvSpPr>
          <p:nvPr userDrawn="1"/>
        </p:nvSpPr>
        <p:spPr>
          <a:xfrm>
            <a:off x="7567590" y="6462995"/>
            <a:ext cx="1305770" cy="274637"/>
          </a:xfrm>
          <a:prstGeom prst="rect">
            <a:avLst/>
          </a:prstGeom>
        </p:spPr>
        <p:txBody>
          <a:bodyPr anchor="ctr"/>
          <a:lstStyle>
            <a:defPPr>
              <a:defRPr lang="en-GB"/>
            </a:defPPr>
            <a:lvl1pPr algn="l" defTabSz="457200" rtl="0" eaLnBrk="0" fontAlgn="base" hangingPunct="0">
              <a:spcBef>
                <a:spcPct val="0"/>
              </a:spcBef>
              <a:spcAft>
                <a:spcPct val="0"/>
              </a:spcAft>
              <a:defRPr sz="1000"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a:lstStyle>
          <a:p>
            <a:pPr algn="r">
              <a:defRPr/>
            </a:pPr>
            <a:r>
              <a:rPr lang="en-US" altLang="en-US" sz="900" kern="1200" dirty="0">
                <a:solidFill>
                  <a:srgbClr val="454545"/>
                </a:solidFill>
                <a:latin typeface="+mn-lt"/>
                <a:ea typeface="+mn-ea"/>
                <a:cs typeface="+mn-cs"/>
              </a:rPr>
              <a:t>Page </a:t>
            </a:r>
            <a:fld id="{4F42A140-7BB9-43CC-8727-12C0A1A62EFE}" type="slidenum">
              <a:rPr lang="en-US" altLang="en-US" sz="900" kern="1200" smtClean="0">
                <a:solidFill>
                  <a:srgbClr val="454545"/>
                </a:solidFill>
                <a:latin typeface="+mn-lt"/>
                <a:ea typeface="+mn-ea"/>
                <a:cs typeface="+mn-cs"/>
              </a:rPr>
              <a:pPr algn="r">
                <a:defRPr/>
              </a:pPr>
              <a:t>‹#›</a:t>
            </a:fld>
            <a:endParaRPr lang="en-US" altLang="en-US" sz="900" kern="1200" dirty="0">
              <a:solidFill>
                <a:srgbClr val="454545"/>
              </a:solidFill>
              <a:latin typeface="+mn-lt"/>
              <a:ea typeface="+mn-ea"/>
              <a:cs typeface="+mn-cs"/>
            </a:endParaRPr>
          </a:p>
        </p:txBody>
      </p:sp>
      <p:pic>
        <p:nvPicPr>
          <p:cNvPr id="9" name="Picture 19" descr="PNG logo for PPT_small size">
            <a:extLst>
              <a:ext uri="{FF2B5EF4-FFF2-40B4-BE49-F238E27FC236}">
                <a16:creationId xmlns:a16="http://schemas.microsoft.com/office/drawing/2014/main" id="{B9FC0124-A30A-1949-BA72-3F18FE4E7DDD}"/>
              </a:ext>
            </a:extLst>
          </p:cNvPr>
          <p:cNvPicPr>
            <a:picLocks noChangeAspect="1" noChangeArrowheads="1"/>
          </p:cNvPicPr>
          <p:nvPr userDrawn="1"/>
        </p:nvPicPr>
        <p:blipFill rotWithShape="1">
          <a:blip r:embed="rId9" cstate="screen">
            <a:extLst>
              <a:ext uri="{28A0092B-C50C-407E-A947-70E740481C1C}">
                <a14:useLocalDpi xmlns:a14="http://schemas.microsoft.com/office/drawing/2010/main"/>
              </a:ext>
            </a:extLst>
          </a:blip>
          <a:srcRect t="13918" b="15968"/>
          <a:stretch/>
        </p:blipFill>
        <p:spPr bwMode="auto">
          <a:xfrm>
            <a:off x="8220475" y="87765"/>
            <a:ext cx="655440" cy="3929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038333"/>
      </p:ext>
    </p:extLst>
  </p:cSld>
  <p:clrMap bg1="lt1" tx1="dk1" bg2="lt2" tx2="dk2" accent1="accent1" accent2="accent2" accent3="accent3" accent4="accent4" accent5="accent5" accent6="accent6" hlink="hlink" folHlink="folHlink"/>
  <p:sldLayoutIdLst>
    <p:sldLayoutId id="2147484456" r:id="rId1"/>
    <p:sldLayoutId id="2147484457" r:id="rId2"/>
    <p:sldLayoutId id="2147484458" r:id="rId3"/>
    <p:sldLayoutId id="2147484459" r:id="rId4"/>
    <p:sldLayoutId id="2147484461" r:id="rId5"/>
    <p:sldLayoutId id="2147484462" r:id="rId6"/>
    <p:sldLayoutId id="2147484467" r:id="rId7"/>
  </p:sldLayoutIdLst>
  <p:hf hdr="0" ftr="0" dt="0"/>
  <p:txStyles>
    <p:titleStyle>
      <a:lvl1pPr algn="l" rtl="0" eaLnBrk="1" fontAlgn="base" hangingPunct="1">
        <a:lnSpc>
          <a:spcPct val="90000"/>
        </a:lnSpc>
        <a:spcBef>
          <a:spcPct val="0"/>
        </a:spcBef>
        <a:spcAft>
          <a:spcPct val="0"/>
        </a:spcAft>
        <a:defRPr sz="2200" kern="1200">
          <a:solidFill>
            <a:schemeClr val="tx2"/>
          </a:solidFill>
          <a:latin typeface="+mj-lt"/>
          <a:ea typeface="MS PGothic" pitchFamily="34" charset="-128"/>
          <a:cs typeface="ＭＳ Ｐゴシック" charset="0"/>
        </a:defRPr>
      </a:lvl1pPr>
      <a:lvl2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2pPr>
      <a:lvl3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3pPr>
      <a:lvl4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4pPr>
      <a:lvl5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5pPr>
      <a:lvl6pPr marL="457200" algn="l" rtl="0" eaLnBrk="1" fontAlgn="base" hangingPunct="1">
        <a:lnSpc>
          <a:spcPct val="90000"/>
        </a:lnSpc>
        <a:spcBef>
          <a:spcPct val="0"/>
        </a:spcBef>
        <a:spcAft>
          <a:spcPct val="0"/>
        </a:spcAft>
        <a:defRPr sz="2200">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200">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200">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200">
          <a:solidFill>
            <a:schemeClr val="tx2"/>
          </a:solidFill>
          <a:latin typeface="Arial" panose="020B0604020202020204" pitchFamily="34" charset="0"/>
        </a:defRPr>
      </a:lvl9pPr>
    </p:titleStyle>
    <p:bodyStyle>
      <a:lvl1pPr marL="173038" indent="-173038" algn="l" rtl="0" eaLnBrk="1" fontAlgn="base" hangingPunct="1">
        <a:spcBef>
          <a:spcPct val="50000"/>
        </a:spcBef>
        <a:spcAft>
          <a:spcPct val="0"/>
        </a:spcAft>
        <a:buClr>
          <a:schemeClr val="tx1"/>
        </a:buClr>
        <a:buFont typeface="Wingdings" pitchFamily="2" charset="2"/>
        <a:buChar char="§"/>
        <a:defRPr sz="1600" kern="1200">
          <a:solidFill>
            <a:schemeClr val="tx1"/>
          </a:solidFill>
          <a:latin typeface="+mn-lt"/>
          <a:ea typeface="MS PGothic" pitchFamily="34" charset="-128"/>
          <a:cs typeface="ＭＳ Ｐゴシック" charset="0"/>
        </a:defRPr>
      </a:lvl1pPr>
      <a:lvl2pPr marL="509588" indent="-163513" algn="l" rtl="0" eaLnBrk="1" fontAlgn="base" hangingPunct="1">
        <a:spcBef>
          <a:spcPct val="0"/>
        </a:spcBef>
        <a:spcAft>
          <a:spcPct val="0"/>
        </a:spcAft>
        <a:buClr>
          <a:schemeClr val="tx1"/>
        </a:buClr>
        <a:buFont typeface="Arial" pitchFamily="34" charset="0"/>
        <a:buChar char="–"/>
        <a:defRPr sz="1600" kern="1200">
          <a:solidFill>
            <a:schemeClr val="tx1"/>
          </a:solidFill>
          <a:latin typeface="+mn-lt"/>
          <a:ea typeface="MS PGothic" pitchFamily="34" charset="-128"/>
          <a:cs typeface="+mn-cs"/>
        </a:defRPr>
      </a:lvl2pPr>
      <a:lvl3pPr marL="855663" indent="-173038" algn="l" rtl="0" eaLnBrk="1" fontAlgn="base" hangingPunct="1">
        <a:spcBef>
          <a:spcPct val="0"/>
        </a:spcBef>
        <a:spcAft>
          <a:spcPct val="0"/>
        </a:spcAft>
        <a:buClr>
          <a:schemeClr val="tx1"/>
        </a:buClr>
        <a:buChar char="•"/>
        <a:defRPr sz="1600" kern="1200">
          <a:solidFill>
            <a:schemeClr val="tx1"/>
          </a:solidFill>
          <a:latin typeface="+mn-lt"/>
          <a:ea typeface="MS PGothic" pitchFamily="34" charset="-128"/>
          <a:cs typeface="+mn-cs"/>
        </a:defRPr>
      </a:lvl3pPr>
      <a:lvl4pPr marL="1203325" indent="-173038" algn="l" rtl="0" eaLnBrk="1" fontAlgn="base" hangingPunct="1">
        <a:spcBef>
          <a:spcPct val="20000"/>
        </a:spcBef>
        <a:spcAft>
          <a:spcPct val="0"/>
        </a:spcAft>
        <a:buClr>
          <a:schemeClr val="bg1"/>
        </a:buClr>
        <a:defRPr sz="1600" kern="1200">
          <a:solidFill>
            <a:schemeClr val="bg1"/>
          </a:solidFill>
          <a:latin typeface="+mn-lt"/>
          <a:ea typeface="MS PGothic" pitchFamily="34" charset="-128"/>
          <a:cs typeface="+mn-cs"/>
        </a:defRPr>
      </a:lvl4pPr>
      <a:lvl5pPr marL="1539875" indent="-163513" algn="l" rtl="0" eaLnBrk="1" fontAlgn="base" hangingPunct="1">
        <a:spcBef>
          <a:spcPct val="20000"/>
        </a:spcBef>
        <a:spcAft>
          <a:spcPct val="0"/>
        </a:spcAft>
        <a:buClr>
          <a:schemeClr val="bg1"/>
        </a:buClr>
        <a:buChar char="»"/>
        <a:defRPr sz="1600" kern="1200">
          <a:solidFill>
            <a:schemeClr val="bg1"/>
          </a:solidFill>
          <a:latin typeface="+mn-lt"/>
          <a:ea typeface="MS PGothic"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xample.com/trs/changelog?order=14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ssues.oasis-open.org/browse/OSLCCORE-169" TargetMode="External"/><Relationship Id="rId2" Type="http://schemas.openxmlformats.org/officeDocument/2006/relationships/hyperlink" Target="https://issues.oasis-open.org/browse/OSLCCORE-16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open-services.net/pipermail/oslc-core_open-services.net/2014-March/001747.html" TargetMode="External"/><Relationship Id="rId2" Type="http://schemas.openxmlformats.org/officeDocument/2006/relationships/hyperlink" Target="https://issues.oasis-open.org/browse/OSLCCORE-1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ssues.oasis-open.org/browse/OSLCCORE-79" TargetMode="External"/><Relationship Id="rId2" Type="http://schemas.openxmlformats.org/officeDocument/2006/relationships/hyperlink" Target="https://issues.oasis-open.org/browse/OSLCCORE-82" TargetMode="External"/><Relationship Id="rId1" Type="http://schemas.openxmlformats.org/officeDocument/2006/relationships/slideLayout" Target="../slideLayouts/slideLayout2.xml"/><Relationship Id="rId4" Type="http://schemas.openxmlformats.org/officeDocument/2006/relationships/hyperlink" Target="https://issues.oasis-open.org/browse/OSLCCORE-68"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ssues.oasis-open.org/browse/OSLCCORE-85" TargetMode="External"/><Relationship Id="rId2" Type="http://schemas.openxmlformats.org/officeDocument/2006/relationships/hyperlink" Target="https://issues.oasis-open.org/browse/OSLCCORE-71" TargetMode="External"/><Relationship Id="rId1" Type="http://schemas.openxmlformats.org/officeDocument/2006/relationships/slideLayout" Target="../slideLayouts/slideLayout2.xml"/><Relationship Id="rId5" Type="http://schemas.openxmlformats.org/officeDocument/2006/relationships/hyperlink" Target="https://issues.oasis-open.org/browse/OSLCCORE-93" TargetMode="External"/><Relationship Id="rId4" Type="http://schemas.openxmlformats.org/officeDocument/2006/relationships/hyperlink" Target="https://issues.oasis-open.org/browse/OSLCCORE-8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ssues.oasis-open.org/browse/OSLCCORE-166" TargetMode="External"/><Relationship Id="rId2" Type="http://schemas.openxmlformats.org/officeDocument/2006/relationships/hyperlink" Target="https://issues.oasis-open.org/browse/OSLCCORE-16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ssues.oasis-open.org/browse/OSLCCORE-16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6473D82-21D0-3C4C-8F1C-7164E80F791E}"/>
              </a:ext>
            </a:extLst>
          </p:cNvPr>
          <p:cNvSpPr>
            <a:spLocks noGrp="1"/>
          </p:cNvSpPr>
          <p:nvPr>
            <p:ph type="subTitle" idx="1"/>
          </p:nvPr>
        </p:nvSpPr>
        <p:spPr/>
        <p:txBody>
          <a:bodyPr/>
          <a:lstStyle/>
          <a:p>
            <a:r>
              <a:rPr lang="en-US" dirty="0"/>
              <a:t>OSLC Core Technical Committee</a:t>
            </a:r>
          </a:p>
        </p:txBody>
      </p:sp>
      <p:sp>
        <p:nvSpPr>
          <p:cNvPr id="3" name="Title 2">
            <a:extLst>
              <a:ext uri="{FF2B5EF4-FFF2-40B4-BE49-F238E27FC236}">
                <a16:creationId xmlns:a16="http://schemas.microsoft.com/office/drawing/2014/main" id="{E0A11BFA-C40F-9348-A78C-AAB745BBCDD5}"/>
              </a:ext>
            </a:extLst>
          </p:cNvPr>
          <p:cNvSpPr>
            <a:spLocks noGrp="1"/>
          </p:cNvSpPr>
          <p:nvPr>
            <p:ph type="ctrTitle"/>
          </p:nvPr>
        </p:nvSpPr>
        <p:spPr>
          <a:xfrm>
            <a:off x="139701" y="2378075"/>
            <a:ext cx="7708899" cy="2193925"/>
          </a:xfrm>
        </p:spPr>
        <p:txBody>
          <a:bodyPr/>
          <a:lstStyle/>
          <a:p>
            <a:r>
              <a:rPr lang="en-US" dirty="0"/>
              <a:t>TRS Specification and Design Issues</a:t>
            </a:r>
            <a:br>
              <a:rPr lang="en-US" dirty="0"/>
            </a:br>
            <a:br>
              <a:rPr lang="en-US" dirty="0"/>
            </a:br>
            <a:r>
              <a:rPr lang="en-US" sz="2400" i="1" dirty="0"/>
              <a:t>Nick Crossley</a:t>
            </a:r>
            <a:br>
              <a:rPr lang="en-US" sz="2400" i="1" dirty="0"/>
            </a:br>
            <a:r>
              <a:rPr lang="en-US" sz="2400" i="1" dirty="0"/>
              <a:t>May 24 2018</a:t>
            </a:r>
            <a:endParaRPr lang="en-US" i="1" dirty="0"/>
          </a:p>
        </p:txBody>
      </p:sp>
    </p:spTree>
    <p:extLst>
      <p:ext uri="{BB962C8B-B14F-4D97-AF65-F5344CB8AC3E}">
        <p14:creationId xmlns:p14="http://schemas.microsoft.com/office/powerpoint/2010/main" val="2048457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79D6-B64D-544B-9449-719FA989F227}"/>
              </a:ext>
            </a:extLst>
          </p:cNvPr>
          <p:cNvSpPr>
            <a:spLocks noGrp="1"/>
          </p:cNvSpPr>
          <p:nvPr>
            <p:ph type="title"/>
          </p:nvPr>
        </p:nvSpPr>
        <p:spPr/>
        <p:txBody>
          <a:bodyPr/>
          <a:lstStyle/>
          <a:p>
            <a:r>
              <a:rPr lang="en-US" dirty="0"/>
              <a:t>Change log pruning - 3</a:t>
            </a:r>
          </a:p>
        </p:txBody>
      </p:sp>
      <p:sp>
        <p:nvSpPr>
          <p:cNvPr id="3" name="Content Placeholder 2">
            <a:extLst>
              <a:ext uri="{FF2B5EF4-FFF2-40B4-BE49-F238E27FC236}">
                <a16:creationId xmlns:a16="http://schemas.microsoft.com/office/drawing/2014/main" id="{C712F379-F0F3-D648-877E-616AEEB303BC}"/>
              </a:ext>
            </a:extLst>
          </p:cNvPr>
          <p:cNvSpPr>
            <a:spLocks noGrp="1"/>
          </p:cNvSpPr>
          <p:nvPr>
            <p:ph idx="1"/>
          </p:nvPr>
        </p:nvSpPr>
        <p:spPr>
          <a:xfrm>
            <a:off x="182563" y="1219200"/>
            <a:ext cx="8686800" cy="5135563"/>
          </a:xfrm>
        </p:spPr>
        <p:txBody>
          <a:bodyPr/>
          <a:lstStyle/>
          <a:p>
            <a:r>
              <a:rPr lang="en-US" dirty="0"/>
              <a:t>We would like to say that servers MUST provide ways for well-behaved clients to avoid lost change events after change log pruning - but it’s not clear we can define how to do this</a:t>
            </a:r>
          </a:p>
          <a:p>
            <a:r>
              <a:rPr lang="en-US" dirty="0"/>
              <a:t>Ensuring the change log keeps several (14?) days of change events behind the new base and cutoff helps, but does not guarantee client success</a:t>
            </a:r>
          </a:p>
          <a:p>
            <a:pPr lvl="1"/>
            <a:r>
              <a:rPr lang="en-US" dirty="0"/>
              <a:t>What matters to the client is not the time difference T2-T</a:t>
            </a:r>
            <a:r>
              <a:rPr lang="en-US" sz="1400" dirty="0"/>
              <a:t>d</a:t>
            </a:r>
            <a:r>
              <a:rPr lang="en-US" dirty="0"/>
              <a:t> itself, but the relative order of T</a:t>
            </a:r>
            <a:r>
              <a:rPr lang="en-US" sz="1400" baseline="-25000" dirty="0"/>
              <a:t>x</a:t>
            </a:r>
            <a:r>
              <a:rPr lang="en-US" dirty="0"/>
              <a:t> and T</a:t>
            </a:r>
            <a:r>
              <a:rPr lang="en-US" sz="1400" baseline="-25000" dirty="0"/>
              <a:t>d</a:t>
            </a:r>
            <a:r>
              <a:rPr lang="en-US" dirty="0"/>
              <a:t>, which depends not only on the time difference T2-T</a:t>
            </a:r>
            <a:r>
              <a:rPr lang="en-US" baseline="-25000" dirty="0"/>
              <a:t>d</a:t>
            </a:r>
            <a:r>
              <a:rPr lang="en-US" dirty="0"/>
              <a:t>  but also the client processing time T3-T1 and the time between when the client started and the next pruning T2-T1</a:t>
            </a:r>
          </a:p>
          <a:p>
            <a:r>
              <a:rPr lang="en-US" dirty="0"/>
              <a:t>Ensuring the change log keeps several days of change events behind the previous base (T0 in this case) helps even more, since it increases the chance that T</a:t>
            </a:r>
            <a:r>
              <a:rPr lang="en-US" baseline="-25000" dirty="0"/>
              <a:t>d</a:t>
            </a:r>
            <a:r>
              <a:rPr lang="en-US" dirty="0"/>
              <a:t> is earlier than T</a:t>
            </a:r>
            <a:r>
              <a:rPr lang="en-US" baseline="-25000" dirty="0"/>
              <a:t>x</a:t>
            </a:r>
            <a:r>
              <a:rPr lang="en-US" dirty="0"/>
              <a:t>, but still does not guarantee client success. If change log pruning is performed very frequently, say once per day or more often, this technique may provide no advantage at all.</a:t>
            </a:r>
          </a:p>
          <a:p>
            <a:r>
              <a:rPr lang="en-US" dirty="0"/>
              <a:t>Servers could keep track of the time the oldest client read the base (time T</a:t>
            </a:r>
            <a:r>
              <a:rPr lang="en-US" baseline="-25000" dirty="0"/>
              <a:t>b</a:t>
            </a:r>
            <a:r>
              <a:rPr lang="en-US" dirty="0"/>
              <a:t>) but has not yet read a change event newer than T</a:t>
            </a:r>
            <a:r>
              <a:rPr lang="en-US" baseline="-25000" dirty="0"/>
              <a:t>b</a:t>
            </a:r>
            <a:r>
              <a:rPr lang="en-US" dirty="0"/>
              <a:t> (implying the client had not yet completed reading the base and initial change log entries), and ensure T</a:t>
            </a:r>
            <a:r>
              <a:rPr lang="en-US" baseline="-25000" dirty="0"/>
              <a:t>d</a:t>
            </a:r>
            <a:r>
              <a:rPr lang="en-US" dirty="0"/>
              <a:t> was earlier than T</a:t>
            </a:r>
            <a:r>
              <a:rPr lang="en-US" baseline="-25000" dirty="0"/>
              <a:t>b</a:t>
            </a:r>
            <a:r>
              <a:rPr lang="en-US" dirty="0"/>
              <a:t> – but this means keeping state and would need some way to expire clients that never completed processing. Furthermore, while the processing time when reading the base is most likely to be an issue, this technique provides no help at all for incremental change event processing time.</a:t>
            </a:r>
          </a:p>
        </p:txBody>
      </p:sp>
    </p:spTree>
    <p:extLst>
      <p:ext uri="{BB962C8B-B14F-4D97-AF65-F5344CB8AC3E}">
        <p14:creationId xmlns:p14="http://schemas.microsoft.com/office/powerpoint/2010/main" val="4229596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stability – TRS resource</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p:txBody>
          <a:bodyPr/>
          <a:lstStyle/>
          <a:p>
            <a:r>
              <a:rPr lang="en-US" dirty="0"/>
              <a:t>The URI of the TRS resource itself can be discovered once and cached by clients; servers should not change this URI dynamically for a given tracked resource set</a:t>
            </a:r>
          </a:p>
          <a:p>
            <a:r>
              <a:rPr lang="en-US" dirty="0"/>
              <a:t>But of course the pool of tracked resource sets can change over time, so clients might still want to rerun the discovery process to learn about new or removed tracked resource sets</a:t>
            </a:r>
          </a:p>
          <a:p>
            <a:pPr lvl="1"/>
            <a:endParaRPr lang="en-US" dirty="0"/>
          </a:p>
        </p:txBody>
      </p:sp>
    </p:spTree>
    <p:extLst>
      <p:ext uri="{BB962C8B-B14F-4D97-AF65-F5344CB8AC3E}">
        <p14:creationId xmlns:p14="http://schemas.microsoft.com/office/powerpoint/2010/main" val="417217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- 1</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The URI of the first page of the base resource can change at any time; servers might change this URI when a base is completely recalculated.</a:t>
            </a:r>
          </a:p>
          <a:p>
            <a:r>
              <a:rPr lang="en-US" dirty="0"/>
              <a:t>The URI of the next page within any given base page can also change at any time – for example, when the server adds a new base page at the end of the current base set.</a:t>
            </a:r>
          </a:p>
          <a:p>
            <a:r>
              <a:rPr lang="en-US" dirty="0"/>
              <a:t>However, when a client is reading through a set of base pages, the paging must not get confused between older and newer different base containers, or older and newer contents of each page</a:t>
            </a:r>
          </a:p>
          <a:p>
            <a:pPr lvl="1"/>
            <a:r>
              <a:rPr lang="en-US" dirty="0"/>
              <a:t>A client finishes reading page 4 of the base it started at time T1, and requests page 5</a:t>
            </a:r>
          </a:p>
          <a:p>
            <a:pPr lvl="1"/>
            <a:r>
              <a:rPr lang="en-US" dirty="0"/>
              <a:t>At that time, the server must either return page 5 of the original base container (though the contents of that page might be different from how that page appeared at time T1), or fail if that page is no longer available and the client must restart reading the base. Such a failure is highly undesirable if the client requests for page 4 and page 5 are reasonably close in time, but acceptable if the requests are several days apart.</a:t>
            </a:r>
          </a:p>
          <a:p>
            <a:r>
              <a:rPr lang="en-US" dirty="0"/>
              <a:t>Since a client is expected to read the base only once, base pages can change over time, but not in ways that would cause a client to miss resources in the base set. For example, a resource R should not be in base page 6 at time T1 and then move to base page 5 at time T2, otherwise a client reading base page 5 at time T1 and then page 6 at time T3 will miss R completely.</a:t>
            </a:r>
          </a:p>
          <a:p>
            <a:pPr lvl="1"/>
            <a:endParaRPr lang="en-US" dirty="0"/>
          </a:p>
        </p:txBody>
      </p:sp>
    </p:spTree>
    <p:extLst>
      <p:ext uri="{BB962C8B-B14F-4D97-AF65-F5344CB8AC3E}">
        <p14:creationId xmlns:p14="http://schemas.microsoft.com/office/powerpoint/2010/main" val="1275549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- 2</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One way to handle base pages is to generate the initial set with some given number of resources in each page, then as time goes on and new resources are created, incrementally add those resources to new base pages (not to the end of any existing page, since a client might already have read that page).</a:t>
            </a:r>
          </a:p>
          <a:p>
            <a:r>
              <a:rPr lang="en-US" dirty="0"/>
              <a:t>A deleted resource can be left in the base until the delete event is pruned from the change log, before which time the resource should be deleted from its base page.</a:t>
            </a:r>
          </a:p>
          <a:p>
            <a:r>
              <a:rPr lang="en-US" dirty="0"/>
              <a:t>Since the above process can result in a sparse base container over the long term, servers might want to combine this approach with a complete base recalculation at a less frequent interval.</a:t>
            </a:r>
          </a:p>
          <a:p>
            <a:endParaRPr lang="en-US" dirty="0"/>
          </a:p>
          <a:p>
            <a:pPr lvl="1"/>
            <a:endParaRPr lang="en-US" dirty="0"/>
          </a:p>
        </p:txBody>
      </p:sp>
    </p:spTree>
    <p:extLst>
      <p:ext uri="{BB962C8B-B14F-4D97-AF65-F5344CB8AC3E}">
        <p14:creationId xmlns:p14="http://schemas.microsoft.com/office/powerpoint/2010/main" val="1525522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383A0-3C9E-2241-82A4-402B6CD66B0F}"/>
              </a:ext>
            </a:extLst>
          </p:cNvPr>
          <p:cNvSpPr>
            <a:spLocks noGrp="1"/>
          </p:cNvSpPr>
          <p:nvPr>
            <p:ph type="title"/>
          </p:nvPr>
        </p:nvSpPr>
        <p:spPr/>
        <p:txBody>
          <a:bodyPr/>
          <a:lstStyle/>
          <a:p>
            <a:r>
              <a:rPr lang="en-US" dirty="0"/>
              <a:t>URI and paging stability – change log - 1</a:t>
            </a:r>
          </a:p>
        </p:txBody>
      </p:sp>
      <p:sp>
        <p:nvSpPr>
          <p:cNvPr id="3" name="Content Placeholder 2">
            <a:extLst>
              <a:ext uri="{FF2B5EF4-FFF2-40B4-BE49-F238E27FC236}">
                <a16:creationId xmlns:a16="http://schemas.microsoft.com/office/drawing/2014/main" id="{6092C2C6-A5CB-C94E-9E99-E3E9D83E22DD}"/>
              </a:ext>
            </a:extLst>
          </p:cNvPr>
          <p:cNvSpPr>
            <a:spLocks noGrp="1"/>
          </p:cNvSpPr>
          <p:nvPr>
            <p:ph idx="1"/>
          </p:nvPr>
        </p:nvSpPr>
        <p:spPr/>
        <p:txBody>
          <a:bodyPr/>
          <a:lstStyle/>
          <a:p>
            <a:r>
              <a:rPr lang="en-US" dirty="0"/>
              <a:t>Clients are expected to read change logs frequently, and must not get inconsistent results from the paging</a:t>
            </a:r>
          </a:p>
          <a:p>
            <a:pPr lvl="1"/>
            <a:r>
              <a:rPr lang="en-US" dirty="0"/>
              <a:t>A client reads the third page of a change log at time T1, and the oldest change event in that page has order 10</a:t>
            </a:r>
          </a:p>
          <a:p>
            <a:pPr lvl="1"/>
            <a:r>
              <a:rPr lang="en-US" dirty="0"/>
              <a:t>The client reads the ‘previous’ page at time T2 (remember change log pages go backwards); the newest change event in that page MUST be the one immediately preceding the one with order 10. Note that this event need not have order 11 – its order may be greater than 11 because order numbers are not guaranteed to be consecutive. However, a change event must not be skipped because it was added to the page previously read by a client; change events should not be duplicated across multiple pages even though a client should be able to handle that</a:t>
            </a:r>
          </a:p>
          <a:p>
            <a:pPr lvl="1"/>
            <a:r>
              <a:rPr lang="en-US" dirty="0"/>
              <a:t>A client must be prepared to receive HTTP status code 404 (Not found) when navigating the “previous” reference from a final or stale Change Log segment.</a:t>
            </a:r>
          </a:p>
          <a:p>
            <a:pPr lvl="1"/>
            <a:r>
              <a:rPr lang="en-US" dirty="0"/>
              <a:t>Remember that multiple clients can be reading the same TRS at the same time, and each client may get a different set of change events in the TRS resource itself, and hence start reading pages at different offsets</a:t>
            </a:r>
          </a:p>
        </p:txBody>
      </p:sp>
    </p:spTree>
    <p:extLst>
      <p:ext uri="{BB962C8B-B14F-4D97-AF65-F5344CB8AC3E}">
        <p14:creationId xmlns:p14="http://schemas.microsoft.com/office/powerpoint/2010/main" val="1247430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26639-8B6F-734D-A182-EEC7AC34338C}"/>
              </a:ext>
            </a:extLst>
          </p:cNvPr>
          <p:cNvSpPr>
            <a:spLocks noGrp="1"/>
          </p:cNvSpPr>
          <p:nvPr>
            <p:ph type="title"/>
          </p:nvPr>
        </p:nvSpPr>
        <p:spPr/>
        <p:txBody>
          <a:bodyPr/>
          <a:lstStyle/>
          <a:p>
            <a:r>
              <a:rPr lang="en-US" dirty="0"/>
              <a:t>URI and paging stability – change log - 2</a:t>
            </a:r>
          </a:p>
        </p:txBody>
      </p:sp>
      <p:sp>
        <p:nvSpPr>
          <p:cNvPr id="3" name="Content Placeholder 2">
            <a:extLst>
              <a:ext uri="{FF2B5EF4-FFF2-40B4-BE49-F238E27FC236}">
                <a16:creationId xmlns:a16="http://schemas.microsoft.com/office/drawing/2014/main" id="{BFFA48D7-6F76-9842-A951-A8C381E0430A}"/>
              </a:ext>
            </a:extLst>
          </p:cNvPr>
          <p:cNvSpPr>
            <a:spLocks noGrp="1"/>
          </p:cNvSpPr>
          <p:nvPr>
            <p:ph idx="1"/>
          </p:nvPr>
        </p:nvSpPr>
        <p:spPr/>
        <p:txBody>
          <a:bodyPr/>
          <a:lstStyle/>
          <a:p>
            <a:r>
              <a:rPr lang="en-US" dirty="0"/>
              <a:t>One way to handle change log paging is to use a URI for each page with the most recent change event order number in a query string:</a:t>
            </a:r>
          </a:p>
          <a:p>
            <a:pPr lvl="1"/>
            <a:r>
              <a:rPr lang="en-US" dirty="0">
                <a:hlinkClick r:id="rId2"/>
              </a:rPr>
              <a:t>http://example.com/trs/changelog?order=145</a:t>
            </a:r>
            <a:endParaRPr lang="en-US" dirty="0"/>
          </a:p>
          <a:p>
            <a:r>
              <a:rPr lang="en-US" dirty="0"/>
              <a:t>Each client reading the TRS may get a different set of ‘previous’ URI links, depending on the oldest order number in the change event in the TRS resource itself at the time that client started reading</a:t>
            </a:r>
          </a:p>
          <a:p>
            <a:r>
              <a:rPr lang="en-US" dirty="0"/>
              <a:t>The server dynamically calculates the change page based on the query string, filling in the relevant change entries and a ‘previous’ link with the next older order number</a:t>
            </a:r>
          </a:p>
        </p:txBody>
      </p:sp>
    </p:spTree>
    <p:extLst>
      <p:ext uri="{BB962C8B-B14F-4D97-AF65-F5344CB8AC3E}">
        <p14:creationId xmlns:p14="http://schemas.microsoft.com/office/powerpoint/2010/main" val="2538071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9FE4-68B2-BC4E-86AC-4CE9B634A14B}"/>
              </a:ext>
            </a:extLst>
          </p:cNvPr>
          <p:cNvSpPr>
            <a:spLocks noGrp="1"/>
          </p:cNvSpPr>
          <p:nvPr>
            <p:ph type="title"/>
          </p:nvPr>
        </p:nvSpPr>
        <p:spPr/>
        <p:txBody>
          <a:bodyPr/>
          <a:lstStyle/>
          <a:p>
            <a:r>
              <a:rPr lang="en-US" dirty="0"/>
              <a:t>Use of etags</a:t>
            </a:r>
          </a:p>
        </p:txBody>
      </p:sp>
      <p:sp>
        <p:nvSpPr>
          <p:cNvPr id="3" name="Content Placeholder 2">
            <a:extLst>
              <a:ext uri="{FF2B5EF4-FFF2-40B4-BE49-F238E27FC236}">
                <a16:creationId xmlns:a16="http://schemas.microsoft.com/office/drawing/2014/main" id="{89E4F033-E4BA-BA47-8B1B-ACAC8307EE47}"/>
              </a:ext>
            </a:extLst>
          </p:cNvPr>
          <p:cNvSpPr>
            <a:spLocks noGrp="1"/>
          </p:cNvSpPr>
          <p:nvPr>
            <p:ph idx="1"/>
          </p:nvPr>
        </p:nvSpPr>
        <p:spPr>
          <a:xfrm>
            <a:off x="182563" y="1066800"/>
            <a:ext cx="8686800" cy="5410200"/>
          </a:xfrm>
        </p:spPr>
        <p:txBody>
          <a:bodyPr/>
          <a:lstStyle/>
          <a:p>
            <a:r>
              <a:rPr lang="en-US" dirty="0"/>
              <a:t>The TRS resource itself MAY have an etag</a:t>
            </a:r>
          </a:p>
          <a:p>
            <a:pPr lvl="1"/>
            <a:r>
              <a:rPr lang="en-US" dirty="0"/>
              <a:t>Strong or weak etags MAY be used</a:t>
            </a:r>
          </a:p>
          <a:p>
            <a:pPr lvl="1"/>
            <a:r>
              <a:rPr lang="en-US" dirty="0"/>
              <a:t>If present, the TRS etag MUST change whenever a new change event is added to the TRS resource, or when the ‘previous’ page link changes, or when the base URI changes</a:t>
            </a:r>
          </a:p>
          <a:p>
            <a:pPr lvl="1"/>
            <a:r>
              <a:rPr lang="en-US" dirty="0"/>
              <a:t>The etag on the TRS may be used with the If-None-Match header when issuing a GET request for the TRS during the incremental update procedure – the server MUST respond 304 Not Modified if there are no changes in the TRS</a:t>
            </a:r>
          </a:p>
          <a:p>
            <a:r>
              <a:rPr lang="en-US" dirty="0"/>
              <a:t>Since a client is expected to read the base only once, there is little value in providing an etag other than to control caching – the etag for the base itself would change when a base was completely regenerated, and the etag for the base itself or the last page of the base would change when the ‘next page’ link was updated to add new base pages.</a:t>
            </a:r>
          </a:p>
          <a:p>
            <a:r>
              <a:rPr lang="en-US" dirty="0"/>
              <a:t>Etags on the change log pages are probably of no value, especially if the order query string URI form is used.</a:t>
            </a:r>
          </a:p>
          <a:p>
            <a:r>
              <a:rPr lang="en-US" dirty="0"/>
              <a:t>Etag properties, as opposed to http headers, SHOULD be used within patch events to validate the applicability of the patch.</a:t>
            </a:r>
          </a:p>
          <a:p>
            <a:r>
              <a:rPr lang="en-US" dirty="0"/>
              <a:t>Etags MAY be used on the tracked resources themselves, following normal http guidelines</a:t>
            </a:r>
          </a:p>
          <a:p>
            <a:r>
              <a:rPr lang="en-US" dirty="0"/>
              <a:t>I believe these recommendations address OASIS </a:t>
            </a:r>
            <a:r>
              <a:rPr lang="en-US" dirty="0">
                <a:hlinkClick r:id="rId2"/>
              </a:rPr>
              <a:t>issue 167</a:t>
            </a:r>
            <a:r>
              <a:rPr lang="en-US" dirty="0"/>
              <a:t> – Downgrade TRS Server requirements on the TRS Resource HTTP endpoints, and OASIS </a:t>
            </a:r>
            <a:r>
              <a:rPr lang="en-US" dirty="0">
                <a:hlinkClick r:id="rId3"/>
              </a:rPr>
              <a:t>issue 169</a:t>
            </a:r>
            <a:r>
              <a:rPr lang="en-US" dirty="0"/>
              <a:t> – Allow for more use of etags in TRS feeds</a:t>
            </a:r>
            <a:br>
              <a:rPr lang="en-US" dirty="0"/>
            </a:br>
            <a:endParaRPr lang="en-US" dirty="0"/>
          </a:p>
        </p:txBody>
      </p:sp>
    </p:spTree>
    <p:extLst>
      <p:ext uri="{BB962C8B-B14F-4D97-AF65-F5344CB8AC3E}">
        <p14:creationId xmlns:p14="http://schemas.microsoft.com/office/powerpoint/2010/main" val="1780215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3D4FA-9B9A-0147-8B82-203244F71017}"/>
              </a:ext>
            </a:extLst>
          </p:cNvPr>
          <p:cNvSpPr>
            <a:spLocks noGrp="1"/>
          </p:cNvSpPr>
          <p:nvPr>
            <p:ph type="title"/>
          </p:nvPr>
        </p:nvSpPr>
        <p:spPr/>
        <p:txBody>
          <a:bodyPr/>
          <a:lstStyle/>
          <a:p>
            <a:r>
              <a:rPr lang="en-US" dirty="0"/>
              <a:t>Base container type and membership predicate</a:t>
            </a:r>
          </a:p>
        </p:txBody>
      </p:sp>
      <p:sp>
        <p:nvSpPr>
          <p:cNvPr id="3" name="Content Placeholder 2">
            <a:extLst>
              <a:ext uri="{FF2B5EF4-FFF2-40B4-BE49-F238E27FC236}">
                <a16:creationId xmlns:a16="http://schemas.microsoft.com/office/drawing/2014/main" id="{CF6D001B-AB29-FD48-AD9E-FB30F97F0C7A}"/>
              </a:ext>
            </a:extLst>
          </p:cNvPr>
          <p:cNvSpPr>
            <a:spLocks noGrp="1"/>
          </p:cNvSpPr>
          <p:nvPr>
            <p:ph idx="1"/>
          </p:nvPr>
        </p:nvSpPr>
        <p:spPr/>
        <p:txBody>
          <a:bodyPr/>
          <a:lstStyle/>
          <a:p>
            <a:r>
              <a:rPr lang="en-US" dirty="0"/>
              <a:t>OASIS </a:t>
            </a:r>
            <a:r>
              <a:rPr lang="en-US" dirty="0">
                <a:hlinkClick r:id="rId2"/>
              </a:rPr>
              <a:t>issue 171</a:t>
            </a:r>
            <a:endParaRPr lang="en-US" dirty="0"/>
          </a:p>
          <a:p>
            <a:r>
              <a:rPr lang="en-US" dirty="0"/>
              <a:t>See </a:t>
            </a:r>
            <a:r>
              <a:rPr lang="en-US" dirty="0">
                <a:hlinkClick r:id="rId3"/>
              </a:rPr>
              <a:t>http://open-services.net/pipermail/oslc-core_open-services.net/2014-March/001747.html</a:t>
            </a:r>
            <a:endParaRPr lang="en-US" dirty="0"/>
          </a:p>
          <a:p>
            <a:endParaRPr lang="en-US" dirty="0"/>
          </a:p>
        </p:txBody>
      </p:sp>
    </p:spTree>
    <p:extLst>
      <p:ext uri="{BB962C8B-B14F-4D97-AF65-F5344CB8AC3E}">
        <p14:creationId xmlns:p14="http://schemas.microsoft.com/office/powerpoint/2010/main" val="1856161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B7DE-CD8F-314D-B20D-AFF7BEAF77B6}"/>
              </a:ext>
            </a:extLst>
          </p:cNvPr>
          <p:cNvSpPr>
            <a:spLocks noGrp="1"/>
          </p:cNvSpPr>
          <p:nvPr>
            <p:ph type="title"/>
          </p:nvPr>
        </p:nvSpPr>
        <p:spPr/>
        <p:txBody>
          <a:bodyPr/>
          <a:lstStyle/>
          <a:p>
            <a:r>
              <a:rPr lang="en-US" dirty="0"/>
              <a:t>Access Contexts</a:t>
            </a:r>
          </a:p>
        </p:txBody>
      </p:sp>
      <p:sp>
        <p:nvSpPr>
          <p:cNvPr id="3" name="Content Placeholder 2">
            <a:extLst>
              <a:ext uri="{FF2B5EF4-FFF2-40B4-BE49-F238E27FC236}">
                <a16:creationId xmlns:a16="http://schemas.microsoft.com/office/drawing/2014/main" id="{ED489B9C-F280-6441-B05A-28787F03C2BD}"/>
              </a:ext>
            </a:extLst>
          </p:cNvPr>
          <p:cNvSpPr>
            <a:spLocks noGrp="1"/>
          </p:cNvSpPr>
          <p:nvPr>
            <p:ph idx="1"/>
          </p:nvPr>
        </p:nvSpPr>
        <p:spPr/>
        <p:txBody>
          <a:bodyPr/>
          <a:lstStyle/>
          <a:p>
            <a:r>
              <a:rPr lang="en-US" dirty="0"/>
              <a:t>OASIS </a:t>
            </a:r>
            <a:r>
              <a:rPr lang="en-US" dirty="0">
                <a:hlinkClick r:id="rId2"/>
              </a:rPr>
              <a:t>issue 82</a:t>
            </a:r>
            <a:endParaRPr lang="en-US" dirty="0"/>
          </a:p>
          <a:p>
            <a:r>
              <a:rPr lang="en-US" dirty="0"/>
              <a:t>I propose we separate the Access Context spec and vocabulary from the TRS spec - they use different namespaces anyway, and either one could be used without the other. If they are separate, we can debate the timeframe and requirements for Access Contexts more carefully.</a:t>
            </a:r>
          </a:p>
          <a:p>
            <a:r>
              <a:rPr lang="en-US" dirty="0"/>
              <a:t>This also removes </a:t>
            </a:r>
            <a:r>
              <a:rPr lang="en-US" dirty="0">
                <a:hlinkClick r:id="rId3"/>
              </a:rPr>
              <a:t>issue 79</a:t>
            </a:r>
            <a:r>
              <a:rPr lang="en-US" dirty="0"/>
              <a:t> and </a:t>
            </a:r>
            <a:r>
              <a:rPr lang="en-US" dirty="0">
                <a:hlinkClick r:id="rId4"/>
              </a:rPr>
              <a:t>issue 68</a:t>
            </a:r>
            <a:r>
              <a:rPr lang="en-US" dirty="0"/>
              <a:t> from the TRS component</a:t>
            </a:r>
          </a:p>
        </p:txBody>
      </p:sp>
    </p:spTree>
    <p:extLst>
      <p:ext uri="{BB962C8B-B14F-4D97-AF65-F5344CB8AC3E}">
        <p14:creationId xmlns:p14="http://schemas.microsoft.com/office/powerpoint/2010/main" val="2857597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49F21-8DC9-FB4B-BBC1-3B17C96610E9}"/>
              </a:ext>
            </a:extLst>
          </p:cNvPr>
          <p:cNvSpPr>
            <a:spLocks noGrp="1"/>
          </p:cNvSpPr>
          <p:nvPr>
            <p:ph type="title"/>
          </p:nvPr>
        </p:nvSpPr>
        <p:spPr/>
        <p:txBody>
          <a:bodyPr/>
          <a:lstStyle/>
          <a:p>
            <a:r>
              <a:rPr lang="en-US" dirty="0"/>
              <a:t>Issues I propose we defer</a:t>
            </a:r>
          </a:p>
        </p:txBody>
      </p:sp>
      <p:sp>
        <p:nvSpPr>
          <p:cNvPr id="3" name="Content Placeholder 2">
            <a:extLst>
              <a:ext uri="{FF2B5EF4-FFF2-40B4-BE49-F238E27FC236}">
                <a16:creationId xmlns:a16="http://schemas.microsoft.com/office/drawing/2014/main" id="{B9BA910D-F868-F74F-8395-5B2BAA493ED4}"/>
              </a:ext>
            </a:extLst>
          </p:cNvPr>
          <p:cNvSpPr>
            <a:spLocks noGrp="1"/>
          </p:cNvSpPr>
          <p:nvPr>
            <p:ph idx="1"/>
          </p:nvPr>
        </p:nvSpPr>
        <p:spPr/>
        <p:txBody>
          <a:bodyPr/>
          <a:lstStyle/>
          <a:p>
            <a:r>
              <a:rPr lang="en-US" dirty="0"/>
              <a:t>OASIS </a:t>
            </a:r>
            <a:r>
              <a:rPr lang="en-US" dirty="0">
                <a:hlinkClick r:id="rId2"/>
              </a:rPr>
              <a:t>issue 71</a:t>
            </a:r>
            <a:r>
              <a:rPr lang="en-US" dirty="0"/>
              <a:t> – Provide data in a TRS event for filtering</a:t>
            </a:r>
          </a:p>
          <a:p>
            <a:r>
              <a:rPr lang="en-US" dirty="0"/>
              <a:t>OASIS </a:t>
            </a:r>
            <a:r>
              <a:rPr lang="en-US" dirty="0">
                <a:hlinkClick r:id="rId3"/>
              </a:rPr>
              <a:t>issue 85</a:t>
            </a:r>
            <a:r>
              <a:rPr lang="en-US" dirty="0"/>
              <a:t> – discover TRS in service or service provider resource</a:t>
            </a:r>
          </a:p>
          <a:p>
            <a:r>
              <a:rPr lang="en-US" dirty="0"/>
              <a:t>OASIS </a:t>
            </a:r>
            <a:r>
              <a:rPr lang="en-US" dirty="0">
                <a:hlinkClick r:id="rId4"/>
              </a:rPr>
              <a:t>issue 86</a:t>
            </a:r>
            <a:r>
              <a:rPr lang="en-US" dirty="0"/>
              <a:t> – Provide TRS consumers with an efficient means of accessing tracked resources</a:t>
            </a:r>
          </a:p>
          <a:p>
            <a:r>
              <a:rPr lang="en-US" dirty="0"/>
              <a:t>OASIS </a:t>
            </a:r>
            <a:r>
              <a:rPr lang="en-US" dirty="0">
                <a:hlinkClick r:id="rId5"/>
              </a:rPr>
              <a:t>issue 93</a:t>
            </a:r>
            <a:r>
              <a:rPr lang="en-US" dirty="0"/>
              <a:t> – adding a consecutive sequence number for change events</a:t>
            </a:r>
          </a:p>
        </p:txBody>
      </p:sp>
    </p:spTree>
    <p:extLst>
      <p:ext uri="{BB962C8B-B14F-4D97-AF65-F5344CB8AC3E}">
        <p14:creationId xmlns:p14="http://schemas.microsoft.com/office/powerpoint/2010/main" val="165078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FBBE-C72C-2A49-BC32-5B62CEEB7B07}"/>
              </a:ext>
            </a:extLst>
          </p:cNvPr>
          <p:cNvSpPr>
            <a:spLocks noGrp="1"/>
          </p:cNvSpPr>
          <p:nvPr>
            <p:ph type="title"/>
          </p:nvPr>
        </p:nvSpPr>
        <p:spPr/>
        <p:txBody>
          <a:bodyPr/>
          <a:lstStyle/>
          <a:p>
            <a:r>
              <a:rPr lang="en-US" dirty="0"/>
              <a:t>TRS Specification and Design Issues </a:t>
            </a:r>
          </a:p>
        </p:txBody>
      </p:sp>
      <p:sp>
        <p:nvSpPr>
          <p:cNvPr id="3" name="Content Placeholder 2">
            <a:extLst>
              <a:ext uri="{FF2B5EF4-FFF2-40B4-BE49-F238E27FC236}">
                <a16:creationId xmlns:a16="http://schemas.microsoft.com/office/drawing/2014/main" id="{8DB80D66-336D-B240-96E4-D00E7ED9BACB}"/>
              </a:ext>
            </a:extLst>
          </p:cNvPr>
          <p:cNvSpPr>
            <a:spLocks noGrp="1"/>
          </p:cNvSpPr>
          <p:nvPr>
            <p:ph idx="1"/>
          </p:nvPr>
        </p:nvSpPr>
        <p:spPr/>
        <p:txBody>
          <a:bodyPr/>
          <a:lstStyle/>
          <a:p>
            <a:r>
              <a:rPr lang="en-US" dirty="0"/>
              <a:t>This presentation covers the open TRS specification issues, and provides some guidelines for possible implementations</a:t>
            </a:r>
          </a:p>
          <a:p>
            <a:r>
              <a:rPr lang="en-US" dirty="0"/>
              <a:t>Please review to ensure the coverage of the open issues is complete, and note any missing pieces or new issues</a:t>
            </a:r>
          </a:p>
          <a:p>
            <a:r>
              <a:rPr lang="en-US" dirty="0"/>
              <a:t>We then need to discuss how to write appropriate normative specification text, and what to put in a non-normative committee note</a:t>
            </a:r>
          </a:p>
          <a:p>
            <a:r>
              <a:rPr lang="en-US" dirty="0"/>
              <a:t>And we should vote on the issue proposals, resolutions, and deferrals</a:t>
            </a:r>
          </a:p>
          <a:p>
            <a:pPr marL="0" indent="0">
              <a:buNone/>
            </a:pPr>
            <a:endParaRPr lang="en-US" dirty="0"/>
          </a:p>
        </p:txBody>
      </p:sp>
    </p:spTree>
    <p:extLst>
      <p:ext uri="{BB962C8B-B14F-4D97-AF65-F5344CB8AC3E}">
        <p14:creationId xmlns:p14="http://schemas.microsoft.com/office/powerpoint/2010/main" val="1693864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2AC6-375B-F143-AFD7-2B49A2F023F6}"/>
              </a:ext>
            </a:extLst>
          </p:cNvPr>
          <p:cNvSpPr>
            <a:spLocks noGrp="1"/>
          </p:cNvSpPr>
          <p:nvPr>
            <p:ph type="title"/>
          </p:nvPr>
        </p:nvSpPr>
        <p:spPr/>
        <p:txBody>
          <a:bodyPr/>
          <a:lstStyle/>
          <a:p>
            <a:r>
              <a:rPr lang="en-US" dirty="0"/>
              <a:t>Editorial fixes – just do them</a:t>
            </a:r>
          </a:p>
        </p:txBody>
      </p:sp>
      <p:sp>
        <p:nvSpPr>
          <p:cNvPr id="3" name="Content Placeholder 2">
            <a:extLst>
              <a:ext uri="{FF2B5EF4-FFF2-40B4-BE49-F238E27FC236}">
                <a16:creationId xmlns:a16="http://schemas.microsoft.com/office/drawing/2014/main" id="{41195923-4BD4-B841-BC28-8B3A8985C2A6}"/>
              </a:ext>
            </a:extLst>
          </p:cNvPr>
          <p:cNvSpPr>
            <a:spLocks noGrp="1"/>
          </p:cNvSpPr>
          <p:nvPr>
            <p:ph idx="1"/>
          </p:nvPr>
        </p:nvSpPr>
        <p:spPr/>
        <p:txBody>
          <a:bodyPr/>
          <a:lstStyle/>
          <a:p>
            <a:r>
              <a:rPr lang="en-US" dirty="0"/>
              <a:t>OASIS </a:t>
            </a:r>
            <a:r>
              <a:rPr lang="en-US" dirty="0">
                <a:hlinkClick r:id="rId2"/>
              </a:rPr>
              <a:t>issue 160</a:t>
            </a:r>
            <a:r>
              <a:rPr lang="en-US" dirty="0"/>
              <a:t> – TRS spec examples of paged base response missing required Link header values</a:t>
            </a:r>
          </a:p>
          <a:p>
            <a:r>
              <a:rPr lang="en-US" dirty="0"/>
              <a:t>OASIS </a:t>
            </a:r>
            <a:r>
              <a:rPr lang="en-US" dirty="0">
                <a:hlinkClick r:id="rId3"/>
              </a:rPr>
              <a:t>issue 166</a:t>
            </a:r>
            <a:r>
              <a:rPr lang="en-US" dirty="0"/>
              <a:t> – Examples of URNs for TRS (or elsewhere) should not use urn-3</a:t>
            </a:r>
          </a:p>
        </p:txBody>
      </p:sp>
    </p:spTree>
    <p:extLst>
      <p:ext uri="{BB962C8B-B14F-4D97-AF65-F5344CB8AC3E}">
        <p14:creationId xmlns:p14="http://schemas.microsoft.com/office/powerpoint/2010/main" val="1013968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82AB-1F03-CB41-B5B2-D8EC6DCB4A1A}"/>
              </a:ext>
            </a:extLst>
          </p:cNvPr>
          <p:cNvSpPr>
            <a:spLocks noGrp="1"/>
          </p:cNvSpPr>
          <p:nvPr>
            <p:ph type="title"/>
          </p:nvPr>
        </p:nvSpPr>
        <p:spPr/>
        <p:txBody>
          <a:bodyPr/>
          <a:lstStyle/>
          <a:p>
            <a:r>
              <a:rPr lang="en-US" dirty="0"/>
              <a:t>Other topics – all TBD for now …</a:t>
            </a:r>
          </a:p>
        </p:txBody>
      </p:sp>
      <p:sp>
        <p:nvSpPr>
          <p:cNvPr id="3" name="Content Placeholder 2">
            <a:extLst>
              <a:ext uri="{FF2B5EF4-FFF2-40B4-BE49-F238E27FC236}">
                <a16:creationId xmlns:a16="http://schemas.microsoft.com/office/drawing/2014/main" id="{C9393DA0-E618-5048-9DF4-A8889D43A737}"/>
              </a:ext>
            </a:extLst>
          </p:cNvPr>
          <p:cNvSpPr>
            <a:spLocks noGrp="1"/>
          </p:cNvSpPr>
          <p:nvPr>
            <p:ph idx="1"/>
          </p:nvPr>
        </p:nvSpPr>
        <p:spPr/>
        <p:txBody>
          <a:bodyPr/>
          <a:lstStyle/>
          <a:p>
            <a:r>
              <a:rPr lang="en-US" dirty="0"/>
              <a:t>Server rollback</a:t>
            </a:r>
          </a:p>
          <a:p>
            <a:r>
              <a:rPr lang="en-US" dirty="0"/>
              <a:t>Use of patch events and etag properties</a:t>
            </a:r>
          </a:p>
          <a:p>
            <a:r>
              <a:rPr lang="en-US" dirty="0"/>
              <a:t>Inclusion of metadata such as vocabularies and shapes</a:t>
            </a:r>
          </a:p>
        </p:txBody>
      </p:sp>
    </p:spTree>
    <p:extLst>
      <p:ext uri="{BB962C8B-B14F-4D97-AF65-F5344CB8AC3E}">
        <p14:creationId xmlns:p14="http://schemas.microsoft.com/office/powerpoint/2010/main" val="27915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13736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 with change log</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a:cxnSpLocks/>
          </p:cNvCxnSpPr>
          <p:nvPr/>
        </p:nvCxnSpPr>
        <p:spPr bwMode="auto">
          <a:xfrm>
            <a:off x="1676400" y="3657600"/>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sp>
        <p:nvSpPr>
          <p:cNvPr id="7" name="Rounded Rectangle 6">
            <a:extLst>
              <a:ext uri="{FF2B5EF4-FFF2-40B4-BE49-F238E27FC236}">
                <a16:creationId xmlns:a16="http://schemas.microsoft.com/office/drawing/2014/main" id="{E74667FA-D43F-814D-83B4-012966038593}"/>
              </a:ext>
            </a:extLst>
          </p:cNvPr>
          <p:cNvSpPr/>
          <p:nvPr/>
        </p:nvSpPr>
        <p:spPr bwMode="auto">
          <a:xfrm>
            <a:off x="548482" y="4132015"/>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8" name="TextBox 7">
            <a:extLst>
              <a:ext uri="{FF2B5EF4-FFF2-40B4-BE49-F238E27FC236}">
                <a16:creationId xmlns:a16="http://schemas.microsoft.com/office/drawing/2014/main" id="{86AE027D-2CA0-E44E-852A-C0E64D210174}"/>
              </a:ext>
            </a:extLst>
          </p:cNvPr>
          <p:cNvSpPr txBox="1"/>
          <p:nvPr/>
        </p:nvSpPr>
        <p:spPr>
          <a:xfrm>
            <a:off x="1905000" y="4059485"/>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359119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1B0D-707B-1043-9EE4-649E1E6A0033}"/>
              </a:ext>
            </a:extLst>
          </p:cNvPr>
          <p:cNvSpPr>
            <a:spLocks noGrp="1"/>
          </p:cNvSpPr>
          <p:nvPr>
            <p:ph type="title"/>
          </p:nvPr>
        </p:nvSpPr>
        <p:spPr/>
        <p:txBody>
          <a:bodyPr/>
          <a:lstStyle/>
          <a:p>
            <a:r>
              <a:rPr lang="en-US" dirty="0"/>
              <a:t>TRS Base and Change Log</a:t>
            </a:r>
          </a:p>
        </p:txBody>
      </p:sp>
      <p:sp>
        <p:nvSpPr>
          <p:cNvPr id="3" name="Content Placeholder 2">
            <a:extLst>
              <a:ext uri="{FF2B5EF4-FFF2-40B4-BE49-F238E27FC236}">
                <a16:creationId xmlns:a16="http://schemas.microsoft.com/office/drawing/2014/main" id="{E831797F-8DCD-4445-8E03-57A8F81FD65C}"/>
              </a:ext>
            </a:extLst>
          </p:cNvPr>
          <p:cNvSpPr>
            <a:spLocks noGrp="1"/>
          </p:cNvSpPr>
          <p:nvPr>
            <p:ph idx="1"/>
          </p:nvPr>
        </p:nvSpPr>
        <p:spPr/>
        <p:txBody>
          <a:bodyPr/>
          <a:lstStyle/>
          <a:p>
            <a:r>
              <a:rPr lang="en-US" dirty="0"/>
              <a:t>When read together, a TRS base and the set of change events in the change log must provide a complete picture of the ‘current’ set of resources in a tracked resource set</a:t>
            </a:r>
          </a:p>
          <a:p>
            <a:pPr lvl="1"/>
            <a:r>
              <a:rPr lang="en-US" dirty="0"/>
              <a:t>the set of resources so identified SHOULD represent a coherent and consistent set that did exist at some recent point in time</a:t>
            </a:r>
          </a:p>
          <a:p>
            <a:r>
              <a:rPr lang="en-US" dirty="0"/>
              <a:t>Clients reading the TRS may take a substantial length of time to process both the base and change log – perhaps weeks, but probably not months</a:t>
            </a:r>
          </a:p>
          <a:p>
            <a:pPr lvl="1"/>
            <a:r>
              <a:rPr lang="en-US" dirty="0"/>
              <a:t>The actual time would depend of the number of resources in the tracked resource set, their size, the number of change events in the change log, the network speed, and the client processing time</a:t>
            </a:r>
          </a:p>
          <a:p>
            <a:r>
              <a:rPr lang="en-US" dirty="0"/>
              <a:t>Servers providing TRS feeds SHOULD allow for that length of time when considering the implementation of base and change log updates (‘rebasing’)</a:t>
            </a:r>
          </a:p>
          <a:p>
            <a:r>
              <a:rPr lang="en-US" dirty="0"/>
              <a:t>But how should we define this in terms of a well-structured specification? And how much is not normative specification, but recommendations in a committee note?</a:t>
            </a:r>
          </a:p>
        </p:txBody>
      </p:sp>
    </p:spTree>
    <p:extLst>
      <p:ext uri="{BB962C8B-B14F-4D97-AF65-F5344CB8AC3E}">
        <p14:creationId xmlns:p14="http://schemas.microsoft.com/office/powerpoint/2010/main" val="153182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t>(as per non-normative text in TRS 2.0 specification)</a:t>
            </a:r>
            <a:endParaRPr lang="en-US" i="1"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b="1" dirty="0"/>
              <a:t>Initialization procedure for a client that has not previously read this TRS</a:t>
            </a:r>
          </a:p>
          <a:p>
            <a:pPr lvl="1"/>
            <a:r>
              <a:rPr lang="en-US" dirty="0"/>
              <a:t>GET the Tracked Resource Set resource to retrieve the URI of the base</a:t>
            </a:r>
          </a:p>
          <a:p>
            <a:pPr lvl="1"/>
            <a:r>
              <a:rPr lang="en-US" dirty="0"/>
              <a:t>GET successive pages of the base, processing each member resource as required</a:t>
            </a:r>
          </a:p>
          <a:p>
            <a:pPr lvl="1"/>
            <a:r>
              <a:rPr lang="en-US" dirty="0"/>
              <a:t>Invoke the Incremental Update procedure (below), with the sync point set to the </a:t>
            </a:r>
            <a:r>
              <a:rPr lang="en-US" dirty="0">
                <a:latin typeface="Courier New" panose="02070309020205020404" pitchFamily="49" charset="0"/>
                <a:cs typeface="Courier New" panose="02070309020205020404" pitchFamily="49" charset="0"/>
              </a:rPr>
              <a:t>trs:cutoffEvent</a:t>
            </a:r>
            <a:r>
              <a:rPr lang="en-US" dirty="0"/>
              <a:t> property on the first page of the base (this could be </a:t>
            </a:r>
            <a:r>
              <a:rPr lang="en-US" dirty="0">
                <a:latin typeface="Courier New" panose="02070309020205020404" pitchFamily="49" charset="0"/>
                <a:cs typeface="Courier New" panose="02070309020205020404" pitchFamily="49" charset="0"/>
              </a:rPr>
              <a:t>rdf:nil</a:t>
            </a:r>
            <a:r>
              <a:rPr lang="en-US" dirty="0"/>
              <a:t>)</a:t>
            </a:r>
          </a:p>
          <a:p>
            <a:endParaRPr lang="en-US" b="1" dirty="0"/>
          </a:p>
          <a:p>
            <a:r>
              <a:rPr lang="en-US" b="1" dirty="0"/>
              <a:t>Starting procedure for a client that has previously read this TRS</a:t>
            </a:r>
          </a:p>
          <a:p>
            <a:pPr lvl="1"/>
            <a:r>
              <a:rPr lang="en-US" dirty="0"/>
              <a:t>Invoke the Incremental Update procedure (below), with the sync point set to the URI of the most recent previously processed change event</a:t>
            </a:r>
          </a:p>
        </p:txBody>
      </p:sp>
    </p:spTree>
    <p:extLst>
      <p:ext uri="{BB962C8B-B14F-4D97-AF65-F5344CB8AC3E}">
        <p14:creationId xmlns:p14="http://schemas.microsoft.com/office/powerpoint/2010/main" val="296997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solidFill>
                  <a:srgbClr val="00B2EF"/>
                </a:solidFill>
              </a:rPr>
              <a:t>(as per non-normative text in TRS 2.0 specification)</a:t>
            </a:r>
            <a:endParaRPr lang="en-US"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b="1" dirty="0"/>
              <a:t>Incremental Update procedure</a:t>
            </a:r>
          </a:p>
          <a:p>
            <a:pPr lvl="1">
              <a:spcBef>
                <a:spcPts val="400"/>
              </a:spcBef>
            </a:pPr>
            <a:r>
              <a:rPr lang="en-US" dirty="0"/>
              <a:t>GET the Tracked Resource Set resource to retrieve the most recent change events</a:t>
            </a:r>
          </a:p>
          <a:p>
            <a:pPr lvl="1">
              <a:spcBef>
                <a:spcPts val="400"/>
              </a:spcBef>
            </a:pPr>
            <a:r>
              <a:rPr lang="en-US" dirty="0"/>
              <a:t>Search through the above change events plus those in the chain of subsequent change log pages from newest to oldest to find the sync point event if that is not nil – if the sync point is nil, just read all the way to the oldest change event</a:t>
            </a:r>
          </a:p>
          <a:p>
            <a:pPr lvl="1">
              <a:spcBef>
                <a:spcPts val="400"/>
              </a:spcBef>
            </a:pPr>
            <a:r>
              <a:rPr lang="en-US" dirty="0"/>
              <a:t>The incremental update fails if the client is unable to locate a non-nil sync point (i.e., it gets to the end of the log without finding that event).</a:t>
            </a:r>
          </a:p>
          <a:p>
            <a:pPr lvl="1">
              <a:spcBef>
                <a:spcPts val="400"/>
              </a:spcBef>
            </a:pPr>
            <a:r>
              <a:rPr lang="en-US" dirty="0"/>
              <a:t>Process each change event after the sync point event (if non-nil), from oldest to newest (older non-patch change events to the same resource can be skipped)</a:t>
            </a:r>
          </a:p>
          <a:p>
            <a:pPr lvl="1">
              <a:spcBef>
                <a:spcPts val="400"/>
              </a:spcBef>
            </a:pPr>
            <a:r>
              <a:rPr lang="en-US" dirty="0"/>
              <a:t>Record the latest event processed as the new sync point event</a:t>
            </a:r>
          </a:p>
        </p:txBody>
      </p:sp>
    </p:spTree>
    <p:extLst>
      <p:ext uri="{BB962C8B-B14F-4D97-AF65-F5344CB8AC3E}">
        <p14:creationId xmlns:p14="http://schemas.microsoft.com/office/powerpoint/2010/main" val="422150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BA591-381F-D14B-860A-564A5A8E028F}"/>
              </a:ext>
            </a:extLst>
          </p:cNvPr>
          <p:cNvSpPr>
            <a:spLocks noGrp="1"/>
          </p:cNvSpPr>
          <p:nvPr>
            <p:ph type="title"/>
          </p:nvPr>
        </p:nvSpPr>
        <p:spPr/>
        <p:txBody>
          <a:bodyPr/>
          <a:lstStyle/>
          <a:p>
            <a:r>
              <a:rPr lang="en-US" dirty="0"/>
              <a:t>Expected client logic</a:t>
            </a:r>
          </a:p>
        </p:txBody>
      </p:sp>
      <p:sp>
        <p:nvSpPr>
          <p:cNvPr id="3" name="Content Placeholder 2">
            <a:extLst>
              <a:ext uri="{FF2B5EF4-FFF2-40B4-BE49-F238E27FC236}">
                <a16:creationId xmlns:a16="http://schemas.microsoft.com/office/drawing/2014/main" id="{BB3B8665-BE57-6B4A-8F97-280AFB2164FB}"/>
              </a:ext>
            </a:extLst>
          </p:cNvPr>
          <p:cNvSpPr>
            <a:spLocks noGrp="1"/>
          </p:cNvSpPr>
          <p:nvPr>
            <p:ph idx="1"/>
          </p:nvPr>
        </p:nvSpPr>
        <p:spPr/>
        <p:txBody>
          <a:bodyPr/>
          <a:lstStyle/>
          <a:p>
            <a:r>
              <a:rPr lang="en-US" dirty="0"/>
              <a:t>The base might be empty</a:t>
            </a:r>
          </a:p>
          <a:p>
            <a:pPr lvl="1"/>
            <a:r>
              <a:rPr lang="en-US" dirty="0"/>
              <a:t>Either because the TRS feed was started before any tracked resources were created</a:t>
            </a:r>
          </a:p>
          <a:p>
            <a:pPr lvl="1"/>
            <a:r>
              <a:rPr lang="en-US" dirty="0"/>
              <a:t>Or because the change log (perhaps dynamically calculated from audit trails) goes back to the very start of the tracked resource set</a:t>
            </a:r>
          </a:p>
          <a:p>
            <a:r>
              <a:rPr lang="en-US" dirty="0"/>
              <a:t>Clients are expected to read the base and change log as quickly as they can, and not delay for extended periods of time between reading the base and the change log, or between reading pages of the base</a:t>
            </a:r>
          </a:p>
          <a:p>
            <a:r>
              <a:rPr lang="en-US" dirty="0"/>
              <a:t>Clients are expected to repeat the incremental update procedure on a regular basis to keep up with changes, perhaps as often as every minute</a:t>
            </a:r>
          </a:p>
          <a:p>
            <a:r>
              <a:rPr lang="en-US" dirty="0"/>
              <a:t>If the process fails because the sync point cannot be found, or if reading a base page or change log page fails with a permanent error, the client must restart from the initialization procedure (re-reading the base)</a:t>
            </a:r>
          </a:p>
          <a:p>
            <a:r>
              <a:rPr lang="en-US" dirty="0"/>
              <a:t>Other than the above error recovery, the client should not need to re-read the base even if that base changes – the change log contains all necessary information</a:t>
            </a:r>
          </a:p>
        </p:txBody>
      </p:sp>
    </p:spTree>
    <p:extLst>
      <p:ext uri="{BB962C8B-B14F-4D97-AF65-F5344CB8AC3E}">
        <p14:creationId xmlns:p14="http://schemas.microsoft.com/office/powerpoint/2010/main" val="168574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77854F-B6F7-1C4A-9537-6F442FBE665E}"/>
              </a:ext>
            </a:extLst>
          </p:cNvPr>
          <p:cNvSpPr>
            <a:spLocks noGrp="1"/>
          </p:cNvSpPr>
          <p:nvPr>
            <p:ph idx="1"/>
          </p:nvPr>
        </p:nvSpPr>
        <p:spPr>
          <a:xfrm>
            <a:off x="182563" y="1600201"/>
            <a:ext cx="8686800" cy="4572000"/>
          </a:xfrm>
        </p:spPr>
        <p:txBody>
          <a:bodyPr/>
          <a:lstStyle/>
          <a:p>
            <a:r>
              <a:rPr lang="en-US" dirty="0"/>
              <a:t>Consider a time line going from T0 (the date/time at which a tracked resource set is first constructed), through increasing time values T1, T2, T3, …TN</a:t>
            </a:r>
          </a:p>
          <a:p>
            <a:pPr lvl="1"/>
            <a:r>
              <a:rPr lang="en-US" dirty="0"/>
              <a:t>And other time points T</a:t>
            </a:r>
            <a:r>
              <a:rPr lang="en-US" baseline="-25000" dirty="0"/>
              <a:t>x</a:t>
            </a:r>
            <a:r>
              <a:rPr lang="en-US" dirty="0"/>
              <a:t>, T</a:t>
            </a:r>
            <a:r>
              <a:rPr lang="en-US" baseline="-25000" dirty="0"/>
              <a:t>y</a:t>
            </a:r>
            <a:r>
              <a:rPr lang="en-US" dirty="0"/>
              <a:t>, T</a:t>
            </a:r>
            <a:r>
              <a:rPr lang="en-US" baseline="-25000" dirty="0"/>
              <a:t>z</a:t>
            </a:r>
            <a:r>
              <a:rPr lang="en-US" dirty="0"/>
              <a:t>, … spread along the time line, where T</a:t>
            </a:r>
            <a:r>
              <a:rPr lang="en-US" baseline="-25000" dirty="0"/>
              <a:t>x</a:t>
            </a:r>
            <a:r>
              <a:rPr lang="en-US" dirty="0"/>
              <a:t>, …, could be before, at the same time as, or after any T1…TN, unless specified otherwise</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In the above example, T</a:t>
            </a:r>
            <a:r>
              <a:rPr lang="en-US" baseline="-25000" dirty="0"/>
              <a:t>x</a:t>
            </a:r>
            <a:r>
              <a:rPr lang="en-US" dirty="0"/>
              <a:t> is after T0, might be before or after T1, but is before T2</a:t>
            </a:r>
          </a:p>
          <a:p>
            <a:pPr lvl="1"/>
            <a:r>
              <a:rPr lang="en-US" dirty="0"/>
              <a:t>T</a:t>
            </a:r>
            <a:r>
              <a:rPr lang="en-US" baseline="-25000" dirty="0"/>
              <a:t>y</a:t>
            </a:r>
            <a:r>
              <a:rPr lang="en-US" dirty="0"/>
              <a:t> is after T0, might be before or after T1, and might be before or after T2</a:t>
            </a:r>
          </a:p>
          <a:p>
            <a:endParaRPr lang="en-US" dirty="0"/>
          </a:p>
        </p:txBody>
      </p:sp>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usage</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01988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- 1</a:t>
            </a:r>
          </a:p>
        </p:txBody>
      </p:sp>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a:xfrm>
            <a:off x="182563" y="1524000"/>
            <a:ext cx="8686800" cy="4754563"/>
          </a:xfrm>
        </p:spPr>
        <p:txBody>
          <a:bodyPr/>
          <a:lstStyle/>
          <a:p>
            <a:pPr marL="0" indent="0">
              <a:buNone/>
            </a:pPr>
            <a:r>
              <a:rPr lang="en-US" i="1" dirty="0"/>
              <a:t>Note: this topic addresses OASIS </a:t>
            </a:r>
            <a:r>
              <a:rPr lang="en-US" i="1" dirty="0">
                <a:hlinkClick r:id="rId2"/>
              </a:rPr>
              <a:t>issue 168</a:t>
            </a:r>
            <a:r>
              <a:rPr lang="en-US" i="1" dirty="0"/>
              <a:t> – describe ways to ensure clients can read base+change log after pruning/rebase.</a:t>
            </a:r>
          </a:p>
          <a:p>
            <a:r>
              <a:rPr lang="en-US" dirty="0"/>
              <a:t>Consider a server that at time T1 has a single page base B1 and a change log with events running from T</a:t>
            </a:r>
            <a:r>
              <a:rPr lang="en-US" baseline="-25000" dirty="0"/>
              <a:t>x</a:t>
            </a:r>
            <a:r>
              <a:rPr lang="en-US" dirty="0"/>
              <a:t> back to T0, where T</a:t>
            </a:r>
            <a:r>
              <a:rPr lang="en-US" baseline="-25000" dirty="0"/>
              <a:t>x</a:t>
            </a:r>
            <a:r>
              <a:rPr lang="en-US" dirty="0"/>
              <a:t> is a bit less than T1</a:t>
            </a:r>
          </a:p>
          <a:p>
            <a:endParaRPr lang="en-US" dirty="0"/>
          </a:p>
          <a:p>
            <a:endParaRPr lang="en-US" dirty="0"/>
          </a:p>
          <a:p>
            <a:endParaRPr lang="en-US" dirty="0"/>
          </a:p>
          <a:p>
            <a:endParaRPr lang="en-US" dirty="0"/>
          </a:p>
          <a:p>
            <a:endParaRPr lang="en-US" dirty="0"/>
          </a:p>
          <a:p>
            <a:r>
              <a:rPr lang="en-US" dirty="0"/>
              <a:t>A client reads the base and change log at time T1, and starts processing those (reading the resources that are members of the base, plus resources for which there are create events, removing those for which there are delete events, and updating those for which there are modify events</a:t>
            </a:r>
          </a:p>
          <a:p>
            <a:r>
              <a:rPr lang="en-US" dirty="0"/>
              <a:t>So far so good</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3156763"/>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3054916"/>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3054916"/>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740716"/>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781445"/>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548482" y="4215131"/>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1905000" y="4142601"/>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230916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p:txBody>
          <a:bodyPr/>
          <a:lstStyle/>
          <a:p>
            <a:r>
              <a:rPr lang="en-US" dirty="0"/>
              <a:t>At time T2 the server decides to rebase &amp; prune the change log</a:t>
            </a:r>
          </a:p>
          <a:p>
            <a:pPr lvl="1"/>
            <a:r>
              <a:rPr lang="en-US" dirty="0"/>
              <a:t>The TRS base is changed to a new single base page B2</a:t>
            </a:r>
          </a:p>
          <a:p>
            <a:pPr lvl="1"/>
            <a:r>
              <a:rPr lang="en-US" dirty="0"/>
              <a:t>The cutoff is set to the newest event at or before T2</a:t>
            </a:r>
          </a:p>
          <a:p>
            <a:pPr lvl="1"/>
            <a:r>
              <a:rPr lang="en-US" dirty="0"/>
              <a:t>The change log is truncated, discarding events older than T</a:t>
            </a:r>
            <a:r>
              <a:rPr lang="en-US" baseline="-25000" dirty="0"/>
              <a:t>d</a:t>
            </a:r>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r>
              <a:rPr lang="en-US" dirty="0"/>
              <a:t>At time T3, the client that started reading at time T1 completes its initial processing, and polls the TRS for changes newer than T</a:t>
            </a:r>
            <a:r>
              <a:rPr lang="en-US" baseline="-25000" dirty="0"/>
              <a:t>x</a:t>
            </a:r>
          </a:p>
          <a:p>
            <a:r>
              <a:rPr lang="en-US" dirty="0"/>
              <a:t>If T</a:t>
            </a:r>
            <a:r>
              <a:rPr lang="en-US" baseline="-25000" dirty="0"/>
              <a:t>d</a:t>
            </a:r>
            <a:r>
              <a:rPr lang="en-US" dirty="0"/>
              <a:t> is later than T</a:t>
            </a:r>
            <a:r>
              <a:rPr lang="en-US" baseline="-25000" dirty="0"/>
              <a:t>x</a:t>
            </a:r>
            <a:r>
              <a:rPr lang="en-US" dirty="0"/>
              <a:t>, the client has a problem – change events may be missing, and the sync event T</a:t>
            </a:r>
            <a:r>
              <a:rPr lang="en-US" baseline="-25000" dirty="0"/>
              <a:t>x</a:t>
            </a:r>
            <a:r>
              <a:rPr lang="en-US" dirty="0"/>
              <a:t> may not be found. The client then has to restart from scratch.</a:t>
            </a:r>
          </a:p>
        </p:txBody>
      </p:sp>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2</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2928163"/>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2826316"/>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2826316"/>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512116"/>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552845"/>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1943750" y="4293553"/>
            <a:ext cx="2173431" cy="12749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4214669" y="4218801"/>
            <a:ext cx="966931" cy="276999"/>
          </a:xfrm>
          <a:prstGeom prst="rect">
            <a:avLst/>
          </a:prstGeom>
          <a:noFill/>
        </p:spPr>
        <p:txBody>
          <a:bodyPr wrap="none" rtlCol="0">
            <a:spAutoFit/>
          </a:bodyPr>
          <a:lstStyle/>
          <a:p>
            <a:r>
              <a:rPr lang="en-US" sz="1200" dirty="0"/>
              <a:t>Change log</a:t>
            </a:r>
          </a:p>
        </p:txBody>
      </p:sp>
      <p:grpSp>
        <p:nvGrpSpPr>
          <p:cNvPr id="15" name="Group 14">
            <a:extLst>
              <a:ext uri="{FF2B5EF4-FFF2-40B4-BE49-F238E27FC236}">
                <a16:creationId xmlns:a16="http://schemas.microsoft.com/office/drawing/2014/main" id="{F010814C-3F76-774B-88A7-47775B787DFE}"/>
              </a:ext>
            </a:extLst>
          </p:cNvPr>
          <p:cNvGrpSpPr/>
          <p:nvPr/>
        </p:nvGrpSpPr>
        <p:grpSpPr>
          <a:xfrm>
            <a:off x="3949700" y="2826316"/>
            <a:ext cx="381000" cy="478333"/>
            <a:chOff x="381000" y="3733800"/>
            <a:chExt cx="381000" cy="478333"/>
          </a:xfrm>
        </p:grpSpPr>
        <p:sp>
          <p:nvSpPr>
            <p:cNvPr id="16" name="TextBox 15">
              <a:extLst>
                <a:ext uri="{FF2B5EF4-FFF2-40B4-BE49-F238E27FC236}">
                  <a16:creationId xmlns:a16="http://schemas.microsoft.com/office/drawing/2014/main" id="{39859751-0D54-6E45-959E-2A372D80804A}"/>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17" name="Straight Connector 16">
              <a:extLst>
                <a:ext uri="{FF2B5EF4-FFF2-40B4-BE49-F238E27FC236}">
                  <a16:creationId xmlns:a16="http://schemas.microsoft.com/office/drawing/2014/main" id="{1F13D233-CBFC-804E-9953-759B8D0B8141}"/>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8" name="Straight Connector 17">
            <a:extLst>
              <a:ext uri="{FF2B5EF4-FFF2-40B4-BE49-F238E27FC236}">
                <a16:creationId xmlns:a16="http://schemas.microsoft.com/office/drawing/2014/main" id="{06605974-37F3-3A40-B33C-A0FCAD714138}"/>
              </a:ext>
            </a:extLst>
          </p:cNvPr>
          <p:cNvCxnSpPr>
            <a:cxnSpLocks/>
          </p:cNvCxnSpPr>
          <p:nvPr/>
        </p:nvCxnSpPr>
        <p:spPr bwMode="auto">
          <a:xfrm>
            <a:off x="1066800" y="3875633"/>
            <a:ext cx="20574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06298511-7738-194C-B16F-24B90C137173}"/>
              </a:ext>
            </a:extLst>
          </p:cNvPr>
          <p:cNvSpPr txBox="1"/>
          <p:nvPr/>
        </p:nvSpPr>
        <p:spPr>
          <a:xfrm>
            <a:off x="1752600" y="3916362"/>
            <a:ext cx="381000" cy="274638"/>
          </a:xfrm>
          <a:prstGeom prst="rect">
            <a:avLst/>
          </a:prstGeom>
          <a:noFill/>
        </p:spPr>
        <p:txBody>
          <a:bodyPr wrap="square" rtlCol="0">
            <a:spAutoFit/>
          </a:bodyPr>
          <a:lstStyle/>
          <a:p>
            <a:r>
              <a:rPr lang="en-US" sz="1200" dirty="0"/>
              <a:t>T</a:t>
            </a:r>
            <a:r>
              <a:rPr lang="en-US" sz="1200" baseline="-25000" dirty="0"/>
              <a:t>d</a:t>
            </a:r>
          </a:p>
        </p:txBody>
      </p:sp>
      <p:grpSp>
        <p:nvGrpSpPr>
          <p:cNvPr id="22" name="Group 21">
            <a:extLst>
              <a:ext uri="{FF2B5EF4-FFF2-40B4-BE49-F238E27FC236}">
                <a16:creationId xmlns:a16="http://schemas.microsoft.com/office/drawing/2014/main" id="{CFCD9529-D09D-604C-853B-9A1251675723}"/>
              </a:ext>
            </a:extLst>
          </p:cNvPr>
          <p:cNvGrpSpPr/>
          <p:nvPr/>
        </p:nvGrpSpPr>
        <p:grpSpPr>
          <a:xfrm>
            <a:off x="4914900" y="2826316"/>
            <a:ext cx="381000" cy="478333"/>
            <a:chOff x="381000" y="3733800"/>
            <a:chExt cx="381000" cy="478333"/>
          </a:xfrm>
        </p:grpSpPr>
        <p:sp>
          <p:nvSpPr>
            <p:cNvPr id="23" name="TextBox 22">
              <a:extLst>
                <a:ext uri="{FF2B5EF4-FFF2-40B4-BE49-F238E27FC236}">
                  <a16:creationId xmlns:a16="http://schemas.microsoft.com/office/drawing/2014/main" id="{B4B6A9F9-E8A4-CC4D-BE93-A9EEFF7B74A3}"/>
                </a:ext>
              </a:extLst>
            </p:cNvPr>
            <p:cNvSpPr txBox="1"/>
            <p:nvPr/>
          </p:nvSpPr>
          <p:spPr>
            <a:xfrm>
              <a:off x="381000" y="3937495"/>
              <a:ext cx="381000" cy="274638"/>
            </a:xfrm>
            <a:prstGeom prst="rect">
              <a:avLst/>
            </a:prstGeom>
            <a:noFill/>
          </p:spPr>
          <p:txBody>
            <a:bodyPr wrap="square" rtlCol="0">
              <a:spAutoFit/>
            </a:bodyPr>
            <a:lstStyle/>
            <a:p>
              <a:r>
                <a:rPr lang="en-US" sz="1200" dirty="0"/>
                <a:t>T3</a:t>
              </a:r>
            </a:p>
          </p:txBody>
        </p:sp>
        <p:cxnSp>
          <p:nvCxnSpPr>
            <p:cNvPr id="24" name="Straight Connector 23">
              <a:extLst>
                <a:ext uri="{FF2B5EF4-FFF2-40B4-BE49-F238E27FC236}">
                  <a16:creationId xmlns:a16="http://schemas.microsoft.com/office/drawing/2014/main" id="{5ACB7F88-A469-D74D-9963-37F8C7175F68}"/>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593597889"/>
      </p:ext>
    </p:extLst>
  </p:cSld>
  <p:clrMapOvr>
    <a:masterClrMapping/>
  </p:clrMapOvr>
</p:sld>
</file>

<file path=ppt/theme/theme1.xml><?xml version="1.0" encoding="utf-8"?>
<a:theme xmlns:a="http://schemas.openxmlformats.org/drawingml/2006/main" name="Persistent Template">
  <a:themeElements>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fontScheme name="January 20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lnDef>
  </a:objectDefaults>
  <a:extraClrSchemeLst>
    <a:extraClrScheme>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rsistent" id="{627366F2-21AE-5941-8C64-D0727FE51A95}" vid="{13421667-E747-D346-A2E7-C1742B5A37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Persistent Template</Template>
  <TotalTime>358</TotalTime>
  <Words>2710</Words>
  <Application>Microsoft Macintosh PowerPoint</Application>
  <PresentationFormat>On-screen Show (4:3)</PresentationFormat>
  <Paragraphs>167</Paragraphs>
  <Slides>23</Slides>
  <Notes>0</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 Unicode MS</vt:lpstr>
      <vt:lpstr>MS Gothic</vt:lpstr>
      <vt:lpstr>MS PGothic</vt:lpstr>
      <vt:lpstr>MS PGothic</vt:lpstr>
      <vt:lpstr>Arial</vt:lpstr>
      <vt:lpstr>Courier New</vt:lpstr>
      <vt:lpstr>Times New Roman</vt:lpstr>
      <vt:lpstr>Wingdings</vt:lpstr>
      <vt:lpstr>Persistent Template</vt:lpstr>
      <vt:lpstr>TRS Specification and Design Issues  Nick Crossley May 24 2018</vt:lpstr>
      <vt:lpstr>TRS Specification and Design Issues </vt:lpstr>
      <vt:lpstr>TRS Base and Change Log</vt:lpstr>
      <vt:lpstr>Expected client logic (as per non-normative text in TRS 2.0 specification)</vt:lpstr>
      <vt:lpstr>Expected client logic (as per non-normative text in TRS 2.0 specification)</vt:lpstr>
      <vt:lpstr>Expected client logic</vt:lpstr>
      <vt:lpstr>Time line usage</vt:lpstr>
      <vt:lpstr>Change log pruning - 1</vt:lpstr>
      <vt:lpstr>Change log pruning -  2</vt:lpstr>
      <vt:lpstr>Change log pruning - 3</vt:lpstr>
      <vt:lpstr>URI stability – TRS resource</vt:lpstr>
      <vt:lpstr>URI and paging stability – base resource - 1</vt:lpstr>
      <vt:lpstr>URI and paging stability – base resource - 2</vt:lpstr>
      <vt:lpstr>URI and paging stability – change log - 1</vt:lpstr>
      <vt:lpstr>URI and paging stability – change log - 2</vt:lpstr>
      <vt:lpstr>Use of etags</vt:lpstr>
      <vt:lpstr>Base container type and membership predicate</vt:lpstr>
      <vt:lpstr>Access Contexts</vt:lpstr>
      <vt:lpstr>Issues I propose we defer</vt:lpstr>
      <vt:lpstr>Editorial fixes – just do them</vt:lpstr>
      <vt:lpstr>Other topics – all TBD for now …</vt:lpstr>
      <vt:lpstr>Time line diagram</vt:lpstr>
      <vt:lpstr>Time line diagram with change log</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TRS Base and Change Log</dc:title>
  <dc:creator>Nicholas Crossley</dc:creator>
  <cp:lastModifiedBy>Nicholas Crossley</cp:lastModifiedBy>
  <cp:revision>35</cp:revision>
  <cp:lastPrinted>2017-11-14T17:04:33Z</cp:lastPrinted>
  <dcterms:created xsi:type="dcterms:W3CDTF">2018-05-01T16:04:54Z</dcterms:created>
  <dcterms:modified xsi:type="dcterms:W3CDTF">2018-05-24T10:02:58Z</dcterms:modified>
</cp:coreProperties>
</file>