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5"/>
  </p:notesMasterIdLst>
  <p:handoutMasterIdLst>
    <p:handoutMasterId r:id="rId26"/>
  </p:handoutMasterIdLst>
  <p:sldIdLst>
    <p:sldId id="2687" r:id="rId2"/>
    <p:sldId id="2773" r:id="rId3"/>
    <p:sldId id="2776" r:id="rId4"/>
    <p:sldId id="2768" r:id="rId5"/>
    <p:sldId id="2777" r:id="rId6"/>
    <p:sldId id="2779" r:id="rId7"/>
    <p:sldId id="2780" r:id="rId8"/>
    <p:sldId id="2769" r:id="rId9"/>
    <p:sldId id="2765" r:id="rId10"/>
    <p:sldId id="2767" r:id="rId11"/>
    <p:sldId id="2763" r:id="rId12"/>
    <p:sldId id="2774" r:id="rId13"/>
    <p:sldId id="2775" r:id="rId14"/>
    <p:sldId id="2743" r:id="rId15"/>
    <p:sldId id="2748" r:id="rId16"/>
    <p:sldId id="2749" r:id="rId17"/>
    <p:sldId id="2750" r:id="rId18"/>
    <p:sldId id="2753" r:id="rId19"/>
    <p:sldId id="2754" r:id="rId20"/>
    <p:sldId id="2755" r:id="rId21"/>
    <p:sldId id="2756" r:id="rId22"/>
    <p:sldId id="2757" r:id="rId23"/>
    <p:sldId id="2746" r:id="rId24"/>
  </p:sldIdLst>
  <p:sldSz cx="10287000" cy="74295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FF"/>
    <a:srgbClr val="CCFF99"/>
    <a:srgbClr val="CCECFF"/>
    <a:srgbClr val="FFFFEB"/>
    <a:srgbClr val="FFCCFF"/>
    <a:srgbClr val="FFFFFF"/>
    <a:srgbClr val="FF99FF"/>
    <a:srgbClr val="99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4" autoAdjust="0"/>
    <p:restoredTop sz="92742" autoAdjust="0"/>
  </p:normalViewPr>
  <p:slideViewPr>
    <p:cSldViewPr snapToGrid="0" showGuides="1">
      <p:cViewPr varScale="1">
        <p:scale>
          <a:sx n="61" d="100"/>
          <a:sy n="61" d="100"/>
        </p:scale>
        <p:origin x="-318" y="-48"/>
      </p:cViewPr>
      <p:guideLst>
        <p:guide orient="horz" pos="3869"/>
        <p:guide pos="12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594" y="3018"/>
      </p:cViewPr>
      <p:guideLst>
        <p:guide orient="horz" pos="3224"/>
        <p:guide pos="22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69411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defTabSz="949172">
              <a:defRPr sz="900"/>
            </a:lvl1pPr>
          </a:lstStyle>
          <a:p>
            <a:pPr>
              <a:defRPr/>
            </a:pPr>
            <a:r>
              <a:rPr lang="en-US" altLang="ja-JP" dirty="0" smtClean="0"/>
              <a:t>PROMIS </a:t>
            </a:r>
            <a:r>
              <a:rPr lang="ja-JP" altLang="en-US" dirty="0" smtClean="0"/>
              <a:t>検討資料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000"/>
            </a:lvl1pPr>
          </a:lstStyle>
          <a:p>
            <a:pPr>
              <a:defRPr/>
            </a:pPr>
            <a:r>
              <a:rPr lang="en-US" altLang="ja-JP" dirty="0"/>
              <a:t>2012</a:t>
            </a:r>
            <a:r>
              <a:rPr lang="ja-JP" altLang="en-US" dirty="0"/>
              <a:t>年 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6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100" b="0"/>
            </a:lvl1pPr>
          </a:lstStyle>
          <a:p>
            <a:pPr>
              <a:defRPr/>
            </a:pPr>
            <a:fld id="{A72C0161-BED7-4E84-B735-C4706B9076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9826626"/>
            <a:ext cx="4592485" cy="37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85" tIns="47993" rIns="95985" bIns="47993">
            <a:spAutoFit/>
          </a:bodyPr>
          <a:lstStyle/>
          <a:p>
            <a:pPr defTabSz="949172" eaLnBrk="0" hangingPunct="0"/>
            <a:r>
              <a:rPr lang="en-US" altLang="ja-JP" sz="900">
                <a:latin typeface="Arial" charset="0"/>
                <a:ea typeface="ＭＳ ゴシック" pitchFamily="49" charset="-128"/>
                <a:cs typeface="Arial" charset="0"/>
              </a:rPr>
              <a:t>All Rights Reserved, Copyright </a:t>
            </a:r>
          </a:p>
          <a:p>
            <a:pPr defTabSz="949172" eaLnBrk="0" hangingPunct="0"/>
            <a:r>
              <a:rPr lang="en-US" altLang="ja-JP" sz="900">
                <a:latin typeface="Arial" charset="0"/>
                <a:ea typeface="ＭＳ ゴシック" pitchFamily="49" charset="-128"/>
                <a:cs typeface="Arial" charset="0"/>
              </a:rPr>
              <a:t>Next-generationproject managementdata exchangearchitecture committee, 2012</a:t>
            </a:r>
          </a:p>
        </p:txBody>
      </p:sp>
    </p:spTree>
    <p:extLst>
      <p:ext uri="{BB962C8B-B14F-4D97-AF65-F5344CB8AC3E}">
        <p14:creationId xmlns:p14="http://schemas.microsoft.com/office/powerpoint/2010/main" val="738229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オブジェクト指向'98シンンポジウム チュートリアル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ja-JP" altLang="en-US"/>
              <a:t>1998年9月16日</a:t>
            </a: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03288" y="768350"/>
            <a:ext cx="5313362" cy="383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4" y="4860925"/>
            <a:ext cx="52101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90C9BAC1-F36F-4EE4-B89F-F9A170B44C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196971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7669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3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254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05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2109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48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29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94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3700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5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308225"/>
            <a:ext cx="8743950" cy="15922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4210050"/>
            <a:ext cx="7200900" cy="1898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0AD5-0836-4040-8A67-841A86BA6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13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0E85-7849-4EC8-AC97-7DF98F644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826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15250" y="0"/>
            <a:ext cx="2571750" cy="59309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562850" cy="59309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8A52-4892-4BBB-A72C-8DEB65A2C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5690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7CE7-D367-4673-893D-B5A2D474B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00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08588" y="1473200"/>
            <a:ext cx="4298950" cy="2152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208588" y="3778250"/>
            <a:ext cx="4298950" cy="2152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72F2-D297-4738-873E-DE324D129F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94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 3"/>
          <p:cNvSpPr>
            <a:spLocks noGrp="1"/>
          </p:cNvSpPr>
          <p:nvPr>
            <p:ph type="clipArt"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アイコンをクリックしてクリップ アートを追加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F5FA-3AA6-47B8-856D-067C4E7BB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759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846119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52D9-42EA-4B70-911F-93739FA4F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10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400">
                <a:solidFill>
                  <a:schemeClr val="tx1"/>
                </a:solidFill>
              </a:defRPr>
            </a:lvl3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6BAC-8816-469E-ABF9-8228DA95B3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70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773613"/>
            <a:ext cx="8743950" cy="1476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3149600"/>
            <a:ext cx="8743950" cy="1624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A570-D169-4DAC-8570-576967562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0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2EF9-BBCB-4C61-9F88-630A38E7AC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064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96863"/>
            <a:ext cx="9258300" cy="1238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63700"/>
            <a:ext cx="4545013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355850"/>
            <a:ext cx="4545013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663700"/>
            <a:ext cx="4546600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355850"/>
            <a:ext cx="4546600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C376-C9D0-4A61-AB9F-0C2F121C34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60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FD58A-1981-433E-B272-A49A8E57F4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6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0D9F0-571B-44FB-B372-3E9636DF04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38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95275"/>
            <a:ext cx="3384550" cy="1258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95275"/>
            <a:ext cx="5749925" cy="6342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554163"/>
            <a:ext cx="3384550" cy="5083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BA16-CEC9-409F-A3D1-BA85CB045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39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5200650"/>
            <a:ext cx="6172200" cy="614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63575"/>
            <a:ext cx="6172200" cy="4457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815013"/>
            <a:ext cx="6172200" cy="871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65A0-7D08-484D-91F0-96FB927C9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3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FFFFF"/>
            </a:gs>
            <a:gs pos="50000">
              <a:schemeClr val="bg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87000" cy="10937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473200"/>
            <a:ext cx="8750300" cy="4457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938" y="6769100"/>
            <a:ext cx="2143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9488" y="6769100"/>
            <a:ext cx="3251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7113" y="6769100"/>
            <a:ext cx="2143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82429481-5511-46B5-A0DC-881C3EC2A5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auto">
          <a:xfrm flipV="1">
            <a:off x="1684338" y="768350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099FF"/>
              </a:gs>
              <a:gs pos="100000">
                <a:srgbClr val="2FFFD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50800" dir="2700000" sx="55000" sy="55000" algn="ctr" rotWithShape="0">
              <a:srgbClr val="000000">
                <a:alpha val="86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ja-JP" altLang="en-US"/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-46038" y="6999288"/>
            <a:ext cx="596901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1233" tIns="50617" rIns="101233" bIns="50617">
            <a:spAutoFit/>
          </a:bodyPr>
          <a:lstStyle>
            <a:lvl1pPr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>
              <a:defRPr/>
            </a:pPr>
            <a:fld id="{ED518A77-9F1F-4CFE-803F-8E80425E8153}" type="slidenum">
              <a:rPr lang="en-US" altLang="ja-JP" sz="1800" smtClean="0">
                <a:latin typeface="Arial" charset="0"/>
              </a:rPr>
              <a:pPr algn="ctr">
                <a:defRPr/>
              </a:pPr>
              <a:t>‹#›</a:t>
            </a:fld>
            <a:endParaRPr lang="en-US" altLang="ja-JP" sz="1800" smtClean="0">
              <a:latin typeface="Arial" charset="0"/>
            </a:endParaRPr>
          </a:p>
        </p:txBody>
      </p:sp>
      <p:sp>
        <p:nvSpPr>
          <p:cNvPr id="1033" name="AutoShape 33"/>
          <p:cNvSpPr>
            <a:spLocks noChangeArrowheads="1"/>
          </p:cNvSpPr>
          <p:nvPr/>
        </p:nvSpPr>
        <p:spPr bwMode="auto">
          <a:xfrm flipV="1">
            <a:off x="2187575" y="742950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3D4A8"/>
              </a:gs>
              <a:gs pos="12500">
                <a:srgbClr val="21D6E0"/>
              </a:gs>
              <a:gs pos="37500">
                <a:srgbClr val="0087E6"/>
              </a:gs>
              <a:gs pos="50000">
                <a:srgbClr val="005CBF"/>
              </a:gs>
              <a:gs pos="62500">
                <a:srgbClr val="0087E6"/>
              </a:gs>
              <a:gs pos="87500">
                <a:srgbClr val="21D6E0"/>
              </a:gs>
              <a:gs pos="100000">
                <a:srgbClr val="03D4A8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ja-JP" altLang="en-US"/>
          </a:p>
        </p:txBody>
      </p:sp>
      <p:sp>
        <p:nvSpPr>
          <p:cNvPr id="1034" name="AutoShape 45"/>
          <p:cNvSpPr>
            <a:spLocks noChangeArrowheads="1"/>
          </p:cNvSpPr>
          <p:nvPr userDrawn="1"/>
        </p:nvSpPr>
        <p:spPr bwMode="auto">
          <a:xfrm flipV="1">
            <a:off x="1684338" y="796925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09900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ja-JP" altLang="en-US"/>
          </a:p>
        </p:txBody>
      </p:sp>
      <p:sp>
        <p:nvSpPr>
          <p:cNvPr id="1035" name="Rectangle 12"/>
          <p:cNvSpPr>
            <a:spLocks noChangeArrowheads="1"/>
          </p:cNvSpPr>
          <p:nvPr userDrawn="1"/>
        </p:nvSpPr>
        <p:spPr bwMode="auto">
          <a:xfrm>
            <a:off x="1571625" y="7135813"/>
            <a:ext cx="8655050" cy="2778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ja-JP" sz="1200" dirty="0">
                <a:solidFill>
                  <a:schemeClr val="accent2"/>
                </a:solidFill>
                <a:latin typeface="Arial" charset="0"/>
              </a:rPr>
              <a:t>All Rights Reserved, Copyright Next-Generation Project Management Data Exchange Architecture Committee, </a:t>
            </a:r>
            <a:r>
              <a:rPr lang="en-US" altLang="ja-JP" sz="1200" dirty="0" smtClean="0">
                <a:solidFill>
                  <a:schemeClr val="accent2"/>
                </a:solidFill>
                <a:latin typeface="Arial" charset="0"/>
              </a:rPr>
              <a:t>2014</a:t>
            </a:r>
            <a:endParaRPr lang="en-US" altLang="ja-JP" sz="12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F"/>
        <a:defRPr kumimoji="1" sz="2800" b="1">
          <a:solidFill>
            <a:srgbClr val="002060"/>
          </a:solidFill>
          <a:latin typeface="+mn-lt"/>
          <a:ea typeface="+mn-ea"/>
          <a:cs typeface="+mn-cs"/>
        </a:defRPr>
      </a:lvl1pPr>
      <a:lvl2pPr marL="744538" indent="-28575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Font typeface="Wingdings" pitchFamily="2" charset="2"/>
        <a:buChar char="G"/>
        <a:defRPr kumimoji="1"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I"/>
        <a:defRPr kumimoji="1" sz="2400" b="1">
          <a:solidFill>
            <a:schemeClr val="tx1"/>
          </a:solidFill>
          <a:latin typeface="+mn-lt"/>
          <a:ea typeface="+mn-ea"/>
        </a:defRPr>
      </a:lvl3pPr>
      <a:lvl4pPr marL="1601788" indent="-230188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k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6482" y="1371235"/>
            <a:ext cx="9743089" cy="3216263"/>
          </a:xfrm>
        </p:spPr>
        <p:txBody>
          <a:bodyPr anchor="t"/>
          <a:lstStyle/>
          <a:p>
            <a:r>
              <a:rPr lang="en-US" altLang="ja-JP" sz="4000" dirty="0" smtClean="0"/>
              <a:t>OASIS OSLC PROMCODE TC</a:t>
            </a:r>
            <a:br>
              <a:rPr lang="en-US" altLang="ja-JP" sz="4000" dirty="0" smtClean="0"/>
            </a:br>
            <a:r>
              <a:rPr lang="en-US" altLang="ja-JP" dirty="0" smtClean="0"/>
              <a:t>Domain Model Revisited and Use Cases</a:t>
            </a:r>
            <a:br>
              <a:rPr lang="en-US" altLang="ja-JP" dirty="0" smtClean="0"/>
            </a:br>
            <a:r>
              <a:rPr lang="en-US" altLang="ja-JP" dirty="0" smtClean="0"/>
              <a:t>Development Plan of Specifications</a:t>
            </a:r>
            <a:br>
              <a:rPr lang="en-US" altLang="ja-JP" dirty="0" smtClean="0"/>
            </a:br>
            <a:r>
              <a:rPr lang="en-US" altLang="ja-JP" dirty="0" smtClean="0"/>
              <a:t>(Memorandum)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991892" y="4353244"/>
            <a:ext cx="8756542" cy="23495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Specification Development and Review Team</a:t>
            </a:r>
          </a:p>
          <a:p>
            <a:r>
              <a:rPr lang="en-US" altLang="ja-JP" sz="2400" dirty="0" err="1" smtClean="0"/>
              <a:t>Mikio</a:t>
            </a:r>
            <a:r>
              <a:rPr lang="en-US" altLang="ja-JP" sz="2400" dirty="0" smtClean="0"/>
              <a:t>  Aoyama, </a:t>
            </a:r>
            <a:r>
              <a:rPr lang="en-US" altLang="ja-JP" sz="2400" dirty="0"/>
              <a:t>Kazuhiro </a:t>
            </a:r>
            <a:r>
              <a:rPr lang="en-US" altLang="ja-JP" sz="2400" dirty="0" smtClean="0"/>
              <a:t>Funakoshi</a:t>
            </a:r>
            <a:r>
              <a:rPr lang="en-US" altLang="ja-JP" sz="2400" dirty="0"/>
              <a:t>, Yoshio </a:t>
            </a:r>
            <a:r>
              <a:rPr lang="en-US" altLang="ja-JP" sz="2400" dirty="0" err="1" smtClean="0"/>
              <a:t>Horiuchi</a:t>
            </a:r>
            <a:r>
              <a:rPr lang="en-US" altLang="ja-JP" sz="2400" dirty="0" smtClean="0"/>
              <a:t>, Tsutomu </a:t>
            </a:r>
            <a:r>
              <a:rPr lang="en-US" altLang="ja-JP" sz="2400" dirty="0" err="1" smtClean="0"/>
              <a:t>Kamimura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Shigeaki</a:t>
            </a:r>
            <a:r>
              <a:rPr lang="en-US" altLang="ja-JP" sz="2400" dirty="0" smtClean="0"/>
              <a:t> Matsumoto, Arthur Ryman, Kazuo </a:t>
            </a:r>
            <a:r>
              <a:rPr lang="en-US" altLang="ja-JP" sz="2400" dirty="0" err="1" smtClean="0"/>
              <a:t>Yabuta</a:t>
            </a:r>
            <a:r>
              <a:rPr lang="en-US" altLang="ja-JP" sz="2400" dirty="0" smtClean="0"/>
              <a:t>, Hiroyuki Yoshida</a:t>
            </a:r>
            <a:endParaRPr lang="ja-JP" altLang="en-US" sz="2400" dirty="0" smtClean="0"/>
          </a:p>
          <a:p>
            <a:endParaRPr lang="en-US" altLang="ja-JP" sz="2000" dirty="0" smtClean="0"/>
          </a:p>
          <a:p>
            <a:r>
              <a:rPr lang="en-US" altLang="ja-JP" sz="2400" dirty="0" smtClean="0"/>
              <a:t>2014/07/21, 08/05, 08/19, 9/02</a:t>
            </a:r>
            <a:r>
              <a:rPr lang="en-US" altLang="ja-JP" sz="2400" smtClean="0"/>
              <a:t>, 9/16, 9/19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78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of EMS and PROMCODE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65044"/>
              </p:ext>
            </p:extLst>
          </p:nvPr>
        </p:nvGraphicFramePr>
        <p:xfrm>
          <a:off x="135604" y="1325668"/>
          <a:ext cx="10046782" cy="531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0172"/>
                <a:gridCol w="3037668"/>
                <a:gridCol w="50989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EMS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PROMCODE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Estimation and Measurement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Use Estimation and Measurement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Estimation is out of scope. Planned is a value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for agreement between Acquirer and Supplier. Value might be based on estimation, but estimation id not in the included in the activities of project control.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Metric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metric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metric:Sloc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(URI)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value:Decimal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-&gt;</a:t>
                      </a:r>
                    </a:p>
                    <a:p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MeasureType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[refer to]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MeasurementCriteria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of Measure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unitOfMeasure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unit:Loc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(URI)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UnitType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 &lt;-[referred by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] Measure</a:t>
                      </a:r>
                    </a:p>
                    <a:p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unit -&gt;</a:t>
                      </a:r>
                      <a:r>
                        <a:rPr kumimoji="1" lang="en-US" altLang="ja-JP" b="1" baseline="0" dirty="0" err="1" smtClean="0">
                          <a:solidFill>
                            <a:srgbClr val="FF0000"/>
                          </a:solidFill>
                        </a:rPr>
                        <a:t>unitOfMeasure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numericValue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xsd:double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ScopeItem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Unit of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PlannedSize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is undefined</a:t>
                      </a:r>
                    </a:p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-&gt;Associate  </a:t>
                      </a:r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MeasureType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 and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UnitType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  to 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Project (A unique measure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 across the project)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Domain Model v. 2.2(Revised Sep. 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D:\B-PROMCODE\0-OASIS\2014-09-03-TC11\Domain Model V2.22-08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369"/>
            <a:ext cx="10294808" cy="605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56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Domain Model </a:t>
            </a:r>
            <a:r>
              <a:rPr lang="en-US" altLang="ja-JP" sz="2800" dirty="0" smtClean="0"/>
              <a:t>Revisited </a:t>
            </a:r>
            <a:r>
              <a:rPr lang="en-US" altLang="ja-JP" sz="2800" dirty="0" smtClean="0"/>
              <a:t>for v 2.2 on 9/2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0742" y="1074953"/>
            <a:ext cx="9270165" cy="6354547"/>
          </a:xfrm>
        </p:spPr>
        <p:txBody>
          <a:bodyPr/>
          <a:lstStyle/>
          <a:p>
            <a:r>
              <a:rPr lang="en-US" altLang="ja-JP" sz="2400" dirty="0" smtClean="0"/>
              <a:t>Structure around </a:t>
            </a:r>
            <a:r>
              <a:rPr lang="en-US" altLang="ja-JP" sz="2400" dirty="0" err="1" smtClean="0"/>
              <a:t>ManagedItem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Attributes of </a:t>
            </a:r>
            <a:r>
              <a:rPr lang="en-US" altLang="ja-JP" sz="2000" dirty="0" err="1" smtClean="0"/>
              <a:t>ManagedItem</a:t>
            </a:r>
            <a:r>
              <a:rPr lang="en-US" altLang="ja-JP" sz="2000" dirty="0" smtClean="0"/>
              <a:t>: Add type for classification </a:t>
            </a:r>
          </a:p>
          <a:p>
            <a:pPr lvl="1"/>
            <a:r>
              <a:rPr lang="en-US" altLang="ja-JP" sz="2000" dirty="0" smtClean="0"/>
              <a:t>Add “</a:t>
            </a:r>
            <a:r>
              <a:rPr lang="en-US" altLang="ja-JP" sz="2000" dirty="0" err="1" smtClean="0"/>
              <a:t>ManagedItemCollection</a:t>
            </a:r>
            <a:r>
              <a:rPr lang="en-US" altLang="ja-JP" sz="2000" dirty="0" smtClean="0"/>
              <a:t>” as a collection of </a:t>
            </a:r>
            <a:r>
              <a:rPr lang="en-US" altLang="ja-JP" sz="2000" dirty="0" err="1" smtClean="0"/>
              <a:t>ManagedItem</a:t>
            </a:r>
            <a:r>
              <a:rPr lang="en-US" altLang="ja-JP" sz="2000" dirty="0" smtClean="0"/>
              <a:t>, which represents a collection of status, or snapshot, of the project</a:t>
            </a:r>
          </a:p>
          <a:p>
            <a:pPr lvl="2"/>
            <a:r>
              <a:rPr lang="en-US" altLang="ja-JP" sz="2000" dirty="0" smtClean="0"/>
              <a:t>Attributes: Add identifier and title 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Add “Plan” and “Report” as subclasses of </a:t>
            </a:r>
            <a:r>
              <a:rPr lang="en-US" altLang="ja-JP" sz="2000" dirty="0" err="1" smtClean="0"/>
              <a:t>ManagedItemCollection</a:t>
            </a:r>
            <a:r>
              <a:rPr lang="en-US" altLang="ja-JP" sz="2000" dirty="0" smtClean="0"/>
              <a:t>:</a:t>
            </a:r>
          </a:p>
          <a:p>
            <a:pPr lvl="2"/>
            <a:r>
              <a:rPr lang="en-US" altLang="ja-JP" sz="2000" dirty="0" smtClean="0"/>
              <a:t>Plan reflects an order from the acquirer to Supplier when the project is started</a:t>
            </a:r>
          </a:p>
          <a:p>
            <a:pPr lvl="2"/>
            <a:r>
              <a:rPr lang="en-US" altLang="ja-JP" sz="2000" dirty="0" smtClean="0"/>
              <a:t>Report reflects a report compiled from the snapshot in  </a:t>
            </a:r>
            <a:r>
              <a:rPr lang="en-US" altLang="ja-JP" sz="2000" dirty="0" err="1" smtClean="0"/>
              <a:t>ManagedItemCollection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Add “Project” as a reference to the project under management</a:t>
            </a:r>
          </a:p>
          <a:p>
            <a:pPr lvl="1"/>
            <a:r>
              <a:rPr lang="en-US" altLang="ja-JP" sz="2000" dirty="0" smtClean="0"/>
              <a:t>The entity Project is only for reference, and is considered as out of scope of the PROMCODE domain model</a:t>
            </a:r>
          </a:p>
          <a:p>
            <a:pPr lvl="2"/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63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635431"/>
          </a:xfrm>
        </p:spPr>
        <p:txBody>
          <a:bodyPr/>
          <a:lstStyle/>
          <a:p>
            <a:r>
              <a:rPr kumimoji="1" lang="en-US" altLang="ja-JP" dirty="0" smtClean="0"/>
              <a:t>Domain Model (Aug. 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D:\B-PROMCODE\0-OASIS\2014-06-20-UseCase\Domain Model V2.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687"/>
            <a:ext cx="10287000" cy="656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Assumptions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4190" y="1196997"/>
            <a:ext cx="8750300" cy="3855450"/>
          </a:xfrm>
        </p:spPr>
        <p:txBody>
          <a:bodyPr/>
          <a:lstStyle/>
          <a:p>
            <a:r>
              <a:rPr kumimoji="1" lang="en-US" altLang="ja-JP" dirty="0" smtClean="0"/>
              <a:t>Project Context</a:t>
            </a:r>
          </a:p>
          <a:p>
            <a:pPr lvl="1"/>
            <a:r>
              <a:rPr kumimoji="1" lang="en-US" altLang="ja-JP" dirty="0" smtClean="0"/>
              <a:t>Context: Data Interface between Acquirer and Supplier</a:t>
            </a:r>
          </a:p>
          <a:p>
            <a:pPr lvl="1"/>
            <a:r>
              <a:rPr kumimoji="1" lang="en-US" altLang="ja-JP" dirty="0" smtClean="0"/>
              <a:t>Supply chain is formed by chaining the Acquirer and Supplier through the PROMCODE interface</a:t>
            </a:r>
          </a:p>
          <a:p>
            <a:pPr lvl="1"/>
            <a:r>
              <a:rPr lang="en-US" altLang="ja-JP" dirty="0" smtClean="0"/>
              <a:t>Scope of time: Assume the plan is completed and the project scope is defined, which implies that scope definition including planning is out of scope of PROMCODE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1166122" y="5727171"/>
            <a:ext cx="1845733" cy="8297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Organization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>
                <a:latin typeface="+mn-lt"/>
                <a:ea typeface="ＭＳ Ｐゴシック" pitchFamily="50" charset="-128"/>
              </a:rPr>
              <a:t>A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4498813" y="5727171"/>
            <a:ext cx="1845733" cy="8297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Organization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Bn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7806106" y="5727171"/>
            <a:ext cx="1845733" cy="8297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Organization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Cnm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3011855" y="6142038"/>
            <a:ext cx="1486958" cy="0"/>
          </a:xfrm>
          <a:prstGeom prst="line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6326555" y="6142038"/>
            <a:ext cx="1486958" cy="0"/>
          </a:xfrm>
          <a:prstGeom prst="line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409663" y="5337704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Acquirer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14613" y="533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Supplier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38838" y="533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Supplier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33888" y="5337704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Acquirer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38463" y="6147329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j-lt"/>
              </a:rPr>
              <a:t>*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05538" y="6156854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j-lt"/>
              </a:rPr>
              <a:t>*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04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Domain Model Revisited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238" y="1473200"/>
            <a:ext cx="9177176" cy="4457700"/>
          </a:xfrm>
        </p:spPr>
        <p:txBody>
          <a:bodyPr/>
          <a:lstStyle/>
          <a:p>
            <a:r>
              <a:rPr lang="en-US" altLang="ja-JP" sz="2400" dirty="0"/>
              <a:t>Structure Measure/Measurement</a:t>
            </a:r>
          </a:p>
          <a:p>
            <a:pPr lvl="1"/>
            <a:r>
              <a:rPr lang="en-US" altLang="ja-JP" sz="2000" dirty="0"/>
              <a:t>Add “</a:t>
            </a:r>
            <a:r>
              <a:rPr lang="en-US" altLang="ja-JP" sz="2000" dirty="0" err="1"/>
              <a:t>MeasurementCriteria</a:t>
            </a:r>
            <a:r>
              <a:rPr lang="en-US" altLang="ja-JP" sz="2000" dirty="0"/>
              <a:t>” as a criteria of Measure</a:t>
            </a:r>
          </a:p>
          <a:p>
            <a:pPr lvl="1"/>
            <a:r>
              <a:rPr lang="en-US" altLang="ja-JP" sz="2000" dirty="0" smtClean="0"/>
              <a:t>Add attributes of type and title to Measure</a:t>
            </a:r>
            <a:endParaRPr lang="en-US" altLang="ja-JP" sz="2000" dirty="0"/>
          </a:p>
          <a:p>
            <a:pPr lvl="2"/>
            <a:r>
              <a:rPr lang="en-US" altLang="ja-JP" sz="2000" dirty="0"/>
              <a:t>Title: Bug density, Type: </a:t>
            </a:r>
            <a:r>
              <a:rPr lang="en-US" altLang="ja-JP" sz="2000" dirty="0" err="1" smtClean="0"/>
              <a:t>NoOfBugsPerKLOC</a:t>
            </a:r>
            <a:r>
              <a:rPr lang="en-US" altLang="ja-JP" sz="2000" dirty="0" smtClean="0"/>
              <a:t>, </a:t>
            </a:r>
            <a:r>
              <a:rPr lang="en-US" altLang="ja-JP" sz="2000" dirty="0"/>
              <a:t>Unit: 1, Value: 3</a:t>
            </a:r>
          </a:p>
          <a:p>
            <a:r>
              <a:rPr kumimoji="1" lang="en-US" altLang="ja-JP" sz="2400" dirty="0" smtClean="0"/>
              <a:t>Attributes</a:t>
            </a:r>
            <a:endParaRPr kumimoji="1" lang="ja-JP" altLang="en-US" sz="2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25838"/>
              </p:ext>
            </p:extLst>
          </p:nvPr>
        </p:nvGraphicFramePr>
        <p:xfrm>
          <a:off x="1193368" y="4100432"/>
          <a:ext cx="7881836" cy="15848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8869"/>
                <a:gridCol w="1875295"/>
                <a:gridCol w="3270142"/>
                <a:gridCol w="152753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>
                          <a:solidFill>
                            <a:schemeClr val="tx1"/>
                          </a:solidFill>
                        </a:rPr>
                        <a:t>MeasurementCriteria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Measure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Identifier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2167470" y="3166528"/>
            <a:ext cx="5469467" cy="33189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4034" y="1219196"/>
            <a:ext cx="9758361" cy="1761067"/>
          </a:xfrm>
        </p:spPr>
        <p:txBody>
          <a:bodyPr/>
          <a:lstStyle/>
          <a:p>
            <a:r>
              <a:rPr kumimoji="1" lang="en-US" altLang="ja-JP" sz="2400" dirty="0" smtClean="0"/>
              <a:t>Use vocabulary practically common in project management in contracted delivery </a:t>
            </a:r>
          </a:p>
          <a:p>
            <a:r>
              <a:rPr kumimoji="1" lang="en-US" altLang="ja-JP" sz="2400" dirty="0" smtClean="0"/>
              <a:t>Consistent with global standards: PMBOK,</a:t>
            </a:r>
            <a:r>
              <a:rPr lang="en-US" altLang="ja-JP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 </a:t>
            </a:r>
            <a:r>
              <a:rPr lang="en-US" altLang="ja-JP" sz="2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ISO </a:t>
            </a:r>
            <a:r>
              <a:rPr lang="en-US" altLang="ja-JP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21500:2012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2844803" y="3657595"/>
            <a:ext cx="4250266" cy="778933"/>
          </a:xfrm>
          <a:prstGeom prst="ellipse">
            <a:avLst/>
          </a:prstGeom>
          <a:solidFill>
            <a:srgbClr val="FFFFE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Project</a:t>
            </a:r>
            <a:r>
              <a:rPr kumimoji="1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Initiation and Planning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844803" y="4605873"/>
            <a:ext cx="4250266" cy="77893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Project</a:t>
            </a:r>
            <a:r>
              <a:rPr kumimoji="1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Execution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015923" y="4359981"/>
            <a:ext cx="437594" cy="893206"/>
            <a:chOff x="4706" y="1000"/>
            <a:chExt cx="245" cy="536"/>
          </a:xfrm>
        </p:grpSpPr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4752" y="1000"/>
              <a:ext cx="154" cy="14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4706" y="1246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Line 32"/>
            <p:cNvSpPr>
              <a:spLocks noChangeShapeType="1"/>
            </p:cNvSpPr>
            <p:nvPr/>
          </p:nvSpPr>
          <p:spPr bwMode="auto">
            <a:xfrm>
              <a:off x="4830" y="1155"/>
              <a:ext cx="0" cy="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Line 33"/>
            <p:cNvSpPr>
              <a:spLocks noChangeShapeType="1"/>
            </p:cNvSpPr>
            <p:nvPr/>
          </p:nvSpPr>
          <p:spPr bwMode="auto">
            <a:xfrm flipH="1">
              <a:off x="4711" y="1385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4825" y="1382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8263389" y="4359981"/>
            <a:ext cx="437594" cy="893206"/>
            <a:chOff x="4706" y="1000"/>
            <a:chExt cx="245" cy="536"/>
          </a:xfrm>
        </p:grpSpPr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4752" y="1000"/>
              <a:ext cx="154" cy="14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4706" y="1246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4830" y="1155"/>
              <a:ext cx="0" cy="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 flipH="1">
              <a:off x="4711" y="1385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4825" y="1382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cxnSp>
        <p:nvCxnSpPr>
          <p:cNvPr id="20" name="直線コネクタ 19"/>
          <p:cNvCxnSpPr>
            <a:endCxn id="4" idx="2"/>
          </p:cNvCxnSpPr>
          <p:nvPr/>
        </p:nvCxnSpPr>
        <p:spPr bwMode="auto">
          <a:xfrm flipV="1">
            <a:off x="1554695" y="4047062"/>
            <a:ext cx="1290108" cy="712258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>
            <a:endCxn id="5" idx="2"/>
          </p:cNvCxnSpPr>
          <p:nvPr/>
        </p:nvCxnSpPr>
        <p:spPr bwMode="auto">
          <a:xfrm>
            <a:off x="1659467" y="4792143"/>
            <a:ext cx="1185336" cy="203197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7012520" y="4092570"/>
            <a:ext cx="1162050" cy="600075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>
            <a:stCxn id="5" idx="6"/>
          </p:cNvCxnSpPr>
          <p:nvPr/>
        </p:nvCxnSpPr>
        <p:spPr bwMode="auto">
          <a:xfrm flipV="1">
            <a:off x="7095069" y="4825995"/>
            <a:ext cx="1079501" cy="169345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611720" y="5340345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Acquirer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07870" y="535939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Supplier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2844803" y="5604923"/>
            <a:ext cx="4250266" cy="778933"/>
          </a:xfrm>
          <a:prstGeom prst="ellipse">
            <a:avLst/>
          </a:prstGeom>
          <a:solidFill>
            <a:srgbClr val="FFFFE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Project</a:t>
            </a:r>
            <a:r>
              <a:rPr kumimoji="1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Closing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34" name="直線コネクタ 33"/>
          <p:cNvCxnSpPr>
            <a:endCxn id="31" idx="2"/>
          </p:cNvCxnSpPr>
          <p:nvPr/>
        </p:nvCxnSpPr>
        <p:spPr bwMode="auto">
          <a:xfrm>
            <a:off x="1625600" y="4893743"/>
            <a:ext cx="1219203" cy="1100647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>
            <a:stCxn id="31" idx="6"/>
          </p:cNvCxnSpPr>
          <p:nvPr/>
        </p:nvCxnSpPr>
        <p:spPr bwMode="auto">
          <a:xfrm flipV="1">
            <a:off x="7095069" y="4978396"/>
            <a:ext cx="1231901" cy="1015994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線吹き出し 1 (枠付き) 18"/>
          <p:cNvSpPr/>
          <p:nvPr/>
        </p:nvSpPr>
        <p:spPr bwMode="auto">
          <a:xfrm>
            <a:off x="7789333" y="2827867"/>
            <a:ext cx="1828800" cy="711200"/>
          </a:xfrm>
          <a:prstGeom prst="borderCallout1">
            <a:avLst>
              <a:gd name="adj1" fmla="val 18750"/>
              <a:gd name="adj2" fmla="val -8333"/>
              <a:gd name="adj3" fmla="val 136310"/>
              <a:gd name="adj4" fmla="val -84629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7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97525"/>
            <a:ext cx="9258300" cy="531415"/>
          </a:xfrm>
        </p:spPr>
        <p:txBody>
          <a:bodyPr/>
          <a:lstStyle/>
          <a:p>
            <a:pPr eaLnBrk="1" hangingPunct="1"/>
            <a:r>
              <a:rPr lang="en-US" altLang="ja-JP" dirty="0"/>
              <a:t>Simple </a:t>
            </a:r>
            <a:r>
              <a:rPr lang="en-US" altLang="ja-JP" dirty="0" smtClean="0"/>
              <a:t>Use Case</a:t>
            </a:r>
            <a:endParaRPr lang="en-US" altLang="ja-JP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345" y="1154199"/>
            <a:ext cx="9490472" cy="6007233"/>
          </a:xfrm>
        </p:spPr>
        <p:txBody>
          <a:bodyPr/>
          <a:lstStyle/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000" dirty="0"/>
              <a:t>User roles</a:t>
            </a: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Project manager of acquirer (PM-A)</a:t>
            </a: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Project manger of supplier (PM-S)</a:t>
            </a:r>
          </a:p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</a:rPr>
              <a:t>Pre-condition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A legal contract to bind an acquirer and a supplier is handled separately.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There is no cascading of acquirer-supplier relationships.</a:t>
            </a: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Project environment of an acquirer and a supplier are not shared; i.e., project environment of a supplier is not accessible to PM-A and therefore, project information needs to be sent to PM-A for project management by an acquirer.</a:t>
            </a:r>
          </a:p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000" dirty="0"/>
              <a:t>Steps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PM-A and PM-S work together to define </a:t>
            </a:r>
            <a:r>
              <a:rPr lang="en-US" altLang="ja-JP" sz="1600" i="1" dirty="0" err="1"/>
              <a:t>ScopeItems</a:t>
            </a:r>
            <a:r>
              <a:rPr lang="en-US" altLang="ja-JP" sz="1600" i="1" dirty="0"/>
              <a:t>, </a:t>
            </a:r>
            <a:r>
              <a:rPr lang="en-US" altLang="ja-JP" sz="1600" i="1" dirty="0" err="1" smtClean="0"/>
              <a:t>WorkItems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and </a:t>
            </a:r>
            <a:r>
              <a:rPr lang="en-US" altLang="ja-JP" sz="1600" i="1" dirty="0"/>
              <a:t>artifacts</a:t>
            </a:r>
            <a:r>
              <a:rPr lang="en-US" altLang="ja-JP" sz="1600" dirty="0"/>
              <a:t> as a </a:t>
            </a:r>
            <a:r>
              <a:rPr lang="en-US" altLang="ja-JP" sz="1600" i="1" dirty="0"/>
              <a:t>plan </a:t>
            </a:r>
            <a:r>
              <a:rPr lang="en-US" altLang="ja-JP" sz="1600" dirty="0"/>
              <a:t>and establish agreement between them.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400" dirty="0"/>
              <a:t>Details of steps in establishing agreement may vary and we will not specify them further. 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PM-S updates on regular basis actual values of properties of </a:t>
            </a:r>
            <a:r>
              <a:rPr lang="en-US" altLang="ja-JP" sz="1600" dirty="0" err="1" smtClean="0"/>
              <a:t>WorkItems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and of measurements and measures attached to artifacts.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400" dirty="0"/>
              <a:t>This can be done by PM-A requesting a report to PM-S or by PM-S posting a report to an agreed location.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PM-S sends an update as a </a:t>
            </a:r>
            <a:r>
              <a:rPr lang="en-US" altLang="ja-JP" sz="1600" i="1" dirty="0" smtClean="0"/>
              <a:t>Report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to PM-A.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PM-A reviews updates and takes actions such as such as creating and managing </a:t>
            </a:r>
            <a:r>
              <a:rPr lang="en-US" altLang="ja-JP" sz="1600" i="1" dirty="0"/>
              <a:t>I</a:t>
            </a:r>
            <a:r>
              <a:rPr lang="en-US" altLang="ja-JP" sz="1600" i="1" dirty="0" smtClean="0"/>
              <a:t>ssues</a:t>
            </a:r>
            <a:r>
              <a:rPr lang="en-US" altLang="ja-JP" sz="1600" i="1" dirty="0"/>
              <a:t>. </a:t>
            </a:r>
            <a:r>
              <a:rPr lang="en-US" altLang="ja-JP" sz="1600" dirty="0"/>
              <a:t>In particular,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1400" dirty="0"/>
              <a:t>Review the possibility of schedule delay 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1400" dirty="0"/>
              <a:t>Review Quality 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400" dirty="0"/>
              <a:t>Details of these will be elaborated in the next pages.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Repeat Steps 2-4 as necessary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Conduct acceptance review and close a project</a:t>
            </a:r>
          </a:p>
          <a:p>
            <a:pPr marL="421805" indent="-421805" eaLnBrk="1" hangingPunct="1">
              <a:lnSpc>
                <a:spcPct val="80000"/>
              </a:lnSpc>
            </a:pPr>
            <a:endParaRPr lang="en-US" altLang="ja-JP" sz="2000" dirty="0"/>
          </a:p>
          <a:p>
            <a:pPr marL="421805" indent="-421805" eaLnBrk="1" hangingPunct="1">
              <a:lnSpc>
                <a:spcPct val="80000"/>
              </a:lnSpc>
              <a:buNone/>
            </a:pPr>
            <a:endParaRPr lang="en-US" altLang="ja-JP" sz="2000" dirty="0"/>
          </a:p>
          <a:p>
            <a:pPr marL="421805" indent="-421805" eaLnBrk="1" hangingPunct="1">
              <a:lnSpc>
                <a:spcPct val="80000"/>
              </a:lnSpc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62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888" y="297525"/>
            <a:ext cx="9772650" cy="531415"/>
          </a:xfrm>
        </p:spPr>
        <p:txBody>
          <a:bodyPr/>
          <a:lstStyle/>
          <a:p>
            <a:pPr eaLnBrk="1" hangingPunct="1"/>
            <a:r>
              <a:rPr lang="en-US" altLang="ja-JP" dirty="0"/>
              <a:t>Review and Actions at Step </a:t>
            </a:r>
            <a:r>
              <a:rPr lang="en-US" altLang="ja-JP" dirty="0" smtClean="0"/>
              <a:t>4-1 (Schedule Delay)</a:t>
            </a: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4332" y="1030217"/>
            <a:ext cx="9640491" cy="6210168"/>
          </a:xfrm>
        </p:spPr>
        <p:txBody>
          <a:bodyPr/>
          <a:lstStyle/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700" dirty="0">
                <a:solidFill>
                  <a:schemeClr val="tx1"/>
                </a:solidFill>
              </a:rPr>
              <a:t>Schedule </a:t>
            </a:r>
            <a:r>
              <a:rPr lang="en-US" altLang="ja-JP" sz="2700" dirty="0" smtClean="0">
                <a:solidFill>
                  <a:schemeClr val="tx1"/>
                </a:solidFill>
              </a:rPr>
              <a:t>Delay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PM-A compares previous report and current report and highlights the difference.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Reviews the difference and raises a concern if the following is observed.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No progress from the previous report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Risk of not meeting a schedule emerges with the current pace of progress. 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800" dirty="0"/>
              <a:t>May use past data on productivity to project risk.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PM-A interacts with PM-S on further update.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Reasons for delay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Outlook of meeting a schedule.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Based on the interaction, PM-A takes one of the following actions.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No formal action, but with notice on the situation to monitor.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Create an issue on the situation and create actions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Escalate to stakeholders for possible plan change.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If it results in a plan change, it will trigger the process of plan change and information on schedule delay will be reset with new plan.</a:t>
            </a:r>
          </a:p>
          <a:p>
            <a:pPr marL="421805" indent="-421805" eaLnBrk="1" hangingPunct="1">
              <a:lnSpc>
                <a:spcPct val="80000"/>
              </a:lnSpc>
              <a:buNone/>
            </a:pPr>
            <a:endParaRPr lang="en-US" altLang="ja-JP" sz="2700" dirty="0">
              <a:solidFill>
                <a:schemeClr val="tx1"/>
              </a:solidFill>
            </a:endParaRPr>
          </a:p>
          <a:p>
            <a:pPr marL="421805" indent="-421805" eaLnBrk="1" hangingPunct="1">
              <a:lnSpc>
                <a:spcPct val="80000"/>
              </a:lnSpc>
            </a:pPr>
            <a:endParaRPr lang="en-US" altLang="ja-JP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0963" y="297525"/>
            <a:ext cx="9431687" cy="531415"/>
          </a:xfrm>
        </p:spPr>
        <p:txBody>
          <a:bodyPr/>
          <a:lstStyle/>
          <a:p>
            <a:pPr eaLnBrk="1" hangingPunct="1"/>
            <a:r>
              <a:rPr lang="en-US" altLang="ja-JP" dirty="0"/>
              <a:t>Review and Actions at Step </a:t>
            </a:r>
            <a:r>
              <a:rPr lang="en-US" altLang="ja-JP" dirty="0" smtClean="0"/>
              <a:t>4-2 (Quality) </a:t>
            </a:r>
            <a:endParaRPr lang="en-US" altLang="ja-JP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7837" y="1340183"/>
            <a:ext cx="9640491" cy="5742542"/>
          </a:xfrm>
        </p:spPr>
        <p:txBody>
          <a:bodyPr/>
          <a:lstStyle/>
          <a:p>
            <a:pPr marL="421805" indent="-421805" eaLnBrk="1" hangingPunct="1">
              <a:lnSpc>
                <a:spcPct val="90000"/>
              </a:lnSpc>
            </a:pPr>
            <a:r>
              <a:rPr lang="en-US" altLang="ja-JP" sz="2700" dirty="0"/>
              <a:t>Quality </a:t>
            </a:r>
            <a:r>
              <a:rPr lang="en-US" altLang="ja-JP" sz="2700" dirty="0" smtClean="0">
                <a:solidFill>
                  <a:schemeClr val="tx1"/>
                </a:solidFill>
              </a:rPr>
              <a:t>Concern</a:t>
            </a:r>
            <a:endParaRPr lang="en-US" altLang="ja-JP" sz="2200" dirty="0"/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PM-A compares previous report and current report and highlights the difference.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Reviews the difference and raises a concern if the progress is not sufficient and there is a risk of not meeting quality goal. 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PM-A interacts with PM-S on further update.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Reasons of the current problem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Outlook of meeting a goal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Assess the impact to the overall project.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Based on the interaction, PM-A takes one of the following actions.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Create an issue on the situation and create actions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Escalate to stakeholders for possible plan change.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If it results in a plan change, it will trigger the process of plan change and information on quality situation will be reset with new plan.</a:t>
            </a:r>
          </a:p>
          <a:p>
            <a:pPr marL="421805" indent="-421805" eaLnBrk="1" hangingPunct="1">
              <a:lnSpc>
                <a:spcPct val="90000"/>
              </a:lnSpc>
              <a:buNone/>
            </a:pPr>
            <a:endParaRPr lang="en-US" altLang="ja-JP" sz="2700" dirty="0"/>
          </a:p>
          <a:p>
            <a:pPr marL="421805" indent="-421805" eaLnBrk="1" hangingPunct="1">
              <a:lnSpc>
                <a:spcPct val="90000"/>
              </a:lnSpc>
            </a:pPr>
            <a:endParaRPr lang="en-US" altLang="ja-JP" sz="2700" dirty="0"/>
          </a:p>
        </p:txBody>
      </p:sp>
    </p:spTree>
    <p:extLst>
      <p:ext uri="{BB962C8B-B14F-4D97-AF65-F5344CB8AC3E}">
        <p14:creationId xmlns:p14="http://schemas.microsoft.com/office/powerpoint/2010/main" val="30410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Upcoming </a:t>
            </a:r>
            <a:r>
              <a:rPr kumimoji="1" lang="en-US" altLang="ja-JP" dirty="0" smtClean="0"/>
              <a:t>TC Meeting Schedule Proposed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704311"/>
              </p:ext>
            </p:extLst>
          </p:nvPr>
        </p:nvGraphicFramePr>
        <p:xfrm>
          <a:off x="442911" y="1724722"/>
          <a:ext cx="9241198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5476"/>
                <a:gridCol w="2278251"/>
                <a:gridCol w="2898183"/>
                <a:gridCol w="34692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Meeting Schedule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Date/Time [EST]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Date/Time [JST]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Sep. 30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Oct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 1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Oct.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14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Oct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15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Oct.  28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Oct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.  29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7.00 p.m., Nov. 11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9:00 a.m., Nov.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12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7.00 p.m., Nov. 25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9:00 a.m., Nov.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26</a:t>
                      </a:r>
                      <a:endParaRPr kumimoji="1" lang="ja-JP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572719" y="6664268"/>
            <a:ext cx="6881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+mn-lt"/>
              </a:rPr>
              <a:t>Note: End US DST</a:t>
            </a:r>
            <a:r>
              <a:rPr lang="en-US" altLang="ja-JP" sz="2400" dirty="0">
                <a:latin typeface="+mn-lt"/>
              </a:rPr>
              <a:t>:  Sunday, 2 November 2014</a:t>
            </a:r>
            <a:endParaRPr kumimoji="1" lang="ja-JP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0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TOC of Draft Specification (1/2)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094638"/>
              </p:ext>
            </p:extLst>
          </p:nvPr>
        </p:nvGraphicFramePr>
        <p:xfrm>
          <a:off x="216980" y="1116074"/>
          <a:ext cx="9949907" cy="5766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69040"/>
                <a:gridCol w="1317356"/>
                <a:gridCol w="4014061"/>
                <a:gridCol w="449450"/>
              </a:tblGrid>
              <a:tr h="3191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TOC Based on OASIS TOSCA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PIC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PROMCODE Spec 1.0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176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 Introduction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Mikio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 Introduction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 Interface Specification Design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2.1 Dependencies on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Other Specs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4.2 Compliance ?: Core, FOAF, 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2.2 Notational Conventions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2.3 Normative References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References</a:t>
                      </a:r>
                      <a:endParaRPr kumimoji="1" lang="ja-JP" altLang="en-US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Non-Normative References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 References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2.5 Typographical Conventions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2.6 Namespaces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4.2.2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Namespaces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2.7 Extensibility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 Core Concepts and Usage Patterns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3.1 Core Concepts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Mikio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Matsumoto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Supply Chain Concept</a:t>
                      </a: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 PROMCODE Modeling Framework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3.2 Use Cases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8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TOC of Draft Specification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69616"/>
              </p:ext>
            </p:extLst>
          </p:nvPr>
        </p:nvGraphicFramePr>
        <p:xfrm>
          <a:off x="92987" y="1069580"/>
          <a:ext cx="10135895" cy="61324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78274"/>
                <a:gridCol w="1273238"/>
                <a:gridCol w="4292656"/>
                <a:gridCol w="391727"/>
              </a:tblGrid>
              <a:tr h="3191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TOC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Based on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OASIS TOSCA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PIC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PROMCODE Spec 1.0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1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 PROMCODE Domain Model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Yoshida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 PROMCODE Domain Model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4.1 Domain Model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3.1 Domain Model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4.2 Examples of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Project Models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3.2 Examples of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Project Models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 PROMCODE Resource Definitions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Wakao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Horiuchi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 PROMCODE Service Specification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5.1 PROMCODE Resource Definitions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4.3 PROMCODE Resource Definitions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6. PROMCODE Service Specification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Wakao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Horiuchi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4.4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Service Provider Capabilities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7. Common Practices for Adoption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Common Practices for Adoption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Appendix: Example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Appendix: Vocabulary,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Resource Shape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Funakoshi,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Arthur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Time </a:t>
            </a:r>
            <a:r>
              <a:rPr lang="en-US" altLang="ja-JP" dirty="0" smtClean="0"/>
              <a:t>Line Revised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29228"/>
              </p:ext>
            </p:extLst>
          </p:nvPr>
        </p:nvGraphicFramePr>
        <p:xfrm>
          <a:off x="269430" y="1392421"/>
          <a:ext cx="9417011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15492"/>
                <a:gridCol w="2247259"/>
                <a:gridCol w="215426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Milestone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Plan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Revised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Launched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Mar. 25,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Start Writing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Initial Working Draft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Aug.  5,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Initial Working Draft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May 26,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Sep. 16,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Committee Working Draft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Jun. 30,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Oct.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Committee Spec. Public Review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Jul.  31,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Nov.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Committee Specification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Sep. 15,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Dec.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Candidate of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OASIS Standard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Dec.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Feb. 2015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OASIS Standard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Mar. 2015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Mar. 2015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37181" y="5568301"/>
            <a:ext cx="9759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+mn-lt"/>
              </a:rPr>
              <a:t>Specification Development Team:</a:t>
            </a:r>
          </a:p>
          <a:p>
            <a:r>
              <a:rPr lang="en-US" altLang="ja-JP" sz="2400" dirty="0" smtClean="0">
                <a:latin typeface="+mn-lt"/>
              </a:rPr>
              <a:t>Aoyama, Funakoshi, </a:t>
            </a:r>
            <a:r>
              <a:rPr lang="en-US" altLang="ja-JP" sz="2400" dirty="0" err="1" smtClean="0">
                <a:latin typeface="+mn-lt"/>
              </a:rPr>
              <a:t>Horiuchi</a:t>
            </a:r>
            <a:r>
              <a:rPr lang="en-US" altLang="ja-JP" sz="2400" dirty="0" smtClean="0">
                <a:latin typeface="+mn-lt"/>
              </a:rPr>
              <a:t>, Matsumoto, </a:t>
            </a:r>
            <a:r>
              <a:rPr lang="en-US" altLang="ja-JP" sz="2400" dirty="0" err="1" smtClean="0">
                <a:latin typeface="+mn-lt"/>
              </a:rPr>
              <a:t>Wakao</a:t>
            </a:r>
            <a:r>
              <a:rPr lang="en-US" altLang="ja-JP" sz="2400" dirty="0" smtClean="0">
                <a:latin typeface="+mn-lt"/>
              </a:rPr>
              <a:t>, Yoshida</a:t>
            </a:r>
          </a:p>
          <a:p>
            <a:r>
              <a:rPr lang="en-US" altLang="ja-JP" sz="2400" dirty="0" smtClean="0">
                <a:latin typeface="+mn-lt"/>
              </a:rPr>
              <a:t>Specification Review Team: Development Team and </a:t>
            </a:r>
          </a:p>
          <a:p>
            <a:r>
              <a:rPr lang="en-US" altLang="ja-JP" sz="2400" dirty="0" err="1" smtClean="0">
                <a:latin typeface="+mn-lt"/>
              </a:rPr>
              <a:t>Kamimura</a:t>
            </a:r>
            <a:r>
              <a:rPr lang="en-US" altLang="ja-JP" sz="2400" dirty="0" smtClean="0">
                <a:latin typeface="+mn-lt"/>
              </a:rPr>
              <a:t>, Ryman, </a:t>
            </a:r>
            <a:r>
              <a:rPr lang="en-US" altLang="ja-JP" sz="2400" dirty="0" err="1" smtClean="0">
                <a:latin typeface="+mn-lt"/>
              </a:rPr>
              <a:t>Yabuta</a:t>
            </a:r>
            <a:r>
              <a:rPr lang="en-US" altLang="ja-JP" sz="2400" dirty="0" smtClean="0">
                <a:latin typeface="+mn-lt"/>
              </a:rPr>
              <a:t> </a:t>
            </a:r>
            <a:endParaRPr kumimoji="1" lang="ja-JP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22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688" y="1081595"/>
            <a:ext cx="10239311" cy="361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233" tIns="50617" rIns="101233" bIns="50617">
            <a:spAutoFit/>
          </a:bodyPr>
          <a:lstStyle/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1]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R. </a:t>
            </a:r>
            <a:r>
              <a:rPr lang="en-US" altLang="ja-JP" sz="2000" dirty="0" err="1">
                <a:latin typeface="+mn-lt"/>
                <a:ea typeface="ＭＳ ゴシック" pitchFamily="49" charset="-128"/>
              </a:rPr>
              <a:t>Cyganiak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, et al.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(eds.), RDF 1.1 Concepts and Abstract Syntax, W3C </a:t>
            </a:r>
            <a:endParaRPr lang="en-US" altLang="ja-JP" sz="2000" dirty="0" smtClean="0">
              <a:latin typeface="+mn-lt"/>
              <a:ea typeface="ＭＳ ゴシック" pitchFamily="49" charset="-128"/>
            </a:endParaRP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       Recommendation,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25 February 2014, http://www.w3.org/TR/2014/REC-rdf11-concepts-20140225/#dfn-iri</a:t>
            </a:r>
            <a:endParaRPr lang="en-US" altLang="ja-JP" sz="2000" dirty="0" smtClean="0">
              <a:latin typeface="+mn-lt"/>
              <a:ea typeface="ＭＳ ゴシック" pitchFamily="49" charset="-128"/>
            </a:endParaRP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2] R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. </a:t>
            </a:r>
            <a:r>
              <a:rPr lang="en-US" altLang="ja-JP" sz="2000" dirty="0" err="1" smtClean="0">
                <a:latin typeface="+mn-lt"/>
                <a:ea typeface="ＭＳ ゴシック" pitchFamily="49" charset="-128"/>
              </a:rPr>
              <a:t>Cyganiak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, An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RDF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Design Pattern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: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Inverse Property Labels, Jun. 2006,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       http://richard.cyganiak.de/blog/2006/06/an-rdf-design-pattern-inverse-property-labels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/.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3] A. G. Ryman, OSLC Resource Shape: A Language for Defining Constraints on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      Linked Data, . 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4] A. </a:t>
            </a:r>
            <a:r>
              <a:rPr lang="en-US" altLang="ja-JP" sz="2000" dirty="0" err="1" smtClean="0">
                <a:latin typeface="+mn-lt"/>
                <a:ea typeface="ＭＳ ゴシック" pitchFamily="49" charset="-128"/>
              </a:rPr>
              <a:t>Rynam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, Vocabulary Annotation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Vocabulary, Sep.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2013, </a:t>
            </a:r>
            <a:endParaRPr lang="en-US" altLang="ja-JP" sz="2000" dirty="0" smtClean="0">
              <a:latin typeface="+mn-lt"/>
              <a:ea typeface="ＭＳ ゴシック" pitchFamily="49" charset="-128"/>
            </a:endParaRP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      http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://open-services.net/wiki/core/Vocabulary-Annotation-Vocabulary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/.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5] A. Ryman, Resource Shape 2.0, W3C Member Submission, Feb. 2014, 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      http://www.w3.org/Submission/2014/SUBM-shapes-20140211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/.</a:t>
            </a:r>
          </a:p>
        </p:txBody>
      </p:sp>
    </p:spTree>
    <p:extLst>
      <p:ext uri="{BB962C8B-B14F-4D97-AF65-F5344CB8AC3E}">
        <p14:creationId xmlns:p14="http://schemas.microsoft.com/office/powerpoint/2010/main" val="13594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Domain Model v. </a:t>
            </a:r>
            <a:r>
              <a:rPr lang="en-US" altLang="ja-JP" dirty="0" smtClean="0"/>
              <a:t>2.5(Revised </a:t>
            </a:r>
            <a:r>
              <a:rPr lang="en-US" altLang="ja-JP" dirty="0"/>
              <a:t>Sep. </a:t>
            </a:r>
            <a:r>
              <a:rPr lang="en-US" altLang="ja-JP" dirty="0" smtClean="0"/>
              <a:t>30/Oct. 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D:\B-PROMCODE\0-OASIS\2014-09-17-TC-12\Domain Model V2.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4917"/>
            <a:ext cx="10287001" cy="566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59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and Proposed Changes to Domain Model</a:t>
            </a:r>
            <a:br>
              <a:rPr kumimoji="1" lang="en-US" altLang="ja-JP" dirty="0" smtClean="0"/>
            </a:br>
            <a:r>
              <a:rPr lang="en-US" altLang="ja-JP" dirty="0" smtClean="0"/>
              <a:t>Discussed at the TC on </a:t>
            </a:r>
            <a:r>
              <a:rPr kumimoji="1" lang="en-US" altLang="ja-JP" dirty="0" smtClean="0"/>
              <a:t>9/17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5464" y="1085742"/>
            <a:ext cx="9791055" cy="6343758"/>
          </a:xfrm>
        </p:spPr>
        <p:txBody>
          <a:bodyPr/>
          <a:lstStyle/>
          <a:p>
            <a:r>
              <a:rPr lang="en-US" altLang="ja-JP" sz="2400" dirty="0" smtClean="0"/>
              <a:t>Update of domain model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Change name: </a:t>
            </a:r>
            <a:endParaRPr lang="en-US" altLang="ja-JP" sz="2000" dirty="0" smtClean="0"/>
          </a:p>
          <a:p>
            <a:pPr lvl="2"/>
            <a:r>
              <a:rPr lang="en-US" altLang="ja-JP" sz="2000" dirty="0" err="1" smtClean="0"/>
              <a:t>MeasurementCriteria</a:t>
            </a:r>
            <a:r>
              <a:rPr lang="en-US" altLang="ja-JP" sz="2000" dirty="0" smtClean="0"/>
              <a:t> -&gt; </a:t>
            </a:r>
            <a:r>
              <a:rPr lang="en-US" altLang="ja-JP" sz="2000" dirty="0" smtClean="0"/>
              <a:t>Target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Consistent definition of attributes: </a:t>
            </a:r>
            <a:endParaRPr lang="en-US" altLang="ja-JP" sz="2000" dirty="0" smtClean="0"/>
          </a:p>
          <a:p>
            <a:pPr lvl="2"/>
            <a:r>
              <a:rPr kumimoji="1" lang="en-US" altLang="ja-JP" sz="2000" dirty="0" smtClean="0"/>
              <a:t>Project -&gt; </a:t>
            </a:r>
            <a:r>
              <a:rPr kumimoji="1" lang="en-US" altLang="ja-JP" sz="2000" dirty="0" smtClean="0"/>
              <a:t>Add properties</a:t>
            </a:r>
            <a:r>
              <a:rPr kumimoji="1" lang="ja-JP" altLang="en-US" sz="2000" dirty="0" smtClean="0"/>
              <a:t> </a:t>
            </a:r>
            <a:r>
              <a:rPr lang="en-US" altLang="ja-JP" sz="2000" dirty="0"/>
              <a:t>(identifier, title, description, </a:t>
            </a:r>
            <a:r>
              <a:rPr lang="en-US" altLang="ja-JP" sz="2000" dirty="0" err="1"/>
              <a:t>plannedStartDate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actualStartDate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plannedEndDate</a:t>
            </a:r>
            <a:r>
              <a:rPr lang="en-US" altLang="ja-JP" sz="2000" dirty="0"/>
              <a:t>, </a:t>
            </a:r>
            <a:r>
              <a:rPr lang="en-US" altLang="ja-JP" sz="2000" dirty="0" err="1" smtClean="0"/>
              <a:t>actualEndDate</a:t>
            </a:r>
            <a:r>
              <a:rPr lang="en-US" altLang="ja-JP" sz="2000" dirty="0" smtClean="0"/>
              <a:t>)</a:t>
            </a:r>
            <a:endParaRPr kumimoji="1" lang="en-US" altLang="ja-JP" sz="2000" dirty="0" smtClean="0"/>
          </a:p>
          <a:p>
            <a:pPr lvl="2"/>
            <a:r>
              <a:rPr lang="en-US" altLang="ja-JP" sz="2000" dirty="0" smtClean="0"/>
              <a:t>Issue: </a:t>
            </a:r>
            <a:r>
              <a:rPr lang="en-US" altLang="ja-JP" sz="2000" dirty="0" smtClean="0"/>
              <a:t>Need to discuss whether state should be added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Multiplicity: Refer “Properties </a:t>
            </a:r>
            <a:r>
              <a:rPr lang="en-US" altLang="ja-JP" sz="2000" dirty="0"/>
              <a:t>of Attributes in UML Class </a:t>
            </a:r>
            <a:r>
              <a:rPr lang="en-US" altLang="ja-JP" sz="2000" dirty="0" smtClean="0"/>
              <a:t>Diagrams</a:t>
            </a:r>
            <a:r>
              <a:rPr lang="en-US" altLang="ja-JP" sz="2000" dirty="0" smtClean="0"/>
              <a:t>” </a:t>
            </a:r>
            <a:endParaRPr lang="en-US" altLang="ja-JP" sz="2000" dirty="0" smtClean="0"/>
          </a:p>
          <a:p>
            <a:pPr lvl="2"/>
            <a:r>
              <a:rPr lang="en-US" altLang="ja-JP" sz="2000" dirty="0" smtClean="0"/>
              <a:t>Default value is 1, eliminate * after </a:t>
            </a:r>
            <a:r>
              <a:rPr lang="en-US" altLang="ja-JP" sz="2000" dirty="0" err="1" smtClean="0"/>
              <a:t>TypeName</a:t>
            </a:r>
            <a:endParaRPr lang="en-US" altLang="ja-JP" sz="2000" dirty="0" smtClean="0"/>
          </a:p>
          <a:p>
            <a:pPr lvl="2"/>
            <a:r>
              <a:rPr lang="en-US" altLang="ja-JP" sz="2000" dirty="0" smtClean="0"/>
              <a:t>“O</a:t>
            </a:r>
            <a:r>
              <a:rPr lang="en-US" altLang="ja-JP" sz="2000" dirty="0" smtClean="0"/>
              <a:t>..</a:t>
            </a:r>
            <a:r>
              <a:rPr lang="en-US" altLang="ja-JP" sz="2000" dirty="0" smtClean="0"/>
              <a:t>1” represents possibility of null </a:t>
            </a:r>
            <a:endParaRPr lang="en-US" altLang="ja-JP" sz="2000" dirty="0" smtClean="0"/>
          </a:p>
          <a:p>
            <a:pPr lvl="2"/>
            <a:r>
              <a:rPr lang="en-US" altLang="ja-JP" sz="2000" dirty="0"/>
              <a:t>+ </a:t>
            </a:r>
            <a:r>
              <a:rPr lang="en-US" altLang="ja-JP" sz="2000" dirty="0" err="1"/>
              <a:t>AttributeName</a:t>
            </a:r>
            <a:r>
              <a:rPr lang="en-US" altLang="ja-JP" sz="2000" dirty="0"/>
              <a:t> : </a:t>
            </a:r>
            <a:r>
              <a:rPr lang="en-US" altLang="ja-JP" sz="2000" dirty="0" err="1"/>
              <a:t>TypeName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[*]</a:t>
            </a:r>
          </a:p>
          <a:p>
            <a:pPr lvl="1"/>
            <a:r>
              <a:rPr lang="en-US" altLang="ja-JP" sz="2000" dirty="0"/>
              <a:t>Metrics and </a:t>
            </a:r>
            <a:r>
              <a:rPr lang="en-US" altLang="ja-JP" sz="2000" dirty="0" err="1"/>
              <a:t>MeasureType</a:t>
            </a:r>
            <a:r>
              <a:rPr lang="en-US" altLang="ja-JP" sz="2000" dirty="0"/>
              <a:t>: </a:t>
            </a:r>
          </a:p>
          <a:p>
            <a:pPr lvl="2"/>
            <a:r>
              <a:rPr lang="en-US" altLang="ja-JP" sz="2000" dirty="0" smtClean="0"/>
              <a:t>Clarify the rationale </a:t>
            </a:r>
            <a:r>
              <a:rPr lang="en-US" altLang="ja-JP" sz="2000" dirty="0"/>
              <a:t>of </a:t>
            </a:r>
            <a:r>
              <a:rPr lang="en-US" altLang="ja-JP" sz="2000" dirty="0" smtClean="0"/>
              <a:t>using </a:t>
            </a:r>
            <a:r>
              <a:rPr lang="en-US" altLang="ja-JP" sz="2000" dirty="0"/>
              <a:t>“Measure”</a:t>
            </a:r>
            <a:endParaRPr lang="en-US" altLang="ja-JP" sz="2000" dirty="0" smtClean="0"/>
          </a:p>
          <a:p>
            <a:r>
              <a:rPr lang="en-US" altLang="ja-JP" sz="2400" dirty="0" smtClean="0"/>
              <a:t>Scenarios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Refine the scenarios by adding concrete resources</a:t>
            </a:r>
            <a:r>
              <a:rPr lang="en-US" altLang="ja-JP" sz="2000" dirty="0" smtClean="0"/>
              <a:t>, and show the usage of domain model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Validating the domain model</a:t>
            </a:r>
            <a:endParaRPr lang="en-US" altLang="ja-JP" sz="2000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sz="20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6241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Properties </a:t>
            </a:r>
            <a:r>
              <a:rPr lang="en-US" altLang="ja-JP" dirty="0"/>
              <a:t>of Attributes in UML Class Diagrams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Multiplicity </a:t>
            </a:r>
            <a:r>
              <a:rPr lang="en-US" altLang="ja-JP" dirty="0" smtClean="0"/>
              <a:t>[Default value is 1</a:t>
            </a:r>
            <a:r>
              <a:rPr lang="en-US" altLang="ja-JP" dirty="0" smtClean="0"/>
              <a:t>]</a:t>
            </a:r>
            <a:endParaRPr lang="en-US" altLang="ja-JP" dirty="0"/>
          </a:p>
          <a:p>
            <a:r>
              <a:rPr lang="en-US" altLang="ja-JP" dirty="0"/>
              <a:t>1 - this attribute has a single value of the specified Type.</a:t>
            </a:r>
          </a:p>
          <a:p>
            <a:r>
              <a:rPr lang="en-US" altLang="ja-JP" dirty="0"/>
              <a:t>0..1 - this attribute can have a value of null.</a:t>
            </a:r>
          </a:p>
          <a:p>
            <a:r>
              <a:rPr lang="en-US" altLang="ja-JP" dirty="0"/>
              <a:t>* - this attribute's value is a collection of values.</a:t>
            </a:r>
          </a:p>
          <a:p>
            <a:r>
              <a:rPr lang="en-US" altLang="ja-JP" dirty="0"/>
              <a:t>1..* - this attribute's value is a collection that contains at least one value.</a:t>
            </a:r>
          </a:p>
          <a:p>
            <a:r>
              <a:rPr lang="en-US" altLang="ja-JP" dirty="0"/>
              <a:t>n .. m - this attribute's value is a collection that contains between n and m values.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001" y="6540288"/>
            <a:ext cx="669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n-lt"/>
              </a:rPr>
              <a:t>Reference</a:t>
            </a:r>
            <a:r>
              <a:rPr lang="en-US" altLang="ja-JP" sz="1800" dirty="0" smtClean="0">
                <a:latin typeface="+mn-lt"/>
              </a:rPr>
              <a:t>: </a:t>
            </a:r>
            <a:r>
              <a:rPr lang="en-US" altLang="ja-JP" sz="1800" dirty="0">
                <a:latin typeface="+mn-lt"/>
              </a:rPr>
              <a:t>Properties of Attributes in UML Class </a:t>
            </a:r>
            <a:r>
              <a:rPr lang="en-US" altLang="ja-JP" sz="1800" dirty="0" smtClean="0">
                <a:latin typeface="+mn-lt"/>
              </a:rPr>
              <a:t>Diagrams,</a:t>
            </a:r>
          </a:p>
          <a:p>
            <a:r>
              <a:rPr lang="en-US" altLang="ja-JP" sz="1800" dirty="0" smtClean="0">
                <a:latin typeface="+mn-lt"/>
              </a:rPr>
              <a:t>http</a:t>
            </a:r>
            <a:r>
              <a:rPr lang="en-US" altLang="ja-JP" sz="1800" dirty="0">
                <a:latin typeface="+mn-lt"/>
              </a:rPr>
              <a:t>://msdn.microsoft.com/en-us/library/dd323861.aspx</a:t>
            </a:r>
            <a:endParaRPr kumimoji="1" lang="ja-JP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78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On Use </a:t>
            </a:r>
            <a:r>
              <a:rPr lang="en-US" altLang="ja-JP" dirty="0"/>
              <a:t>of Measure and Metrics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SWEBOK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4281" y="1039247"/>
            <a:ext cx="9932719" cy="5749010"/>
          </a:xfrm>
        </p:spPr>
        <p:txBody>
          <a:bodyPr/>
          <a:lstStyle/>
          <a:p>
            <a:r>
              <a:rPr lang="en-US" altLang="ja-JP" dirty="0" smtClean="0"/>
              <a:t>Guide to the Software Engineering Body Of Knowledge (SWEBOK), Version 3, 2014</a:t>
            </a:r>
          </a:p>
          <a:p>
            <a:pPr lvl="1"/>
            <a:r>
              <a:rPr kumimoji="1" lang="en-US" altLang="ja-JP" dirty="0" smtClean="0"/>
              <a:t>Chapter 8</a:t>
            </a:r>
            <a:r>
              <a:rPr lang="en-US" altLang="ja-JP" dirty="0"/>
              <a:t>, </a:t>
            </a:r>
            <a:r>
              <a:rPr lang="en-US" altLang="ja-JP" dirty="0" smtClean="0"/>
              <a:t>Software Engineering Management</a:t>
            </a:r>
          </a:p>
          <a:p>
            <a:pPr lvl="2"/>
            <a:r>
              <a:rPr kumimoji="1" lang="en-US" altLang="ja-JP" dirty="0" smtClean="0"/>
              <a:t>6. Software Engineering Measurement</a:t>
            </a:r>
          </a:p>
          <a:p>
            <a:pPr lvl="3"/>
            <a:r>
              <a:rPr lang="en-US" altLang="ja-JP" dirty="0"/>
              <a:t>Key terms on software measures and measurement methods have been defined in [ISO15939-02] on the basis of the ISO international vocabulary of metrology [ISO93</a:t>
            </a:r>
            <a:r>
              <a:rPr lang="en-US" altLang="ja-JP" dirty="0" smtClean="0"/>
              <a:t>]. Nevertheless</a:t>
            </a:r>
            <a:r>
              <a:rPr lang="en-US" altLang="ja-JP" dirty="0"/>
              <a:t>, readers will encounter </a:t>
            </a:r>
            <a:r>
              <a:rPr lang="en-US" altLang="ja-JP" dirty="0">
                <a:solidFill>
                  <a:srgbClr val="FF0000"/>
                </a:solidFill>
              </a:rPr>
              <a:t>terminology differences in the literature; for example, the term "metrics" is sometimes used in place of "measures</a:t>
            </a:r>
            <a:r>
              <a:rPr lang="en-US" altLang="ja-JP" dirty="0" smtClean="0">
                <a:solidFill>
                  <a:srgbClr val="FF0000"/>
                </a:solidFill>
              </a:rPr>
              <a:t>.“</a:t>
            </a:r>
          </a:p>
          <a:p>
            <a:pPr lvl="2"/>
            <a:r>
              <a:rPr lang="en-US" altLang="ja-JP" dirty="0"/>
              <a:t>6.2. Plan the Measurement </a:t>
            </a:r>
            <a:r>
              <a:rPr lang="en-US" altLang="ja-JP" dirty="0" smtClean="0"/>
              <a:t>Process</a:t>
            </a:r>
          </a:p>
          <a:p>
            <a:pPr lvl="3"/>
            <a:r>
              <a:rPr lang="en-US" altLang="ja-JP" dirty="0">
                <a:solidFill>
                  <a:srgbClr val="FF0000"/>
                </a:solidFill>
              </a:rPr>
              <a:t>Select measures. </a:t>
            </a:r>
            <a:r>
              <a:rPr lang="en-US" altLang="ja-JP" dirty="0"/>
              <a:t>Candidate measures must be selected, with clear links to the information needs. Measures must then be selected based on the priorities of </a:t>
            </a:r>
            <a:r>
              <a:rPr lang="en-US" altLang="ja-JP" dirty="0" smtClean="0"/>
              <a:t>the information </a:t>
            </a:r>
            <a:r>
              <a:rPr lang="en-US" altLang="ja-JP" dirty="0"/>
              <a:t>needs and other criteria such as cost of collection, degree of process disruption during collection, ease of analysis, ease of obtaining accurate, </a:t>
            </a:r>
            <a:r>
              <a:rPr lang="en-US" altLang="ja-JP" dirty="0" smtClean="0"/>
              <a:t>consistent data</a:t>
            </a:r>
            <a:r>
              <a:rPr lang="en-US" altLang="ja-JP" dirty="0"/>
              <a:t>, and so on [ISO15939-02: 5.2.3 and Appendix C].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1444" y="6850251"/>
            <a:ext cx="8701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+mn-lt"/>
              </a:rPr>
              <a:t>Reference: http</a:t>
            </a:r>
            <a:r>
              <a:rPr lang="en-US" altLang="ja-JP" sz="2000" dirty="0">
                <a:latin typeface="+mn-lt"/>
              </a:rPr>
              <a:t>://www.computer.org/portal/web/swebok/html/ch8#Ref6</a:t>
            </a:r>
            <a:endParaRPr kumimoji="1" lang="ja-JP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437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On Use of Measure and Metrics </a:t>
            </a:r>
            <a:br>
              <a:rPr lang="en-US" altLang="ja-JP" dirty="0"/>
            </a:br>
            <a:r>
              <a:rPr lang="en-US" altLang="ja-JP" dirty="0" smtClean="0"/>
              <a:t>ISO 15939:2007 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9746" y="1147734"/>
            <a:ext cx="9409650" cy="4994303"/>
          </a:xfrm>
        </p:spPr>
        <p:txBody>
          <a:bodyPr/>
          <a:lstStyle/>
          <a:p>
            <a:r>
              <a:rPr lang="en-US" altLang="ja-JP" sz="2400" dirty="0"/>
              <a:t>A.2.3 Base measure</a:t>
            </a:r>
          </a:p>
          <a:p>
            <a:pPr lvl="1"/>
            <a:r>
              <a:rPr lang="en-US" altLang="ja-JP" sz="2000" dirty="0"/>
              <a:t>A measure defined in terms of an attribute and the method for quantifying it. (A measure is a variable to </a:t>
            </a:r>
            <a:r>
              <a:rPr lang="en-US" altLang="ja-JP" sz="2000" dirty="0" smtClean="0"/>
              <a:t>which a </a:t>
            </a:r>
            <a:r>
              <a:rPr lang="en-US" altLang="ja-JP" sz="2000" dirty="0"/>
              <a:t>value is assigned.) A base measure is functionally independent of other measures. A base </a:t>
            </a:r>
            <a:r>
              <a:rPr lang="en-US" altLang="ja-JP" sz="2000" dirty="0" smtClean="0"/>
              <a:t>measure captures </a:t>
            </a:r>
            <a:r>
              <a:rPr lang="en-US" altLang="ja-JP" sz="2000" dirty="0"/>
              <a:t>information about a single attribute. Data collection involves assigning values to base measures</a:t>
            </a:r>
            <a:r>
              <a:rPr lang="en-US" altLang="ja-JP" sz="2000" dirty="0" smtClean="0"/>
              <a:t>. Specifying </a:t>
            </a:r>
            <a:r>
              <a:rPr lang="en-US" altLang="ja-JP" sz="2000" dirty="0"/>
              <a:t>the expected range and/or type of values of a base measure helps to verify the quality of the </a:t>
            </a:r>
            <a:r>
              <a:rPr lang="en-US" altLang="ja-JP" sz="2000" dirty="0" smtClean="0"/>
              <a:t>data collected</a:t>
            </a:r>
            <a:r>
              <a:rPr lang="en-US" altLang="ja-JP" sz="2000" dirty="0"/>
              <a:t>.</a:t>
            </a:r>
          </a:p>
          <a:p>
            <a:r>
              <a:rPr lang="en-US" altLang="ja-JP" sz="2400" dirty="0" smtClean="0"/>
              <a:t>A.2.3.1.2.2 </a:t>
            </a:r>
            <a:r>
              <a:rPr lang="en-US" altLang="ja-JP" sz="2400" dirty="0"/>
              <a:t>Unit of measurement</a:t>
            </a:r>
          </a:p>
          <a:p>
            <a:pPr lvl="1"/>
            <a:r>
              <a:rPr lang="en-US" altLang="ja-JP" sz="2000" dirty="0"/>
              <a:t>A particular quantity, defined and adopted by convention, with which other quantities of the same kind </a:t>
            </a:r>
            <a:r>
              <a:rPr lang="en-US" altLang="ja-JP" sz="2000" dirty="0" smtClean="0"/>
              <a:t>are compared </a:t>
            </a:r>
            <a:r>
              <a:rPr lang="en-US" altLang="ja-JP" sz="2000" dirty="0"/>
              <a:t>in order to express their magnitude relative to that quantity. Only quantities expressed in the </a:t>
            </a:r>
            <a:r>
              <a:rPr lang="en-US" altLang="ja-JP" sz="2000" dirty="0" smtClean="0"/>
              <a:t>same units </a:t>
            </a:r>
            <a:r>
              <a:rPr lang="en-US" altLang="ja-JP" sz="2000" dirty="0"/>
              <a:t>of measurement are directly comparable. Examples of units include the hour and the meter.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2441" y="6416298"/>
            <a:ext cx="9268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12825">
              <a:defRPr/>
            </a:pPr>
            <a:r>
              <a:rPr lang="en-US" altLang="ja-JP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Reference: ISO</a:t>
            </a:r>
            <a:r>
              <a:rPr lang="en-US" altLang="ja-JP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ISO/IEC 15939:2007: Systems and Software Engineering </a:t>
            </a:r>
            <a:r>
              <a:rPr lang="en-US" altLang="ja-JP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– </a:t>
            </a:r>
          </a:p>
          <a:p>
            <a:pPr defTabSz="1012825">
              <a:defRPr/>
            </a:pPr>
            <a:r>
              <a:rPr lang="en-US" altLang="ja-JP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Measurement </a:t>
            </a:r>
            <a:r>
              <a:rPr lang="en-US" altLang="ja-JP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Process</a:t>
            </a:r>
            <a:r>
              <a:rPr lang="en-US" altLang="ja-JP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2007.</a:t>
            </a:r>
            <a:endParaRPr kumimoji="1" lang="ja-JP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452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Domain Model v. </a:t>
            </a:r>
            <a:r>
              <a:rPr lang="en-US" altLang="ja-JP" dirty="0" smtClean="0"/>
              <a:t>2.4(Revised Sep. 16)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D:\B-PROMCODE\0-OASIS\2014-09-17-TC-12\Domain Model V2.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" y="1071985"/>
            <a:ext cx="10107386" cy="614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角丸四角形吹き出し 3"/>
          <p:cNvSpPr/>
          <p:nvPr/>
        </p:nvSpPr>
        <p:spPr bwMode="auto">
          <a:xfrm>
            <a:off x="247973" y="3161654"/>
            <a:ext cx="1007390" cy="433953"/>
          </a:xfrm>
          <a:prstGeom prst="wedgeRoundRectCallout">
            <a:avLst>
              <a:gd name="adj1" fmla="val -16987"/>
              <a:gd name="adj2" fmla="val 112500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FP</a:t>
            </a:r>
            <a:endParaRPr kumimoji="1" lang="ja-JP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 bwMode="auto">
          <a:xfrm>
            <a:off x="201478" y="787830"/>
            <a:ext cx="2278251" cy="746502"/>
          </a:xfrm>
          <a:prstGeom prst="wedgeRoundRectCallout">
            <a:avLst>
              <a:gd name="adj1" fmla="val -1638"/>
              <a:gd name="adj2" fmla="val 240107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(</a:t>
            </a:r>
            <a:r>
              <a:rPr kumimoji="1" lang="en-US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sizeOfScopeItem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)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+mn-lt"/>
                <a:ea typeface="ＭＳ Ｐゴシック" pitchFamily="50" charset="-128"/>
              </a:rPr>
              <a:t>FP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 bwMode="auto">
          <a:xfrm>
            <a:off x="136902" y="4334358"/>
            <a:ext cx="1787148" cy="433953"/>
          </a:xfrm>
          <a:prstGeom prst="wedgeRoundRectCallout">
            <a:avLst>
              <a:gd name="adj1" fmla="val -28344"/>
              <a:gd name="adj2" fmla="val -94642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metric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 bwMode="auto">
          <a:xfrm>
            <a:off x="676759" y="6142038"/>
            <a:ext cx="2035443" cy="433953"/>
          </a:xfrm>
          <a:prstGeom prst="wedgeRoundRectCallout">
            <a:avLst>
              <a:gd name="adj1" fmla="val 12415"/>
              <a:gd name="adj2" fmla="val -73214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“</a:t>
            </a:r>
            <a:r>
              <a:rPr kumimoji="1" lang="en-US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CodeSize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” 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4194872" y="2836191"/>
            <a:ext cx="2283417" cy="661260"/>
          </a:xfrm>
          <a:prstGeom prst="wedgeRoundRectCallout">
            <a:avLst>
              <a:gd name="adj1" fmla="val -36037"/>
              <a:gd name="adj2" fmla="val 78572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+mn-lt"/>
                <a:ea typeface="ＭＳ Ｐゴシック" pitchFamily="50" charset="-128"/>
              </a:rPr>
              <a:t>Title: login screen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actualSize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: 10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 bwMode="auto">
          <a:xfrm>
            <a:off x="222141" y="4912505"/>
            <a:ext cx="971228" cy="433953"/>
          </a:xfrm>
          <a:prstGeom prst="wedgeRoundRectCallout">
            <a:avLst>
              <a:gd name="adj1" fmla="val 33301"/>
              <a:gd name="adj2" fmla="val 87500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KLOC 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8784957" y="2833607"/>
            <a:ext cx="1007390" cy="433953"/>
          </a:xfrm>
          <a:prstGeom prst="wedgeRoundRectCallout">
            <a:avLst>
              <a:gd name="adj1" fmla="val -46218"/>
              <a:gd name="adj2" fmla="val 11607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State?</a:t>
            </a:r>
            <a:endParaRPr kumimoji="1" lang="ja-JP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 bwMode="auto">
          <a:xfrm>
            <a:off x="2836190" y="0"/>
            <a:ext cx="2464230" cy="2216258"/>
          </a:xfrm>
          <a:prstGeom prst="wedgeRoundRectCallout">
            <a:avLst>
              <a:gd name="adj1" fmla="val -87321"/>
              <a:gd name="adj2" fmla="val 41031"/>
              <a:gd name="adj3" fmla="val 16667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Add attributes: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identifier</a:t>
            </a: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>
                <a:latin typeface="+mn-lt"/>
                <a:ea typeface="ＭＳ Ｐゴシック" pitchFamily="50" charset="-128"/>
              </a:rPr>
              <a:t>t</a:t>
            </a:r>
            <a:r>
              <a:rPr lang="en-US" altLang="ja-JP" sz="2000" dirty="0" smtClean="0">
                <a:latin typeface="+mn-lt"/>
                <a:ea typeface="ＭＳ Ｐゴシック" pitchFamily="50" charset="-128"/>
              </a:rPr>
              <a:t>itle</a:t>
            </a: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+mn-lt"/>
                <a:ea typeface="ＭＳ Ｐゴシック" pitchFamily="50" charset="-128"/>
              </a:rPr>
              <a:t>description</a:t>
            </a: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plannedStartDate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actualStartDate</a:t>
            </a:r>
            <a:endParaRPr lang="en-US" altLang="ja-JP" sz="2000" dirty="0" smtClean="0">
              <a:latin typeface="+mn-lt"/>
              <a:ea typeface="ＭＳ Ｐゴシック" pitchFamily="50" charset="-128"/>
            </a:endParaRP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plannedEndDate</a:t>
            </a:r>
            <a:endParaRPr lang="en-US" altLang="ja-JP" sz="2000" dirty="0" smtClean="0">
              <a:latin typeface="+mn-lt"/>
              <a:ea typeface="ＭＳ Ｐゴシック" pitchFamily="50" charset="-128"/>
            </a:endParaRPr>
          </a:p>
          <a:p>
            <a:pPr marL="0" marR="0" indent="0" algn="ctr" defTabSz="1012825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actualEndDate</a:t>
            </a:r>
            <a:endParaRPr kumimoji="1" lang="ja-JP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 bwMode="auto">
          <a:xfrm>
            <a:off x="2141027" y="3859078"/>
            <a:ext cx="2771936" cy="909235"/>
          </a:xfrm>
          <a:prstGeom prst="wedgeRoundRectCallout">
            <a:avLst>
              <a:gd name="adj1" fmla="val 11859"/>
              <a:gd name="adj2" fmla="val 90348"/>
              <a:gd name="adj3" fmla="val 16667"/>
            </a:avLst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+mn-lt"/>
                <a:ea typeface="ＭＳ Ｐゴシック" pitchFamily="50" charset="-128"/>
              </a:rPr>
              <a:t>Change </a:t>
            </a: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mame</a:t>
            </a:r>
            <a:r>
              <a:rPr lang="en-US" altLang="ja-JP" sz="2000" dirty="0" smtClean="0">
                <a:latin typeface="+mn-lt"/>
                <a:ea typeface="ＭＳ Ｐゴシック" pitchFamily="50" charset="-128"/>
              </a:rPr>
              <a:t>: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MeasurementCriteria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-&gt; Target</a:t>
            </a:r>
            <a:endParaRPr kumimoji="1" lang="ja-JP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60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 </a:t>
            </a:r>
            <a:r>
              <a:rPr lang="en-US" altLang="ja-JP" dirty="0"/>
              <a:t>Related to EMS </a:t>
            </a:r>
            <a:r>
              <a:rPr lang="en-US" altLang="ja-JP" dirty="0" smtClean="0"/>
              <a:t>in Domain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2735" y="1101240"/>
            <a:ext cx="9270167" cy="5718014"/>
          </a:xfrm>
        </p:spPr>
        <p:txBody>
          <a:bodyPr/>
          <a:lstStyle/>
          <a:p>
            <a:r>
              <a:rPr kumimoji="1" lang="en-US" altLang="ja-JP" sz="2400" dirty="0" smtClean="0"/>
              <a:t>Commonality and Difference between EMS and PROMCODE</a:t>
            </a:r>
          </a:p>
          <a:p>
            <a:pPr lvl="1"/>
            <a:r>
              <a:rPr lang="en-US" altLang="ja-JP" sz="2000" dirty="0" smtClean="0"/>
              <a:t>Policy: If PROMCODE use a concept which is defined in EMS, PROMCODE should not define it, but refer it. </a:t>
            </a:r>
          </a:p>
          <a:p>
            <a:r>
              <a:rPr lang="en-US" altLang="ja-JP" sz="2400" dirty="0" smtClean="0"/>
              <a:t>Use of “Estimation in PROMCODE”: </a:t>
            </a:r>
          </a:p>
          <a:p>
            <a:pPr lvl="1"/>
            <a:r>
              <a:rPr lang="en-US" altLang="ja-JP" sz="2000" dirty="0" smtClean="0"/>
              <a:t>Estimation in EMS is out of scope of PROMCODE.  The “planned” value in PROMCODE is a value agreed between an acquirer and an supplier after estimation</a:t>
            </a:r>
          </a:p>
          <a:p>
            <a:r>
              <a:rPr lang="en-US" altLang="ja-JP" sz="2400" dirty="0" smtClean="0"/>
              <a:t>Measurement/</a:t>
            </a:r>
            <a:r>
              <a:rPr lang="en-US" altLang="ja-JP" sz="2400" dirty="0" err="1" smtClean="0"/>
              <a:t>Measure&amp;Mertics</a:t>
            </a:r>
            <a:r>
              <a:rPr lang="en-US" altLang="ja-JP" sz="2400" dirty="0" smtClean="0"/>
              <a:t>/Measurement</a:t>
            </a:r>
          </a:p>
          <a:p>
            <a:pPr lvl="1"/>
            <a:r>
              <a:rPr lang="en-US" altLang="ja-JP" dirty="0" smtClean="0"/>
              <a:t>Use consistent model </a:t>
            </a:r>
          </a:p>
          <a:p>
            <a:r>
              <a:rPr lang="en-US" altLang="ja-JP" sz="2400" dirty="0" smtClean="0"/>
              <a:t>Measure of </a:t>
            </a:r>
            <a:r>
              <a:rPr lang="en-US" altLang="ja-JP" sz="2400" dirty="0" err="1" smtClean="0"/>
              <a:t>ScopeItem</a:t>
            </a:r>
            <a:r>
              <a:rPr lang="en-US" altLang="ja-JP" sz="2400" dirty="0" smtClean="0"/>
              <a:t> is not defined</a:t>
            </a:r>
          </a:p>
          <a:p>
            <a:pPr lvl="1"/>
            <a:r>
              <a:rPr kumimoji="1" lang="en-US" altLang="ja-JP" dirty="0" smtClean="0"/>
              <a:t>Associate </a:t>
            </a:r>
            <a:r>
              <a:rPr lang="en-US" altLang="ja-JP" dirty="0" err="1" smtClean="0"/>
              <a:t>MeasureType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err="1"/>
              <a:t>UnitType</a:t>
            </a:r>
            <a:r>
              <a:rPr lang="en-US" altLang="ja-JP" dirty="0"/>
              <a:t>  to Project </a:t>
            </a:r>
            <a:endParaRPr kumimoji="1" lang="en-US" altLang="ja-JP" dirty="0" smtClean="0"/>
          </a:p>
          <a:p>
            <a:r>
              <a:rPr lang="en-US" altLang="ja-JP" sz="2400" dirty="0" smtClean="0"/>
              <a:t>Unification of Vocabulary</a:t>
            </a:r>
          </a:p>
          <a:p>
            <a:pPr lvl="1"/>
            <a:r>
              <a:rPr kumimoji="1" lang="en-US" altLang="ja-JP" sz="2000" dirty="0" smtClean="0"/>
              <a:t>Use the same vocabulary to those of the same meaning</a:t>
            </a:r>
          </a:p>
          <a:p>
            <a:pPr lvl="1"/>
            <a:r>
              <a:rPr lang="en-US" altLang="ja-JP" sz="2000" dirty="0"/>
              <a:t>m</a:t>
            </a:r>
            <a:r>
              <a:rPr lang="en-US" altLang="ja-JP" sz="2000" dirty="0" smtClean="0"/>
              <a:t>etric, </a:t>
            </a:r>
            <a:r>
              <a:rPr lang="en-US" altLang="ja-JP" sz="2000" dirty="0" err="1" smtClean="0"/>
              <a:t>unitOfMeasure</a:t>
            </a:r>
            <a:r>
              <a:rPr lang="en-US" altLang="ja-JP" sz="2000" dirty="0" smtClean="0"/>
              <a:t> </a:t>
            </a:r>
            <a:endParaRPr kumimoji="1" lang="en-US" altLang="ja-JP" sz="2000" dirty="0" smtClean="0"/>
          </a:p>
          <a:p>
            <a:pPr lvl="1"/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081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2011-11">
  <a:themeElements>
    <a:clrScheme name="新しいﾌﾟﾚｾﾞﾝﾃｰｼｮﾝ 9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FFFF00"/>
      </a:accent1>
      <a:accent2>
        <a:srgbClr val="0066FF"/>
      </a:accent2>
      <a:accent3>
        <a:srgbClr val="FFFFFF"/>
      </a:accent3>
      <a:accent4>
        <a:srgbClr val="000000"/>
      </a:accent4>
      <a:accent5>
        <a:srgbClr val="FFFFAA"/>
      </a:accent5>
      <a:accent6>
        <a:srgbClr val="005CE7"/>
      </a:accent6>
      <a:hlink>
        <a:srgbClr val="CCFFFF"/>
      </a:hlink>
      <a:folHlink>
        <a:srgbClr val="009900"/>
      </a:folHlink>
    </a:clrScheme>
    <a:fontScheme name="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101233" tIns="50617" rIns="101233" bIns="50617" numCol="1" anchor="ctr" anchorCtr="0" compatLnSpc="1">
        <a:prstTxWarp prst="textNoShape">
          <a:avLst/>
        </a:prstTxWarp>
      </a:bodyPr>
      <a:lstStyle>
        <a:defPPr marL="0" marR="0" indent="0" algn="ctr" defTabSz="1012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101233" tIns="50617" rIns="101233" bIns="50617" numCol="1" anchor="ctr" anchorCtr="0" compatLnSpc="1">
        <a:prstTxWarp prst="textNoShape">
          <a:avLst/>
        </a:prstTxWarp>
      </a:bodyPr>
      <a:lstStyle>
        <a:defPPr marL="0" marR="0" indent="0" algn="ctr" defTabSz="1012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005CE7"/>
        </a:accent6>
        <a:hlink>
          <a:srgbClr val="CCFF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テーマ2011-11</Template>
  <TotalTime>35830</TotalTime>
  <Words>2252</Words>
  <Application>Microsoft Office PowerPoint</Application>
  <PresentationFormat>ユーザー設定</PresentationFormat>
  <Paragraphs>360</Paragraphs>
  <Slides>23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テーマ2011-11</vt:lpstr>
      <vt:lpstr>OASIS OSLC PROMCODE TC Domain Model Revisited and Use Cases Development Plan of Specifications (Memorandum)</vt:lpstr>
      <vt:lpstr>Upcoming TC Meeting Schedule Proposed</vt:lpstr>
      <vt:lpstr>Domain Model v. 2.5(Revised Sep. 30/Oct. 1)</vt:lpstr>
      <vt:lpstr>Issues and Proposed Changes to Domain Model Discussed at the TC on 9/17 </vt:lpstr>
      <vt:lpstr>Reference Properties of Attributes in UML Class Diagrams</vt:lpstr>
      <vt:lpstr>On Use of Measure and Metrics  SWEBOK</vt:lpstr>
      <vt:lpstr>On Use of Measure and Metrics  ISO 15939:2007 Appendix</vt:lpstr>
      <vt:lpstr>Domain Model v. 2.4(Revised Sep. 16)</vt:lpstr>
      <vt:lpstr>Issues Related to EMS in Domain Model</vt:lpstr>
      <vt:lpstr>Comparison of EMS and PROMCODE</vt:lpstr>
      <vt:lpstr>Domain Model v. 2.2(Revised Sep. 2)</vt:lpstr>
      <vt:lpstr>Domain Model Revisited for v 2.2 on 9/2 </vt:lpstr>
      <vt:lpstr>Domain Model (Aug. 6)</vt:lpstr>
      <vt:lpstr>Assumptions</vt:lpstr>
      <vt:lpstr>Domain Model Revisited (2/2)</vt:lpstr>
      <vt:lpstr>Use Cases</vt:lpstr>
      <vt:lpstr>Simple Use Case</vt:lpstr>
      <vt:lpstr>Review and Actions at Step 4-1 (Schedule Delay)</vt:lpstr>
      <vt:lpstr>Review and Actions at Step 4-2 (Quality) </vt:lpstr>
      <vt:lpstr>TOC of Draft Specification (1/2)</vt:lpstr>
      <vt:lpstr>TOC of Draft Specification</vt:lpstr>
      <vt:lpstr>Time Line Revised</vt:lpstr>
      <vt:lpstr>References</vt:lpstr>
    </vt:vector>
  </TitlesOfParts>
  <Company>NISE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Mikio Aoyama</dc:creator>
  <cp:lastModifiedBy>mikio</cp:lastModifiedBy>
  <cp:revision>3810</cp:revision>
  <cp:lastPrinted>2012-07-06T00:18:20Z</cp:lastPrinted>
  <dcterms:created xsi:type="dcterms:W3CDTF">1998-04-24T00:39:16Z</dcterms:created>
  <dcterms:modified xsi:type="dcterms:W3CDTF">2014-09-30T23:39:36Z</dcterms:modified>
</cp:coreProperties>
</file>