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5"/>
  </p:notesMasterIdLst>
  <p:handoutMasterIdLst>
    <p:handoutMasterId r:id="rId6"/>
  </p:handoutMasterIdLst>
  <p:sldIdLst>
    <p:sldId id="2687" r:id="rId2"/>
    <p:sldId id="2844" r:id="rId3"/>
    <p:sldId id="2845" r:id="rId4"/>
  </p:sldIdLst>
  <p:sldSz cx="10287000" cy="7429500"/>
  <p:notesSz cx="6797675" cy="992822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3200" b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3200" b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3200" b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3200" b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CCFFFF"/>
    <a:srgbClr val="EAEAEA"/>
    <a:srgbClr val="FFFFCC"/>
    <a:srgbClr val="DDDDDD"/>
    <a:srgbClr val="CCFF99"/>
    <a:srgbClr val="CCECFF"/>
    <a:srgbClr val="FFFFEB"/>
    <a:srgbClr val="FF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58" autoAdjust="0"/>
    <p:restoredTop sz="92742" autoAdjust="0"/>
  </p:normalViewPr>
  <p:slideViewPr>
    <p:cSldViewPr snapToGrid="0" showGuides="1">
      <p:cViewPr varScale="1">
        <p:scale>
          <a:sx n="60" d="100"/>
          <a:sy n="60" d="100"/>
        </p:scale>
        <p:origin x="-294" y="-78"/>
      </p:cViewPr>
      <p:guideLst>
        <p:guide orient="horz" pos="3869"/>
        <p:guide pos="12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-1068" y="3516"/>
      </p:cViewPr>
      <p:guideLst>
        <p:guide orient="horz" pos="3127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537163" cy="4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77" tIns="45989" rIns="91977" bIns="45989" numCol="1" anchor="t" anchorCtr="0" compatLnSpc="1">
            <a:prstTxWarp prst="textNoShape">
              <a:avLst/>
            </a:prstTxWarp>
          </a:bodyPr>
          <a:lstStyle>
            <a:lvl1pPr defTabSz="915856">
              <a:defRPr sz="900"/>
            </a:lvl1pPr>
          </a:lstStyle>
          <a:p>
            <a:pPr>
              <a:defRPr/>
            </a:pPr>
            <a:r>
              <a:rPr lang="en-US" altLang="ja-JP" dirty="0" smtClean="0"/>
              <a:t>PROMCODE</a:t>
            </a:r>
            <a:endParaRPr lang="en-US" altLang="ja-JP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5" y="1"/>
            <a:ext cx="2945862" cy="386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77" tIns="45989" rIns="91977" bIns="45989" numCol="1" anchor="t" anchorCtr="0" compatLnSpc="1">
            <a:prstTxWarp prst="textNoShape">
              <a:avLst/>
            </a:prstTxWarp>
          </a:bodyPr>
          <a:lstStyle>
            <a:lvl1pPr algn="r" defTabSz="915856">
              <a:spcBef>
                <a:spcPct val="50000"/>
              </a:spcBef>
              <a:defRPr sz="1000"/>
            </a:lvl1pPr>
          </a:lstStyle>
          <a:p>
            <a:pPr>
              <a:defRPr/>
            </a:pPr>
            <a:r>
              <a:rPr lang="en-US" altLang="ja-JP" dirty="0" smtClean="0"/>
              <a:t>Dec. 8, 2014</a:t>
            </a:r>
            <a:endParaRPr lang="ja-JP" alt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5" y="9433892"/>
            <a:ext cx="2945862" cy="4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77" tIns="45989" rIns="91977" bIns="45989" numCol="1" anchor="b" anchorCtr="0" compatLnSpc="1">
            <a:prstTxWarp prst="textNoShape">
              <a:avLst/>
            </a:prstTxWarp>
          </a:bodyPr>
          <a:lstStyle>
            <a:lvl1pPr algn="r" defTabSz="915856">
              <a:spcBef>
                <a:spcPct val="50000"/>
              </a:spcBef>
              <a:defRPr sz="1100" b="0"/>
            </a:lvl1pPr>
          </a:lstStyle>
          <a:p>
            <a:pPr>
              <a:defRPr/>
            </a:pPr>
            <a:fld id="{A72C0161-BED7-4E84-B735-C4706B90769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0" y="9532452"/>
            <a:ext cx="4649801" cy="37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616" tIns="46308" rIns="92616" bIns="46308">
            <a:spAutoFit/>
          </a:bodyPr>
          <a:lstStyle/>
          <a:p>
            <a:pPr defTabSz="915856" eaLnBrk="0" hangingPunct="0"/>
            <a:r>
              <a:rPr lang="en-US" altLang="ja-JP" sz="900" dirty="0">
                <a:latin typeface="Arial" charset="0"/>
                <a:ea typeface="ＭＳ ゴシック" pitchFamily="49" charset="-128"/>
                <a:cs typeface="Arial" charset="0"/>
              </a:rPr>
              <a:t>All Rights Reserved, Copyright </a:t>
            </a:r>
          </a:p>
          <a:p>
            <a:pPr defTabSz="915856" eaLnBrk="0" hangingPunct="0"/>
            <a:r>
              <a:rPr lang="en-US" altLang="ja-JP" sz="900" dirty="0" smtClean="0">
                <a:latin typeface="Arial" charset="0"/>
                <a:ea typeface="ＭＳ ゴシック" pitchFamily="49" charset="-128"/>
                <a:cs typeface="Arial" charset="0"/>
              </a:rPr>
              <a:t>Next-generation project management data exchange architecture </a:t>
            </a:r>
            <a:r>
              <a:rPr lang="en-US" altLang="ja-JP" sz="900" dirty="0">
                <a:latin typeface="Arial" charset="0"/>
                <a:ea typeface="ＭＳ ゴシック" pitchFamily="49" charset="-128"/>
                <a:cs typeface="Arial" charset="0"/>
              </a:rPr>
              <a:t>committee, </a:t>
            </a:r>
            <a:r>
              <a:rPr lang="en-US" altLang="ja-JP" sz="900" dirty="0" smtClean="0">
                <a:latin typeface="Arial" charset="0"/>
                <a:ea typeface="ＭＳ ゴシック" pitchFamily="49" charset="-128"/>
                <a:cs typeface="Arial" charset="0"/>
              </a:rPr>
              <a:t>2014</a:t>
            </a:r>
            <a:endParaRPr lang="en-US" altLang="ja-JP" sz="900" dirty="0">
              <a:latin typeface="Arial" charset="0"/>
              <a:ea typeface="ＭＳ ゴシック" pitchFamily="49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229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862" cy="4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77" tIns="45989" rIns="91977" bIns="45989" numCol="1" anchor="t" anchorCtr="0" compatLnSpc="1">
            <a:prstTxWarp prst="textNoShape">
              <a:avLst/>
            </a:prstTxWarp>
          </a:bodyPr>
          <a:lstStyle>
            <a:lvl1pPr defTabSz="915856">
              <a:spcBef>
                <a:spcPct val="50000"/>
              </a:spcBef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ja-JP"/>
              <a:t>オブジェクト指向'98シンンポジウム チュートリアル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5" y="0"/>
            <a:ext cx="2945862" cy="4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77" tIns="45989" rIns="91977" bIns="45989" numCol="1" anchor="t" anchorCtr="0" compatLnSpc="1">
            <a:prstTxWarp prst="textNoShape">
              <a:avLst/>
            </a:prstTxWarp>
          </a:bodyPr>
          <a:lstStyle>
            <a:lvl1pPr algn="r" defTabSz="915856">
              <a:spcBef>
                <a:spcPct val="50000"/>
              </a:spcBef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ja-JP" altLang="en-US"/>
              <a:t>1998年9月16日</a:t>
            </a: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833438" y="746125"/>
            <a:ext cx="5151437" cy="3721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433" y="4715406"/>
            <a:ext cx="4988812" cy="446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77" tIns="45989" rIns="91977" bIns="459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3892"/>
            <a:ext cx="2945862" cy="4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77" tIns="45989" rIns="91977" bIns="45989" numCol="1" anchor="b" anchorCtr="0" compatLnSpc="1">
            <a:prstTxWarp prst="textNoShape">
              <a:avLst/>
            </a:prstTxWarp>
          </a:bodyPr>
          <a:lstStyle>
            <a:lvl1pPr defTabSz="915856">
              <a:spcBef>
                <a:spcPct val="50000"/>
              </a:spcBef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5" y="9433892"/>
            <a:ext cx="2945862" cy="4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77" tIns="45989" rIns="91977" bIns="45989" numCol="1" anchor="b" anchorCtr="0" compatLnSpc="1">
            <a:prstTxWarp prst="textNoShape">
              <a:avLst/>
            </a:prstTxWarp>
          </a:bodyPr>
          <a:lstStyle>
            <a:lvl1pPr algn="r" defTabSz="915856">
              <a:spcBef>
                <a:spcPct val="50000"/>
              </a:spcBef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90C9BAC1-F36F-4EE4-B89F-F9A170B44C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196971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オブジェクト指向'98シンンポジウム チュートリアル</a:t>
            </a:r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1998年9月16日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9BAC1-F36F-4EE4-B89F-F9A170B44C4E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8936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オブジェクト指向'98シンンポジウム チュートリアル</a:t>
            </a:r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1998年9月16日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9BAC1-F36F-4EE4-B89F-F9A170B44C4E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7669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308225"/>
            <a:ext cx="8743950" cy="15922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4210050"/>
            <a:ext cx="7200900" cy="18986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F0AD5-0836-4040-8A67-841A86BA68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134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60E85-7849-4EC8-AC97-7DF98F6447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826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15250" y="0"/>
            <a:ext cx="2571750" cy="59309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562850" cy="59309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48A52-4892-4BBB-A72C-8DEB65A2C8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5690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287000" cy="1093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757238" y="1473200"/>
            <a:ext cx="4298950" cy="44577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08588" y="1473200"/>
            <a:ext cx="4298950" cy="44577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67CE7-D367-4673-893D-B5A2D474B7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200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287000" cy="1093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757238" y="1473200"/>
            <a:ext cx="4298950" cy="44577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5208588" y="1473200"/>
            <a:ext cx="4298950" cy="21526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5208588" y="3778250"/>
            <a:ext cx="4298950" cy="21526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972F2-D297-4738-873E-DE324D129F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8946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タイトル、テキスト、クリップ アー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287000" cy="1093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757238" y="1473200"/>
            <a:ext cx="4298950" cy="44577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クリップアート プレースホルダ 3"/>
          <p:cNvSpPr>
            <a:spLocks noGrp="1"/>
          </p:cNvSpPr>
          <p:nvPr>
            <p:ph type="clipArt" sz="half" idx="2"/>
          </p:nvPr>
        </p:nvSpPr>
        <p:spPr>
          <a:xfrm>
            <a:off x="5208588" y="1473200"/>
            <a:ext cx="4298950" cy="4457700"/>
          </a:xfrm>
        </p:spPr>
        <p:txBody>
          <a:bodyPr/>
          <a:lstStyle/>
          <a:p>
            <a:pPr lvl="0"/>
            <a:r>
              <a:rPr lang="ja-JP" altLang="en-US" noProof="0" smtClean="0"/>
              <a:t>アイコンをクリックしてクリップ アートを追加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1F5FA-3AA6-47B8-856D-067C4E7BBD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2759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757238" y="1473200"/>
            <a:ext cx="8461190" cy="44577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052D9-42EA-4B70-911F-93739FA4FE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910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400"/>
            </a:lvl2pPr>
            <a:lvl3pPr>
              <a:defRPr sz="2400">
                <a:solidFill>
                  <a:schemeClr val="tx1"/>
                </a:solidFill>
              </a:defRPr>
            </a:lvl3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96BAC-8816-469E-ABF9-8228DA95B3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701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4773613"/>
            <a:ext cx="8743950" cy="14763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800" y="3149600"/>
            <a:ext cx="8743950" cy="1624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5A570-D169-4DAC-8570-5769675625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301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57238" y="1473200"/>
            <a:ext cx="429895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08588" y="1473200"/>
            <a:ext cx="429895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D2EF9-BBCB-4C61-9F88-630A38E7AC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064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96863"/>
            <a:ext cx="9258300" cy="123825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663700"/>
            <a:ext cx="4545013" cy="692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355850"/>
            <a:ext cx="4545013" cy="42814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6050" y="1663700"/>
            <a:ext cx="4546600" cy="692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6050" y="2355850"/>
            <a:ext cx="4546600" cy="42814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1C376-C9D0-4A61-AB9F-0C2F121C34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607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FD58A-1981-433E-B272-A49A8E57F4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216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0D9F0-571B-44FB-B372-3E9636DF04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238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95275"/>
            <a:ext cx="3384550" cy="1258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2725" y="295275"/>
            <a:ext cx="5749925" cy="6342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0" y="1554163"/>
            <a:ext cx="3384550" cy="50831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3BA16-CEC9-409F-A3D1-BA85CB045E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3390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125" y="5200650"/>
            <a:ext cx="6172200" cy="6143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125" y="663575"/>
            <a:ext cx="6172200" cy="4457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125" y="5815013"/>
            <a:ext cx="6172200" cy="871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265A0-7D08-484D-91F0-96FB927C9E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31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FFFFF"/>
            </a:gs>
            <a:gs pos="50000">
              <a:schemeClr val="bg1"/>
            </a:gs>
            <a:gs pos="100000">
              <a:srgbClr val="CCFFC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287000" cy="10937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6" rIns="91434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473200"/>
            <a:ext cx="8750300" cy="44577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6" rIns="91434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9938" y="6769100"/>
            <a:ext cx="21431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6" rIns="91434" bIns="4571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9488" y="6769100"/>
            <a:ext cx="32512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6" rIns="91434" bIns="45716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7113" y="6769100"/>
            <a:ext cx="21431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6" rIns="91434" bIns="4571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300">
                <a:latin typeface="Arial" charset="0"/>
              </a:defRPr>
            </a:lvl1pPr>
          </a:lstStyle>
          <a:p>
            <a:pPr>
              <a:defRPr/>
            </a:pPr>
            <a:fld id="{82429481-5511-46B5-A0DC-881C3EC2A5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3" name="AutoShape 45"/>
          <p:cNvSpPr>
            <a:spLocks noChangeArrowheads="1"/>
          </p:cNvSpPr>
          <p:nvPr/>
        </p:nvSpPr>
        <p:spPr bwMode="auto">
          <a:xfrm flipV="1">
            <a:off x="1684338" y="768350"/>
            <a:ext cx="6207125" cy="331788"/>
          </a:xfrm>
          <a:prstGeom prst="lightningBolt">
            <a:avLst/>
          </a:prstGeom>
          <a:gradFill rotWithShape="0">
            <a:gsLst>
              <a:gs pos="0">
                <a:srgbClr val="0099FF"/>
              </a:gs>
              <a:gs pos="100000">
                <a:srgbClr val="2FFFD7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50800" dist="50800" dir="2700000" sx="55000" sy="55000" algn="ctr" rotWithShape="0">
              <a:srgbClr val="000000">
                <a:alpha val="86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ja-JP" altLang="en-US"/>
          </a:p>
        </p:txBody>
      </p:sp>
      <p:sp>
        <p:nvSpPr>
          <p:cNvPr id="16" name="Text Box 39"/>
          <p:cNvSpPr txBox="1">
            <a:spLocks noChangeArrowheads="1"/>
          </p:cNvSpPr>
          <p:nvPr/>
        </p:nvSpPr>
        <p:spPr bwMode="auto">
          <a:xfrm>
            <a:off x="-46038" y="6999288"/>
            <a:ext cx="596901" cy="376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01233" tIns="50617" rIns="101233" bIns="50617">
            <a:spAutoFit/>
          </a:bodyPr>
          <a:lstStyle>
            <a:lvl1pPr defTabSz="1012825" eaLnBrk="0" hangingPunct="0">
              <a:defRPr kumimoji="1" sz="3200" b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defTabSz="1012825" eaLnBrk="0" hangingPunct="0">
              <a:defRPr kumimoji="1" sz="3200" b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defTabSz="1012825" eaLnBrk="0" hangingPunct="0">
              <a:defRPr kumimoji="1" sz="3200" b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defTabSz="1012825" eaLnBrk="0" hangingPunct="0">
              <a:defRPr kumimoji="1" sz="3200" b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defTabSz="1012825" eaLnBrk="0" hangingPunct="0">
              <a:defRPr kumimoji="1" sz="3200" b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algn="ctr">
              <a:defRPr/>
            </a:pPr>
            <a:fld id="{ED518A77-9F1F-4CFE-803F-8E80425E8153}" type="slidenum">
              <a:rPr lang="en-US" altLang="ja-JP" sz="1800" smtClean="0">
                <a:latin typeface="Arial" charset="0"/>
              </a:rPr>
              <a:pPr algn="ctr">
                <a:defRPr/>
              </a:pPr>
              <a:t>‹#›</a:t>
            </a:fld>
            <a:endParaRPr lang="en-US" altLang="ja-JP" sz="1800" smtClean="0">
              <a:latin typeface="Arial" charset="0"/>
            </a:endParaRPr>
          </a:p>
        </p:txBody>
      </p:sp>
      <p:sp>
        <p:nvSpPr>
          <p:cNvPr id="1033" name="AutoShape 33"/>
          <p:cNvSpPr>
            <a:spLocks noChangeArrowheads="1"/>
          </p:cNvSpPr>
          <p:nvPr/>
        </p:nvSpPr>
        <p:spPr bwMode="auto">
          <a:xfrm flipV="1">
            <a:off x="2187575" y="742950"/>
            <a:ext cx="6207125" cy="331788"/>
          </a:xfrm>
          <a:prstGeom prst="lightningBolt">
            <a:avLst/>
          </a:prstGeom>
          <a:gradFill rotWithShape="0">
            <a:gsLst>
              <a:gs pos="0">
                <a:srgbClr val="03D4A8"/>
              </a:gs>
              <a:gs pos="12500">
                <a:srgbClr val="21D6E0"/>
              </a:gs>
              <a:gs pos="37500">
                <a:srgbClr val="0087E6"/>
              </a:gs>
              <a:gs pos="50000">
                <a:srgbClr val="005CBF"/>
              </a:gs>
              <a:gs pos="62500">
                <a:srgbClr val="0087E6"/>
              </a:gs>
              <a:gs pos="87500">
                <a:srgbClr val="21D6E0"/>
              </a:gs>
              <a:gs pos="100000">
                <a:srgbClr val="03D4A8"/>
              </a:gs>
            </a:gsLst>
            <a:lin ang="18900000" scaled="1"/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ja-JP" altLang="en-US"/>
          </a:p>
        </p:txBody>
      </p:sp>
      <p:sp>
        <p:nvSpPr>
          <p:cNvPr id="1034" name="AutoShape 45"/>
          <p:cNvSpPr>
            <a:spLocks noChangeArrowheads="1"/>
          </p:cNvSpPr>
          <p:nvPr userDrawn="1"/>
        </p:nvSpPr>
        <p:spPr bwMode="auto">
          <a:xfrm flipV="1">
            <a:off x="1684338" y="796925"/>
            <a:ext cx="6207125" cy="331788"/>
          </a:xfrm>
          <a:prstGeom prst="lightningBolt">
            <a:avLst/>
          </a:prstGeom>
          <a:gradFill rotWithShape="0">
            <a:gsLst>
              <a:gs pos="0">
                <a:srgbClr val="009900"/>
              </a:gs>
              <a:gs pos="100000">
                <a:srgbClr val="FF99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ja-JP" altLang="en-US"/>
          </a:p>
        </p:txBody>
      </p:sp>
      <p:sp>
        <p:nvSpPr>
          <p:cNvPr id="1035" name="Rectangle 12"/>
          <p:cNvSpPr>
            <a:spLocks noChangeArrowheads="1"/>
          </p:cNvSpPr>
          <p:nvPr userDrawn="1"/>
        </p:nvSpPr>
        <p:spPr bwMode="auto">
          <a:xfrm>
            <a:off x="1144904" y="7135813"/>
            <a:ext cx="9142095" cy="27764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altLang="ja-JP" sz="1200" dirty="0">
                <a:solidFill>
                  <a:schemeClr val="accent2"/>
                </a:solidFill>
                <a:latin typeface="Arial" charset="0"/>
              </a:rPr>
              <a:t>All Rights Reserved, Copyright Next-Generation Project Management Data Exchange Architecture Committee, </a:t>
            </a:r>
            <a:r>
              <a:rPr lang="en-US" altLang="ja-JP" sz="1200" dirty="0" smtClean="0">
                <a:solidFill>
                  <a:schemeClr val="accent2"/>
                </a:solidFill>
                <a:latin typeface="Arial" charset="0"/>
              </a:rPr>
              <a:t>2014-2015</a:t>
            </a:r>
            <a:endParaRPr lang="en-US" altLang="ja-JP" sz="1200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206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206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206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206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206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F"/>
        <a:defRPr kumimoji="1" sz="2800" b="1">
          <a:solidFill>
            <a:srgbClr val="002060"/>
          </a:solidFill>
          <a:latin typeface="+mn-lt"/>
          <a:ea typeface="+mn-ea"/>
          <a:cs typeface="+mn-cs"/>
        </a:defRPr>
      </a:lvl1pPr>
      <a:lvl2pPr marL="744538" indent="-285750" algn="l" rtl="0" eaLnBrk="0" fontAlgn="base" hangingPunct="0">
        <a:spcBef>
          <a:spcPct val="20000"/>
        </a:spcBef>
        <a:spcAft>
          <a:spcPct val="0"/>
        </a:spcAft>
        <a:buClr>
          <a:srgbClr val="006666"/>
        </a:buClr>
        <a:buFont typeface="Wingdings" pitchFamily="2" charset="2"/>
        <a:buChar char="G"/>
        <a:defRPr kumimoji="1" sz="24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Font typeface="Wingdings" pitchFamily="2" charset="2"/>
        <a:buChar char="I"/>
        <a:defRPr kumimoji="1" sz="2400" b="1">
          <a:solidFill>
            <a:schemeClr val="tx1"/>
          </a:solidFill>
          <a:latin typeface="+mn-lt"/>
          <a:ea typeface="+mn-ea"/>
        </a:defRPr>
      </a:lvl3pPr>
      <a:lvl4pPr marL="1601788" indent="-230188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Wingdings" pitchFamily="2" charset="2"/>
        <a:buChar char="k"/>
        <a:defRPr kumimoji="1" sz="2000" b="1">
          <a:solidFill>
            <a:schemeClr val="tx1"/>
          </a:solidFill>
          <a:latin typeface="+mn-lt"/>
          <a:ea typeface="+mn-ea"/>
        </a:defRPr>
      </a:lvl4pPr>
      <a:lvl5pPr marL="2057400" indent="-230188" algn="l" rtl="0" eaLnBrk="0" fontAlgn="base" hangingPunct="0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5pPr>
      <a:lvl6pPr marL="2514600" indent="-230188" algn="l" rtl="0" eaLnBrk="1" fontAlgn="base" hangingPunct="1">
        <a:spcBef>
          <a:spcPct val="20000"/>
        </a:spcBef>
        <a:spcAft>
          <a:spcPct val="0"/>
        </a:spcAft>
        <a:buChar char="»"/>
        <a:defRPr kumimoji="1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6pPr>
      <a:lvl7pPr marL="2971800" indent="-230188" algn="l" rtl="0" eaLnBrk="1" fontAlgn="base" hangingPunct="1">
        <a:spcBef>
          <a:spcPct val="20000"/>
        </a:spcBef>
        <a:spcAft>
          <a:spcPct val="0"/>
        </a:spcAft>
        <a:buChar char="»"/>
        <a:defRPr kumimoji="1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7pPr>
      <a:lvl8pPr marL="3429000" indent="-230188" algn="l" rtl="0" eaLnBrk="1" fontAlgn="base" hangingPunct="1">
        <a:spcBef>
          <a:spcPct val="20000"/>
        </a:spcBef>
        <a:spcAft>
          <a:spcPct val="0"/>
        </a:spcAft>
        <a:buChar char="»"/>
        <a:defRPr kumimoji="1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8pPr>
      <a:lvl9pPr marL="3886200" indent="-230188" algn="l" rtl="0" eaLnBrk="1" fontAlgn="base" hangingPunct="1">
        <a:spcBef>
          <a:spcPct val="20000"/>
        </a:spcBef>
        <a:spcAft>
          <a:spcPct val="0"/>
        </a:spcAft>
        <a:buChar char="»"/>
        <a:defRPr kumimoji="1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6482" y="1371235"/>
            <a:ext cx="9743089" cy="2423525"/>
          </a:xfrm>
        </p:spPr>
        <p:txBody>
          <a:bodyPr anchor="t"/>
          <a:lstStyle/>
          <a:p>
            <a:r>
              <a:rPr lang="en-US" altLang="ja-JP" sz="4000" dirty="0" smtClean="0"/>
              <a:t>OASIS OSLC PROMCODE TC</a:t>
            </a:r>
            <a:br>
              <a:rPr lang="en-US" altLang="ja-JP" sz="4000" dirty="0" smtClean="0"/>
            </a:br>
            <a:r>
              <a:rPr lang="en-US" altLang="ja-JP" dirty="0" smtClean="0"/>
              <a:t>Domain Model Revisited and Use Cases</a:t>
            </a:r>
            <a:br>
              <a:rPr lang="en-US" altLang="ja-JP" dirty="0" smtClean="0"/>
            </a:br>
            <a:r>
              <a:rPr lang="en-US" altLang="ja-JP" dirty="0" smtClean="0"/>
              <a:t>Development Plan of Specifications</a:t>
            </a:r>
            <a:br>
              <a:rPr lang="en-US" altLang="ja-JP" dirty="0" smtClean="0"/>
            </a:br>
            <a:r>
              <a:rPr lang="en-US" altLang="ja-JP" dirty="0" smtClean="0"/>
              <a:t>(Memorandum)</a:t>
            </a:r>
            <a:endParaRPr kumimoji="1" lang="ja-JP" altLang="en-US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 bwMode="auto">
          <a:xfrm>
            <a:off x="355599" y="4353243"/>
            <a:ext cx="9482667" cy="271398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6" rIns="91434" bIns="45716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en-US" altLang="ja-JP" sz="2400" dirty="0" smtClean="0"/>
              <a:t>Specification Development and Review Team</a:t>
            </a:r>
          </a:p>
          <a:p>
            <a:r>
              <a:rPr lang="en-US" altLang="ja-JP" sz="2400" dirty="0" err="1" smtClean="0"/>
              <a:t>Mikio</a:t>
            </a:r>
            <a:r>
              <a:rPr lang="en-US" altLang="ja-JP" sz="2400" dirty="0" smtClean="0"/>
              <a:t>  Aoyama, </a:t>
            </a:r>
            <a:r>
              <a:rPr lang="en-US" altLang="ja-JP" sz="2400" dirty="0"/>
              <a:t>Kazuhiro </a:t>
            </a:r>
            <a:r>
              <a:rPr lang="en-US" altLang="ja-JP" sz="2400" dirty="0" smtClean="0"/>
              <a:t>Funakoshi</a:t>
            </a:r>
            <a:r>
              <a:rPr lang="en-US" altLang="ja-JP" sz="2400" dirty="0"/>
              <a:t>, Yoshio </a:t>
            </a:r>
            <a:r>
              <a:rPr lang="en-US" altLang="ja-JP" sz="2400" dirty="0" err="1" smtClean="0"/>
              <a:t>Horiuchi</a:t>
            </a:r>
            <a:r>
              <a:rPr lang="en-US" altLang="ja-JP" sz="2400" dirty="0" smtClean="0"/>
              <a:t>, Tsutomu </a:t>
            </a:r>
            <a:r>
              <a:rPr lang="en-US" altLang="ja-JP" sz="2400" dirty="0" err="1" smtClean="0"/>
              <a:t>Kamimura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Shigeaki</a:t>
            </a:r>
            <a:r>
              <a:rPr lang="en-US" altLang="ja-JP" sz="2400" dirty="0" smtClean="0"/>
              <a:t> Matsumoto, Arthur Ryman, </a:t>
            </a:r>
            <a:r>
              <a:rPr lang="en-US" altLang="ja-JP" sz="2400" dirty="0"/>
              <a:t>Masaki </a:t>
            </a:r>
            <a:r>
              <a:rPr lang="en-US" altLang="ja-JP" sz="2400" dirty="0" err="1" smtClean="0"/>
              <a:t>Wakao</a:t>
            </a:r>
            <a:r>
              <a:rPr lang="en-US" altLang="ja-JP" sz="2400" dirty="0" smtClean="0"/>
              <a:t>, </a:t>
            </a:r>
            <a:r>
              <a:rPr lang="en-US" altLang="ja-JP" sz="2400" dirty="0"/>
              <a:t>Kazuo </a:t>
            </a:r>
            <a:r>
              <a:rPr lang="en-US" altLang="ja-JP" sz="2400" dirty="0" err="1" smtClean="0"/>
              <a:t>Yabuta</a:t>
            </a:r>
            <a:r>
              <a:rPr lang="en-US" altLang="ja-JP" sz="2400" dirty="0" smtClean="0"/>
              <a:t>, Hiroyuki Yoshida, </a:t>
            </a:r>
            <a:endParaRPr lang="ja-JP" altLang="en-US" sz="2400" dirty="0" smtClean="0"/>
          </a:p>
          <a:p>
            <a:endParaRPr lang="en-US" altLang="ja-JP" sz="2000" dirty="0" smtClean="0"/>
          </a:p>
          <a:p>
            <a:r>
              <a:rPr lang="en-US" altLang="ja-JP" sz="2400" dirty="0" smtClean="0"/>
              <a:t>2014/07/21, 08/05, 08/19, 9/02, 9/16, 9/19, 10/01,11/11, 11/25, 12/10, 12/24, 2015/01/07, 01/21, 02/04,02/18(2/20), 03/04, 04/08, 04/22, 05/13</a:t>
            </a:r>
            <a:r>
              <a:rPr lang="en-US" altLang="ja-JP" sz="2400" smtClean="0"/>
              <a:t>, 7/8, 7/22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8783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287000" cy="488731"/>
          </a:xfrm>
        </p:spPr>
        <p:txBody>
          <a:bodyPr/>
          <a:lstStyle/>
          <a:p>
            <a:r>
              <a:rPr lang="en-US" altLang="ja-JP" dirty="0"/>
              <a:t>Time </a:t>
            </a:r>
            <a:r>
              <a:rPr lang="en-US" altLang="ja-JP" dirty="0" smtClean="0"/>
              <a:t>Line Revised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541975"/>
              </p:ext>
            </p:extLst>
          </p:nvPr>
        </p:nvGraphicFramePr>
        <p:xfrm>
          <a:off x="141889" y="535741"/>
          <a:ext cx="10089932" cy="6553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71545"/>
                <a:gridCol w="2081049"/>
                <a:gridCol w="1229710"/>
                <a:gridCol w="1907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Milestone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PROMCODE</a:t>
                      </a:r>
                    </a:p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Revised(4/22)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Core</a:t>
                      </a:r>
                    </a:p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(7/22)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PROMCODE</a:t>
                      </a:r>
                    </a:p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Revised(7/22)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TC Launched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2014/3/25</a:t>
                      </a:r>
                      <a:endParaRPr kumimoji="1" lang="ja-JP" altLang="en-US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Start Writing</a:t>
                      </a:r>
                      <a:r>
                        <a:rPr kumimoji="1" lang="en-US" altLang="ja-JP" sz="2000" b="1" baseline="0" dirty="0" smtClean="0">
                          <a:solidFill>
                            <a:schemeClr val="tx1"/>
                          </a:solidFill>
                        </a:rPr>
                        <a:t> Working Draft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2015/3/5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Working Draft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5/10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TC Review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30 days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Update Draft for Comments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14 days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Committee Draft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6/24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9/15</a:t>
                      </a:r>
                      <a:endParaRPr kumimoji="1" lang="ja-JP" altLang="en-US" sz="2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9/20</a:t>
                      </a:r>
                      <a:endParaRPr kumimoji="1" lang="ja-JP" altLang="en-US" sz="2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Review of Member Section &amp; Core</a:t>
                      </a:r>
                      <a:endParaRPr kumimoji="1" lang="ja-JP" altLang="en-US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? 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Committee Draft (Due)</a:t>
                      </a:r>
                      <a:endParaRPr kumimoji="1" lang="ja-JP" altLang="en-US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7/8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9/30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10/10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Committee Draft Public Review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60 days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9/8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11/30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12/10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Update Spec for</a:t>
                      </a:r>
                      <a:r>
                        <a:rPr kumimoji="1" lang="en-US" altLang="ja-JP" sz="2000" b="1" baseline="0" dirty="0" smtClean="0">
                          <a:solidFill>
                            <a:schemeClr val="tx1"/>
                          </a:solidFill>
                        </a:rPr>
                        <a:t> Comments </a:t>
                      </a:r>
                    </a:p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=&gt; Candidate of</a:t>
                      </a:r>
                      <a:r>
                        <a:rPr kumimoji="1" lang="en-US" altLang="ja-JP" sz="2000" b="1" baseline="0" dirty="0" smtClean="0">
                          <a:solidFill>
                            <a:schemeClr val="tx1"/>
                          </a:solidFill>
                        </a:rPr>
                        <a:t> OASIS Standard 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14 days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err="1" smtClean="0">
                          <a:solidFill>
                            <a:srgbClr val="FF0000"/>
                          </a:solidFill>
                        </a:rPr>
                        <a:t>Imple</a:t>
                      </a:r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kumimoji="1" lang="en-US" altLang="ja-JP" sz="2000" b="1" smtClean="0">
                          <a:solidFill>
                            <a:srgbClr val="FF0000"/>
                          </a:solidFill>
                        </a:rPr>
                        <a:t>90days?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Committee Specification and </a:t>
                      </a:r>
                      <a:r>
                        <a:rPr kumimoji="1" lang="en-US" altLang="ja-JP" sz="2000" b="1" dirty="0" err="1" smtClean="0">
                          <a:solidFill>
                            <a:schemeClr val="tx1"/>
                          </a:solidFill>
                        </a:rPr>
                        <a:t>SoU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 Due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baseline="0" dirty="0" smtClean="0">
                          <a:solidFill>
                            <a:schemeClr val="tx1"/>
                          </a:solidFill>
                        </a:rPr>
                        <a:t>9/22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2/e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baseline="0" dirty="0" smtClean="0">
                          <a:solidFill>
                            <a:schemeClr val="tx1"/>
                          </a:solidFill>
                        </a:rPr>
                        <a:t>Vote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14 days+7 days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3/m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3/m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OASIS Standard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10/4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3/e?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3/e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66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Upcoming </a:t>
            </a:r>
            <a:r>
              <a:rPr kumimoji="1" lang="en-US" altLang="ja-JP" dirty="0" smtClean="0"/>
              <a:t>TC Meeting Schedule Proposed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9320472"/>
              </p:ext>
            </p:extLst>
          </p:nvPr>
        </p:nvGraphicFramePr>
        <p:xfrm>
          <a:off x="203200" y="1724722"/>
          <a:ext cx="9804399" cy="2286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2667"/>
                <a:gridCol w="1879600"/>
                <a:gridCol w="2912533"/>
                <a:gridCol w="2794000"/>
                <a:gridCol w="1625599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Schedule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Date/Time [EST]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Date/Time [JST]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Note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TC Meeting</a:t>
                      </a:r>
                      <a:endParaRPr kumimoji="1" lang="ja-JP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8:00 p.m., Jul.</a:t>
                      </a:r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    7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9:00 a.m., Jul.     8</a:t>
                      </a:r>
                      <a:endParaRPr kumimoji="1" lang="ja-JP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TC Meeting</a:t>
                      </a:r>
                      <a:endParaRPr kumimoji="1" lang="ja-JP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8:00 p.m., Jul.</a:t>
                      </a:r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  21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9:00 a.m., Jul.   22</a:t>
                      </a:r>
                      <a:endParaRPr kumimoji="1" lang="ja-JP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TC Meeting</a:t>
                      </a:r>
                      <a:endParaRPr kumimoji="1" lang="ja-JP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8:00 p.m., Aug.</a:t>
                      </a:r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  4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9:00 a.m., Aug.   5</a:t>
                      </a:r>
                      <a:endParaRPr kumimoji="1" lang="ja-JP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TC Meeting</a:t>
                      </a:r>
                      <a:endParaRPr kumimoji="1" lang="ja-JP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8:00 p.m., Aug.</a:t>
                      </a:r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 18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9:00 a.m., Aug. 19</a:t>
                      </a:r>
                      <a:endParaRPr kumimoji="1" lang="ja-JP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06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ーマ2011-11">
  <a:themeElements>
    <a:clrScheme name="新しいﾌﾟﾚｾﾞﾝﾃｰｼｮﾝ 9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FFFF00"/>
      </a:accent1>
      <a:accent2>
        <a:srgbClr val="0066FF"/>
      </a:accent2>
      <a:accent3>
        <a:srgbClr val="FFFFFF"/>
      </a:accent3>
      <a:accent4>
        <a:srgbClr val="000000"/>
      </a:accent4>
      <a:accent5>
        <a:srgbClr val="FFFFAA"/>
      </a:accent5>
      <a:accent6>
        <a:srgbClr val="005CE7"/>
      </a:accent6>
      <a:hlink>
        <a:srgbClr val="CCFFFF"/>
      </a:hlink>
      <a:folHlink>
        <a:srgbClr val="009900"/>
      </a:folHlink>
    </a:clrScheme>
    <a:fontScheme name="新しいﾌﾟﾚｾﾞﾝﾃｰｼｮﾝ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101233" tIns="50617" rIns="101233" bIns="50617" numCol="1" anchor="ctr" anchorCtr="0" compatLnSpc="1">
        <a:prstTxWarp prst="textNoShape">
          <a:avLst/>
        </a:prstTxWarp>
      </a:bodyPr>
      <a:lstStyle>
        <a:defPPr marL="0" marR="0" indent="0" algn="ctr" defTabSz="10128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101233" tIns="50617" rIns="101233" bIns="50617" numCol="1" anchor="ctr" anchorCtr="0" compatLnSpc="1">
        <a:prstTxWarp prst="textNoShape">
          <a:avLst/>
        </a:prstTxWarp>
      </a:bodyPr>
      <a:lstStyle>
        <a:defPPr marL="0" marR="0" indent="0" algn="ctr" defTabSz="10128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新しいﾌﾟﾚｾﾞﾝﾃｰｼｮﾝ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ﾌﾟﾚｾﾞﾝﾃｰｼｮﾝ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8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FFFF0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FFFFAA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9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FFFF0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FFFFAA"/>
        </a:accent5>
        <a:accent6>
          <a:srgbClr val="005CE7"/>
        </a:accent6>
        <a:hlink>
          <a:srgbClr val="CCFF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テーマ2011-11</Template>
  <TotalTime>38868</TotalTime>
  <Words>262</Words>
  <Application>Microsoft Office PowerPoint</Application>
  <PresentationFormat>ユーザー設定</PresentationFormat>
  <Paragraphs>81</Paragraphs>
  <Slides>3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テーマ2011-11</vt:lpstr>
      <vt:lpstr>OASIS OSLC PROMCODE TC Domain Model Revisited and Use Cases Development Plan of Specifications (Memorandum)</vt:lpstr>
      <vt:lpstr>Time Line Revised</vt:lpstr>
      <vt:lpstr>Upcoming TC Meeting Schedule Proposed</vt:lpstr>
    </vt:vector>
  </TitlesOfParts>
  <Company>NISE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ソフトウェア工学</dc:title>
  <dc:creator>Mikio Aoyama</dc:creator>
  <cp:lastModifiedBy>mikio</cp:lastModifiedBy>
  <cp:revision>4044</cp:revision>
  <cp:lastPrinted>2014-11-11T10:31:37Z</cp:lastPrinted>
  <dcterms:created xsi:type="dcterms:W3CDTF">1998-04-24T00:39:16Z</dcterms:created>
  <dcterms:modified xsi:type="dcterms:W3CDTF">2015-07-22T16:30:39Z</dcterms:modified>
</cp:coreProperties>
</file>