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80" r:id="rId3"/>
    <p:sldId id="281" r:id="rId4"/>
    <p:sldId id="282" r:id="rId5"/>
    <p:sldId id="276" r:id="rId6"/>
    <p:sldId id="284" r:id="rId7"/>
    <p:sldId id="283" r:id="rId8"/>
    <p:sldId id="257" r:id="rId9"/>
    <p:sldId id="27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94" y="21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2029BA-102A-4FA2-9982-7E29C0FA870E}" type="datetimeFigureOut">
              <a:rPr lang="en-US" smtClean="0"/>
              <a:t>1/25/2017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DC4CD7-7E2D-4B75-9D3C-FC841AEB5BC2}" type="slidenum">
              <a:rPr lang="en-US" smtClean="0"/>
              <a:t>‹#›</a:t>
            </a:fld>
            <a:endParaRPr lang="en-US"/>
          </a:p>
        </p:txBody>
      </p:sp>
    </p:spTree>
    <p:extLst>
      <p:ext uri="{BB962C8B-B14F-4D97-AF65-F5344CB8AC3E}">
        <p14:creationId xmlns:p14="http://schemas.microsoft.com/office/powerpoint/2010/main" val="3176860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200150" y="2386744"/>
            <a:ext cx="6743700" cy="1645920"/>
          </a:xfrm>
          <a:solidFill>
            <a:srgbClr val="FFFFFF"/>
          </a:solidFill>
          <a:ln w="38100">
            <a:solidFill>
              <a:srgbClr val="404040"/>
            </a:solidFill>
          </a:ln>
        </p:spPr>
        <p:txBody>
          <a:bodyPr lIns="274320" rIns="274320" anchor="ctr" anchorCtr="1">
            <a:normAutofit/>
          </a:bodyPr>
          <a:lstStyle>
            <a:lvl1pPr algn="ctr">
              <a:defRPr sz="285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500">
                <a:solidFill>
                  <a:schemeClr val="tx1">
                    <a:lumMod val="75000"/>
                    <a:lumOff val="2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4EACC8F-904A-4E24-8D81-0F4A77402759}" type="datetime1">
              <a:rPr lang="en-US" smtClean="0"/>
              <a:t>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A87EA6-7253-4DD1-AC0C-C5A292CFE399}" type="slidenum">
              <a:rPr lang="en-US" smtClean="0"/>
              <a:pPr/>
              <a:t>‹#›</a:t>
            </a:fld>
            <a:endParaRPr lang="en-US"/>
          </a:p>
        </p:txBody>
      </p:sp>
    </p:spTree>
    <p:extLst>
      <p:ext uri="{BB962C8B-B14F-4D97-AF65-F5344CB8AC3E}">
        <p14:creationId xmlns:p14="http://schemas.microsoft.com/office/powerpoint/2010/main" val="104036076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6B61E0-3B8C-4624-9DB2-E275F8F87D0F}" type="datetime1">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A87EA6-7253-4DD1-AC0C-C5A292CFE399}" type="slidenum">
              <a:rPr lang="en-US" smtClean="0"/>
              <a:pPr/>
              <a:t>‹#›</a:t>
            </a:fld>
            <a:endParaRPr lang="en-US"/>
          </a:p>
        </p:txBody>
      </p:sp>
    </p:spTree>
    <p:extLst>
      <p:ext uri="{BB962C8B-B14F-4D97-AF65-F5344CB8AC3E}">
        <p14:creationId xmlns:p14="http://schemas.microsoft.com/office/powerpoint/2010/main" val="1108378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973956"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673352" y="937260"/>
            <a:ext cx="4648867"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A037FC-F460-4D31-9330-2B4315A1F862}" type="datetime1">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A87EA6-7253-4DD1-AC0C-C5A292CFE399}" type="slidenum">
              <a:rPr lang="en-US" smtClean="0"/>
              <a:pPr/>
              <a:t>‹#›</a:t>
            </a:fld>
            <a:endParaRPr lang="en-US"/>
          </a:p>
        </p:txBody>
      </p:sp>
    </p:spTree>
    <p:extLst>
      <p:ext uri="{BB962C8B-B14F-4D97-AF65-F5344CB8AC3E}">
        <p14:creationId xmlns:p14="http://schemas.microsoft.com/office/powerpoint/2010/main" val="871529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9F30400-CD1F-44AA-85CF-80591BBDAF1E}" type="datetime1">
              <a:rPr lang="en-US" smtClean="0"/>
              <a:t>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A87EA6-7253-4DD1-AC0C-C5A292CFE399}" type="slidenum">
              <a:rPr lang="en-US" smtClean="0"/>
              <a:pPr/>
              <a:t>‹#›</a:t>
            </a:fld>
            <a:endParaRPr lang="en-US"/>
          </a:p>
        </p:txBody>
      </p:sp>
    </p:spTree>
    <p:extLst>
      <p:ext uri="{BB962C8B-B14F-4D97-AF65-F5344CB8AC3E}">
        <p14:creationId xmlns:p14="http://schemas.microsoft.com/office/powerpoint/2010/main" val="3032768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200150" y="2386744"/>
            <a:ext cx="6743700" cy="1645920"/>
          </a:xfrm>
          <a:solidFill>
            <a:srgbClr val="FFFFFF"/>
          </a:solidFill>
          <a:ln w="38100">
            <a:solidFill>
              <a:srgbClr val="404040"/>
            </a:solidFill>
          </a:ln>
        </p:spPr>
        <p:txBody>
          <a:bodyPr lIns="274320" rIns="274320" anchor="ctr" anchorCtr="1">
            <a:normAutofit/>
          </a:bodyPr>
          <a:lstStyle>
            <a:lvl1pPr>
              <a:defRPr sz="285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5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F4C56BFF-D217-4A5B-A333-01614158A367}" type="datetime1">
              <a:rPr lang="en-US" smtClean="0"/>
              <a:t>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A87EA6-7253-4DD1-AC0C-C5A292CFE399}" type="slidenum">
              <a:rPr lang="en-US" smtClean="0"/>
              <a:pPr/>
              <a:t>‹#›</a:t>
            </a:fld>
            <a:endParaRPr lang="en-US"/>
          </a:p>
        </p:txBody>
      </p:sp>
    </p:spTree>
    <p:extLst>
      <p:ext uri="{BB962C8B-B14F-4D97-AF65-F5344CB8AC3E}">
        <p14:creationId xmlns:p14="http://schemas.microsoft.com/office/powerpoint/2010/main" val="306390835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86434" y="2638044"/>
            <a:ext cx="3203828"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3737" y="2638044"/>
            <a:ext cx="3202685"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66365585-DA43-4C8D-84BE-09CC0E1E8F19}" type="datetime1">
              <a:rPr lang="en-US" smtClean="0"/>
              <a:t>1/25/2017</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AAA87EA6-7253-4DD1-AC0C-C5A292CFE399}" type="slidenum">
              <a:rPr lang="en-US" smtClean="0"/>
              <a:pPr/>
              <a:t>‹#›</a:t>
            </a:fld>
            <a:endParaRPr lang="en-US"/>
          </a:p>
        </p:txBody>
      </p:sp>
    </p:spTree>
    <p:extLst>
      <p:ext uri="{BB962C8B-B14F-4D97-AF65-F5344CB8AC3E}">
        <p14:creationId xmlns:p14="http://schemas.microsoft.com/office/powerpoint/2010/main" val="3817952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87577" y="2313434"/>
            <a:ext cx="3202686" cy="704087"/>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1187577" y="3143250"/>
            <a:ext cx="3202686"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753737" y="3143250"/>
            <a:ext cx="3190113"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4753737" y="2313434"/>
            <a:ext cx="3202686" cy="704087"/>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7" name="Date Placeholder 6"/>
          <p:cNvSpPr>
            <a:spLocks noGrp="1"/>
          </p:cNvSpPr>
          <p:nvPr>
            <p:ph type="dt" sz="half" idx="10"/>
          </p:nvPr>
        </p:nvSpPr>
        <p:spPr/>
        <p:txBody>
          <a:bodyPr/>
          <a:lstStyle/>
          <a:p>
            <a:fld id="{35F65716-BCDA-4D31-997A-9DEDD3680B91}" type="datetime1">
              <a:rPr lang="en-US" smtClean="0"/>
              <a:t>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A87EA6-7253-4DD1-AC0C-C5A292CFE399}"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141682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A92798-2509-448A-81D6-927DA7AFD275}" type="datetime1">
              <a:rPr lang="en-US" smtClean="0"/>
              <a:t>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A87EA6-7253-4DD1-AC0C-C5A292CFE399}" type="slidenum">
              <a:rPr lang="en-US" smtClean="0"/>
              <a:pPr/>
              <a:t>‹#›</a:t>
            </a:fld>
            <a:endParaRPr lang="en-US"/>
          </a:p>
        </p:txBody>
      </p:sp>
    </p:spTree>
    <p:extLst>
      <p:ext uri="{BB962C8B-B14F-4D97-AF65-F5344CB8AC3E}">
        <p14:creationId xmlns:p14="http://schemas.microsoft.com/office/powerpoint/2010/main" val="1737006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1EE4F9-8BE7-4065-96E0-A958211CE13B}" type="datetime1">
              <a:rPr lang="en-US" smtClean="0"/>
              <a:t>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A87EA6-7253-4DD1-AC0C-C5A292CFE399}" type="slidenum">
              <a:rPr lang="en-US" smtClean="0"/>
              <a:pPr/>
              <a:t>‹#›</a:t>
            </a:fld>
            <a:endParaRPr lang="en-US"/>
          </a:p>
        </p:txBody>
      </p:sp>
    </p:spTree>
    <p:extLst>
      <p:ext uri="{BB962C8B-B14F-4D97-AF65-F5344CB8AC3E}">
        <p14:creationId xmlns:p14="http://schemas.microsoft.com/office/powerpoint/2010/main" val="4028797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3504" y="2243829"/>
            <a:ext cx="3364992" cy="1141497"/>
          </a:xfrm>
          <a:solidFill>
            <a:srgbClr val="FFFFFF"/>
          </a:solidFill>
          <a:ln>
            <a:solidFill>
              <a:srgbClr val="404040"/>
            </a:solidFill>
          </a:ln>
        </p:spPr>
        <p:txBody>
          <a:bodyPr anchor="ctr" anchorCtr="1">
            <a:normAutofit/>
          </a:bodyPr>
          <a:lstStyle>
            <a:lvl1pPr>
              <a:defRPr sz="165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425">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6676" y="3549918"/>
            <a:ext cx="2846070" cy="2194036"/>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9" name="Date Placeholder 8"/>
          <p:cNvSpPr>
            <a:spLocks noGrp="1"/>
          </p:cNvSpPr>
          <p:nvPr>
            <p:ph type="dt" sz="half" idx="10"/>
          </p:nvPr>
        </p:nvSpPr>
        <p:spPr/>
        <p:txBody>
          <a:bodyPr/>
          <a:lstStyle/>
          <a:p>
            <a:fld id="{57BEB7A4-7563-4A66-B081-E8917AA0A07B}" type="datetime1">
              <a:rPr lang="en-US" smtClean="0"/>
              <a:t>1/25/2017</a:t>
            </a:fld>
            <a:endParaRPr lang="en-US"/>
          </a:p>
        </p:txBody>
      </p:sp>
      <p:sp>
        <p:nvSpPr>
          <p:cNvPr id="10" name="Footer Placeholder 9"/>
          <p:cNvSpPr>
            <a:spLocks noGrp="1"/>
          </p:cNvSpPr>
          <p:nvPr>
            <p:ph type="ftr" sz="quarter" idx="11"/>
          </p:nvPr>
        </p:nvSpPr>
        <p:spPr>
          <a:xfrm>
            <a:off x="603504" y="6236208"/>
            <a:ext cx="3843598"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AAA87EA6-7253-4DD1-AC0C-C5A292CFE399}" type="slidenum">
              <a:rPr lang="en-US" smtClean="0"/>
              <a:pPr/>
              <a:t>‹#›</a:t>
            </a:fld>
            <a:endParaRPr lang="en-US"/>
          </a:p>
        </p:txBody>
      </p:sp>
    </p:spTree>
    <p:extLst>
      <p:ext uri="{BB962C8B-B14F-4D97-AF65-F5344CB8AC3E}">
        <p14:creationId xmlns:p14="http://schemas.microsoft.com/office/powerpoint/2010/main" val="2986250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6392" y="2243828"/>
            <a:ext cx="3371249" cy="1134640"/>
          </a:xfrm>
          <a:solidFill>
            <a:srgbClr val="FFFFFF"/>
          </a:solidFill>
          <a:ln>
            <a:solidFill>
              <a:srgbClr val="404040"/>
            </a:solidFill>
          </a:ln>
        </p:spPr>
        <p:txBody>
          <a:bodyPr anchor="ctr" anchorCtr="1">
            <a:noAutofit/>
          </a:bodyPr>
          <a:lstStyle>
            <a:lvl1pPr>
              <a:defRPr sz="165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572000" y="0"/>
            <a:ext cx="4576573" cy="6858000"/>
          </a:xfrm>
          <a:solidFill>
            <a:schemeClr val="bg1">
              <a:lumMod val="75000"/>
            </a:schemeClr>
          </a:solidFill>
        </p:spPr>
        <p:txBody>
          <a:bodyPr anchor="t"/>
          <a:lstStyle>
            <a:lvl1pPr marL="0" indent="0">
              <a:buNone/>
              <a:defRPr sz="2400">
                <a:solidFill>
                  <a:schemeClr val="bg1">
                    <a:lumMod val="85000"/>
                    <a:lumOff val="1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36676" y="3549919"/>
            <a:ext cx="2846070" cy="2194037"/>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A9FE8452-94FB-4AA3-B35F-FD8A1D17F7DA}" type="datetime1">
              <a:rPr lang="en-US" smtClean="0"/>
              <a:t>1/25/2017</a:t>
            </a:fld>
            <a:endParaRPr lang="en-US"/>
          </a:p>
        </p:txBody>
      </p:sp>
      <p:sp>
        <p:nvSpPr>
          <p:cNvPr id="9" name="Footer Placeholder 8"/>
          <p:cNvSpPr>
            <a:spLocks noGrp="1"/>
          </p:cNvSpPr>
          <p:nvPr>
            <p:ph type="ftr" sz="quarter" idx="11"/>
          </p:nvPr>
        </p:nvSpPr>
        <p:spPr>
          <a:xfrm>
            <a:off x="603504" y="6236208"/>
            <a:ext cx="3843598"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AAA87EA6-7253-4DD1-AC0C-C5A292CFE399}" type="slidenum">
              <a:rPr lang="en-US" smtClean="0"/>
              <a:pPr/>
              <a:t>‹#›</a:t>
            </a:fld>
            <a:endParaRPr lang="en-US"/>
          </a:p>
        </p:txBody>
      </p:sp>
    </p:spTree>
    <p:extLst>
      <p:ext uri="{BB962C8B-B14F-4D97-AF65-F5344CB8AC3E}">
        <p14:creationId xmlns:p14="http://schemas.microsoft.com/office/powerpoint/2010/main" val="106327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73352" y="964692"/>
            <a:ext cx="5797296"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673352" y="2638045"/>
            <a:ext cx="5797296"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866072" y="6238816"/>
            <a:ext cx="2065310" cy="323968"/>
          </a:xfrm>
          <a:prstGeom prst="rect">
            <a:avLst/>
          </a:prstGeom>
        </p:spPr>
        <p:txBody>
          <a:bodyPr vert="horz" lIns="91440" tIns="45720" rIns="91440" bIns="45720" rtlCol="0" anchor="ctr"/>
          <a:lstStyle>
            <a:lvl1pPr algn="r">
              <a:defRPr sz="788">
                <a:solidFill>
                  <a:schemeClr val="tx1">
                    <a:alpha val="70000"/>
                  </a:schemeClr>
                </a:solidFill>
              </a:defRPr>
            </a:lvl1pPr>
          </a:lstStyle>
          <a:p>
            <a:fld id="{F862574D-4A8C-4192-9B94-2820FF219701}" type="datetime1">
              <a:rPr lang="en-US" smtClean="0"/>
              <a:t>1/25/2017</a:t>
            </a:fld>
            <a:endParaRPr lang="en-US"/>
          </a:p>
        </p:txBody>
      </p:sp>
      <p:sp>
        <p:nvSpPr>
          <p:cNvPr id="5" name="Footer Placeholder 4"/>
          <p:cNvSpPr>
            <a:spLocks noGrp="1"/>
          </p:cNvSpPr>
          <p:nvPr>
            <p:ph type="ftr" sz="quarter" idx="3"/>
          </p:nvPr>
        </p:nvSpPr>
        <p:spPr>
          <a:xfrm>
            <a:off x="1200150" y="6236208"/>
            <a:ext cx="4425892" cy="320040"/>
          </a:xfrm>
          <a:prstGeom prst="rect">
            <a:avLst/>
          </a:prstGeom>
        </p:spPr>
        <p:txBody>
          <a:bodyPr vert="horz" lIns="91440" tIns="45720" rIns="91440" bIns="45720" rtlCol="0" anchor="ctr"/>
          <a:lstStyle>
            <a:lvl1pPr algn="l">
              <a:defRPr sz="788">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8069192" y="6217920"/>
            <a:ext cx="274320" cy="365760"/>
          </a:xfrm>
          <a:prstGeom prst="ellipse">
            <a:avLst/>
          </a:prstGeom>
          <a:solidFill>
            <a:srgbClr val="1D1D1D">
              <a:alpha val="70000"/>
            </a:srgbClr>
          </a:solidFill>
        </p:spPr>
        <p:txBody>
          <a:bodyPr vert="horz" lIns="18288" tIns="45720" rIns="18288" bIns="45720" rtlCol="0" anchor="ctr">
            <a:noAutofit/>
          </a:bodyPr>
          <a:lstStyle>
            <a:lvl1pPr algn="ctr">
              <a:defRPr sz="825" spc="0" baseline="0">
                <a:solidFill>
                  <a:srgbClr val="FFFFFF"/>
                </a:solidFill>
              </a:defRPr>
            </a:lvl1pPr>
          </a:lstStyle>
          <a:p>
            <a:fld id="{AAA87EA6-7253-4DD1-AC0C-C5A292CFE399}" type="slidenum">
              <a:rPr lang="en-US" smtClean="0"/>
              <a:pPr/>
              <a:t>‹#›</a:t>
            </a:fld>
            <a:endParaRPr lang="en-US"/>
          </a:p>
        </p:txBody>
      </p:sp>
    </p:spTree>
    <p:extLst>
      <p:ext uri="{BB962C8B-B14F-4D97-AF65-F5344CB8AC3E}">
        <p14:creationId xmlns:p14="http://schemas.microsoft.com/office/powerpoint/2010/main" val="20146702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685800" rtl="0" eaLnBrk="1" latinLnBrk="0" hangingPunct="1">
        <a:lnSpc>
          <a:spcPct val="90000"/>
        </a:lnSpc>
        <a:spcBef>
          <a:spcPct val="0"/>
        </a:spcBef>
        <a:buNone/>
        <a:defRPr sz="2100" kern="1200" cap="all" spc="150" baseline="0">
          <a:solidFill>
            <a:srgbClr val="262626"/>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err="1" smtClean="0"/>
              <a:t>OaSIS</a:t>
            </a:r>
            <a:r>
              <a:rPr lang="en-US" sz="3600" dirty="0" smtClean="0"/>
              <a:t> CTI Interop Showcase @ RSA 2017</a:t>
            </a:r>
            <a:endParaRPr lang="en-US" sz="3600" dirty="0"/>
          </a:p>
        </p:txBody>
      </p:sp>
      <p:pic>
        <p:nvPicPr>
          <p:cNvPr id="4" name="Picture 3" descr="oasis.tif"/>
          <p:cNvPicPr>
            <a:picLocks noChangeAspect="1"/>
          </p:cNvPicPr>
          <p:nvPr/>
        </p:nvPicPr>
        <p:blipFill>
          <a:blip r:embed="rId2"/>
          <a:stretch>
            <a:fillRect/>
          </a:stretch>
        </p:blipFill>
        <p:spPr>
          <a:xfrm>
            <a:off x="0" y="6673588"/>
            <a:ext cx="685800" cy="184412"/>
          </a:xfrm>
          <a:prstGeom prst="rect">
            <a:avLst/>
          </a:prstGeom>
        </p:spPr>
      </p:pic>
      <p:sp>
        <p:nvSpPr>
          <p:cNvPr id="3" name="Slide Number Placeholder 2"/>
          <p:cNvSpPr>
            <a:spLocks noGrp="1"/>
          </p:cNvSpPr>
          <p:nvPr>
            <p:ph type="sldNum" sz="quarter" idx="12"/>
          </p:nvPr>
        </p:nvSpPr>
        <p:spPr/>
        <p:txBody>
          <a:bodyPr/>
          <a:lstStyle/>
          <a:p>
            <a:fld id="{AAA87EA6-7253-4DD1-AC0C-C5A292CFE399}" type="slidenum">
              <a:rPr lang="en-US" smtClean="0"/>
              <a:pPr/>
              <a:t>1</a:t>
            </a:fld>
            <a:endParaRPr lang="en-US"/>
          </a:p>
        </p:txBody>
      </p:sp>
      <p:sp>
        <p:nvSpPr>
          <p:cNvPr id="6" name="TextBox 5"/>
          <p:cNvSpPr txBox="1"/>
          <p:nvPr/>
        </p:nvSpPr>
        <p:spPr>
          <a:xfrm>
            <a:off x="2971800" y="3962400"/>
            <a:ext cx="3200400" cy="954107"/>
          </a:xfrm>
          <a:prstGeom prst="rect">
            <a:avLst/>
          </a:prstGeom>
          <a:noFill/>
        </p:spPr>
        <p:txBody>
          <a:bodyPr wrap="square" rtlCol="0">
            <a:spAutoFit/>
          </a:bodyPr>
          <a:lstStyle/>
          <a:p>
            <a:pPr algn="ctr"/>
            <a:r>
              <a:rPr lang="en-US" sz="2800" dirty="0" smtClean="0"/>
              <a:t>13-17 February</a:t>
            </a:r>
            <a:br>
              <a:rPr lang="en-US" sz="2800" dirty="0" smtClean="0"/>
            </a:br>
            <a:r>
              <a:rPr lang="en-US" sz="2800" dirty="0" smtClean="0"/>
              <a:t>San Francisco, CA</a:t>
            </a:r>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AA87EA6-7253-4DD1-AC0C-C5A292CFE399}" type="slidenum">
              <a:rPr lang="en-US" smtClean="0"/>
              <a:pPr/>
              <a:t>2</a:t>
            </a:fld>
            <a:endParaRPr lang="en-US"/>
          </a:p>
        </p:txBody>
      </p:sp>
      <p:sp>
        <p:nvSpPr>
          <p:cNvPr id="5" name="Title 1"/>
          <p:cNvSpPr>
            <a:spLocks noGrp="1"/>
          </p:cNvSpPr>
          <p:nvPr>
            <p:ph type="title"/>
          </p:nvPr>
        </p:nvSpPr>
        <p:spPr>
          <a:xfrm>
            <a:off x="533400" y="457200"/>
            <a:ext cx="8033004" cy="990600"/>
          </a:xfrm>
        </p:spPr>
        <p:txBody>
          <a:bodyPr>
            <a:normAutofit/>
          </a:bodyPr>
          <a:lstStyle/>
          <a:p>
            <a:r>
              <a:rPr lang="en-US" sz="2400" b="1" dirty="0" smtClean="0">
                <a:solidFill>
                  <a:srgbClr val="7030A0"/>
                </a:solidFill>
              </a:rPr>
              <a:t>Presentation (speakers/schedule) </a:t>
            </a:r>
            <a:endParaRPr lang="en-US" sz="2400" b="1" dirty="0">
              <a:solidFill>
                <a:srgbClr val="7030A0"/>
              </a:solidFill>
            </a:endParaRPr>
          </a:p>
        </p:txBody>
      </p:sp>
      <p:sp>
        <p:nvSpPr>
          <p:cNvPr id="6" name="Content Placeholder 2"/>
          <p:cNvSpPr>
            <a:spLocks noGrp="1"/>
          </p:cNvSpPr>
          <p:nvPr>
            <p:ph sz="half" idx="1"/>
          </p:nvPr>
        </p:nvSpPr>
        <p:spPr>
          <a:xfrm>
            <a:off x="533400" y="1600200"/>
            <a:ext cx="8077200" cy="4648200"/>
          </a:xfrm>
        </p:spPr>
        <p:txBody>
          <a:bodyPr>
            <a:noAutofit/>
          </a:bodyPr>
          <a:lstStyle/>
          <a:p>
            <a:pPr marL="0" indent="0">
              <a:buNone/>
            </a:pPr>
            <a:r>
              <a:rPr lang="en-US" sz="1600" b="1" dirty="0" smtClean="0">
                <a:latin typeface="Arial" panose="020B0604020202020204" pitchFamily="34" charset="0"/>
                <a:cs typeface="Arial" panose="020B0604020202020204" pitchFamily="34" charset="0"/>
              </a:rPr>
              <a:t>Companies interested in speaking during RSA:</a:t>
            </a:r>
            <a:endParaRPr lang="en-US" sz="1600" dirty="0" smtClean="0">
              <a:latin typeface="Arial" panose="020B0604020202020204" pitchFamily="34" charset="0"/>
              <a:cs typeface="Arial" panose="020B0604020202020204" pitchFamily="34" charset="0"/>
            </a:endParaRPr>
          </a:p>
          <a:p>
            <a:pPr lvl="1"/>
            <a:r>
              <a:rPr lang="en-US" sz="1450" dirty="0" smtClean="0">
                <a:latin typeface="Arial" panose="020B0604020202020204" pitchFamily="34" charset="0"/>
                <a:cs typeface="Arial" panose="020B0604020202020204" pitchFamily="34" charset="0"/>
              </a:rPr>
              <a:t>Threat </a:t>
            </a:r>
            <a:r>
              <a:rPr lang="en-US" sz="1450" dirty="0">
                <a:latin typeface="Arial" panose="020B0604020202020204" pitchFamily="34" charset="0"/>
                <a:cs typeface="Arial" panose="020B0604020202020204" pitchFamily="34" charset="0"/>
              </a:rPr>
              <a:t>Connect</a:t>
            </a:r>
            <a:endParaRPr lang="en-US" sz="1450" dirty="0">
              <a:latin typeface="Arial" panose="020B0604020202020204" pitchFamily="34" charset="0"/>
              <a:cs typeface="Arial" panose="020B0604020202020204" pitchFamily="34" charset="0"/>
            </a:endParaRPr>
          </a:p>
          <a:p>
            <a:pPr lvl="1"/>
            <a:r>
              <a:rPr lang="en-US" sz="1450" dirty="0" err="1">
                <a:latin typeface="Arial" panose="020B0604020202020204" pitchFamily="34" charset="0"/>
                <a:cs typeface="Arial" panose="020B0604020202020204" pitchFamily="34" charset="0"/>
              </a:rPr>
              <a:t>EclecticIQ</a:t>
            </a:r>
            <a:endParaRPr lang="en-US" sz="1450" dirty="0">
              <a:latin typeface="Arial" panose="020B0604020202020204" pitchFamily="34" charset="0"/>
              <a:cs typeface="Arial" panose="020B0604020202020204" pitchFamily="34" charset="0"/>
            </a:endParaRPr>
          </a:p>
          <a:p>
            <a:pPr lvl="1"/>
            <a:r>
              <a:rPr lang="en-US" sz="1450" dirty="0">
                <a:latin typeface="Arial" panose="020B0604020202020204" pitchFamily="34" charset="0"/>
                <a:cs typeface="Arial" panose="020B0604020202020204" pitchFamily="34" charset="0"/>
              </a:rPr>
              <a:t>IBM Security</a:t>
            </a:r>
            <a:endParaRPr lang="en-US" sz="1450" dirty="0">
              <a:latin typeface="Arial" panose="020B0604020202020204" pitchFamily="34" charset="0"/>
              <a:cs typeface="Arial" panose="020B0604020202020204" pitchFamily="34" charset="0"/>
            </a:endParaRPr>
          </a:p>
          <a:p>
            <a:pPr lvl="1"/>
            <a:r>
              <a:rPr lang="en-US" sz="1450" dirty="0" err="1">
                <a:latin typeface="Arial" panose="020B0604020202020204" pitchFamily="34" charset="0"/>
                <a:cs typeface="Arial" panose="020B0604020202020204" pitchFamily="34" charset="0"/>
              </a:rPr>
              <a:t>LookingGlass</a:t>
            </a:r>
            <a:endParaRPr lang="en-US" sz="1450" dirty="0">
              <a:latin typeface="Arial" panose="020B0604020202020204" pitchFamily="34" charset="0"/>
              <a:cs typeface="Arial" panose="020B0604020202020204" pitchFamily="34" charset="0"/>
            </a:endParaRPr>
          </a:p>
          <a:p>
            <a:pPr lvl="1"/>
            <a:r>
              <a:rPr lang="en-US" sz="1450" dirty="0">
                <a:latin typeface="Arial" panose="020B0604020202020204" pitchFamily="34" charset="0"/>
                <a:cs typeface="Arial" panose="020B0604020202020204" pitchFamily="34" charset="0"/>
              </a:rPr>
              <a:t>NC4</a:t>
            </a:r>
            <a:endParaRPr lang="en-US" sz="1450" dirty="0">
              <a:latin typeface="Arial" panose="020B0604020202020204" pitchFamily="34" charset="0"/>
              <a:cs typeface="Arial" panose="020B0604020202020204" pitchFamily="34" charset="0"/>
            </a:endParaRPr>
          </a:p>
          <a:p>
            <a:pPr lvl="1"/>
            <a:r>
              <a:rPr lang="en-US" sz="1450" dirty="0" err="1">
                <a:latin typeface="Arial" panose="020B0604020202020204" pitchFamily="34" charset="0"/>
                <a:cs typeface="Arial" panose="020B0604020202020204" pitchFamily="34" charset="0"/>
              </a:rPr>
              <a:t>TruSTAR</a:t>
            </a:r>
            <a:endParaRPr lang="en-US" sz="1450" dirty="0">
              <a:latin typeface="Arial" panose="020B0604020202020204" pitchFamily="34" charset="0"/>
              <a:cs typeface="Arial" panose="020B0604020202020204" pitchFamily="34" charset="0"/>
            </a:endParaRPr>
          </a:p>
          <a:p>
            <a:pPr lvl="1"/>
            <a:r>
              <a:rPr lang="en-US" sz="1450" dirty="0">
                <a:latin typeface="Arial" panose="020B0604020202020204" pitchFamily="34" charset="0"/>
                <a:cs typeface="Arial" panose="020B0604020202020204" pitchFamily="34" charset="0"/>
              </a:rPr>
              <a:t>Fujitsu</a:t>
            </a:r>
            <a:endParaRPr lang="en-US" sz="1450" dirty="0">
              <a:latin typeface="Arial" panose="020B0604020202020204" pitchFamily="34" charset="0"/>
              <a:cs typeface="Arial" panose="020B0604020202020204" pitchFamily="34" charset="0"/>
            </a:endParaRPr>
          </a:p>
          <a:p>
            <a:pPr lvl="1"/>
            <a:r>
              <a:rPr lang="en-US" sz="1450" dirty="0" err="1" smtClean="0">
                <a:latin typeface="Arial" panose="020B0604020202020204" pitchFamily="34" charset="0"/>
                <a:cs typeface="Arial" panose="020B0604020202020204" pitchFamily="34" charset="0"/>
              </a:rPr>
              <a:t>DFLabs</a:t>
            </a:r>
            <a:endParaRPr lang="en-US" sz="145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Any missing?</a:t>
            </a:r>
            <a:endParaRPr lang="en-US" sz="1050" dirty="0" smtClean="0">
              <a:latin typeface="Arial" panose="020B0604020202020204" pitchFamily="34" charset="0"/>
              <a:cs typeface="Arial" panose="020B0604020202020204" pitchFamily="34" charset="0"/>
            </a:endParaRPr>
          </a:p>
          <a:p>
            <a:pPr marL="0" indent="0">
              <a:buNone/>
            </a:pPr>
            <a:r>
              <a:rPr lang="en-US" sz="1050" b="1" dirty="0">
                <a:latin typeface="Arial" panose="020B0604020202020204" pitchFamily="34" charset="0"/>
                <a:cs typeface="Arial" panose="020B0604020202020204" pitchFamily="34" charset="0"/>
              </a:rPr>
              <a:t/>
            </a:r>
            <a:br>
              <a:rPr lang="en-US" sz="1050" b="1" dirty="0">
                <a:latin typeface="Arial" panose="020B0604020202020204" pitchFamily="34" charset="0"/>
                <a:cs typeface="Arial" panose="020B0604020202020204" pitchFamily="34" charset="0"/>
              </a:rPr>
            </a:br>
            <a:r>
              <a:rPr lang="en-US" sz="1750" b="1" dirty="0" smtClean="0">
                <a:latin typeface="Arial" panose="020B0604020202020204" pitchFamily="34" charset="0"/>
                <a:cs typeface="Arial" panose="020B0604020202020204" pitchFamily="34" charset="0"/>
              </a:rPr>
              <a:t>Schedule:</a:t>
            </a:r>
          </a:p>
          <a:p>
            <a:pPr marL="0" indent="0">
              <a:buNone/>
            </a:pPr>
            <a:r>
              <a:rPr lang="en-US" sz="1600" dirty="0">
                <a:latin typeface="Arial" panose="020B0604020202020204" pitchFamily="34" charset="0"/>
                <a:cs typeface="Arial" panose="020B0604020202020204" pitchFamily="34" charset="0"/>
              </a:rPr>
              <a:t>Tuesday and Wednesday have been identified as the best days to hold presentations. Attached is a sample </a:t>
            </a:r>
            <a:r>
              <a:rPr lang="en-US" sz="1600" dirty="0" smtClean="0">
                <a:latin typeface="Arial" panose="020B0604020202020204" pitchFamily="34" charset="0"/>
                <a:cs typeface="Arial" panose="020B0604020202020204" pitchFamily="34" charset="0"/>
              </a:rPr>
              <a:t>schedule. Presentation </a:t>
            </a:r>
            <a:r>
              <a:rPr lang="en-US" sz="1600" dirty="0">
                <a:latin typeface="Arial" panose="020B0604020202020204" pitchFamily="34" charset="0"/>
                <a:cs typeface="Arial" panose="020B0604020202020204" pitchFamily="34" charset="0"/>
              </a:rPr>
              <a:t>time slots will be allocated using the same selection process that is being used to select seats.  </a:t>
            </a:r>
          </a:p>
        </p:txBody>
      </p:sp>
    </p:spTree>
    <p:extLst>
      <p:ext uri="{BB962C8B-B14F-4D97-AF65-F5344CB8AC3E}">
        <p14:creationId xmlns:p14="http://schemas.microsoft.com/office/powerpoint/2010/main" val="2666641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AA87EA6-7253-4DD1-AC0C-C5A292CFE399}" type="slidenum">
              <a:rPr lang="en-US" smtClean="0"/>
              <a:pPr/>
              <a:t>3</a:t>
            </a:fld>
            <a:endParaRPr lang="en-US"/>
          </a:p>
        </p:txBody>
      </p:sp>
      <p:sp>
        <p:nvSpPr>
          <p:cNvPr id="5" name="Title 1"/>
          <p:cNvSpPr>
            <a:spLocks noGrp="1"/>
          </p:cNvSpPr>
          <p:nvPr>
            <p:ph type="title"/>
          </p:nvPr>
        </p:nvSpPr>
        <p:spPr>
          <a:xfrm>
            <a:off x="533400" y="457200"/>
            <a:ext cx="8033004" cy="990600"/>
          </a:xfrm>
        </p:spPr>
        <p:txBody>
          <a:bodyPr>
            <a:normAutofit/>
          </a:bodyPr>
          <a:lstStyle/>
          <a:p>
            <a:r>
              <a:rPr lang="en-US" sz="2400" b="1" dirty="0" smtClean="0">
                <a:solidFill>
                  <a:srgbClr val="7030A0"/>
                </a:solidFill>
              </a:rPr>
              <a:t>Presentation </a:t>
            </a:r>
            <a:r>
              <a:rPr lang="en-US" sz="2400" b="1" dirty="0" smtClean="0">
                <a:solidFill>
                  <a:srgbClr val="7030A0"/>
                </a:solidFill>
              </a:rPr>
              <a:t>(content)</a:t>
            </a:r>
            <a:endParaRPr lang="en-US" sz="2400" b="1" dirty="0">
              <a:solidFill>
                <a:srgbClr val="7030A0"/>
              </a:solidFill>
            </a:endParaRPr>
          </a:p>
        </p:txBody>
      </p:sp>
      <p:sp>
        <p:nvSpPr>
          <p:cNvPr id="6" name="Content Placeholder 2"/>
          <p:cNvSpPr>
            <a:spLocks noGrp="1"/>
          </p:cNvSpPr>
          <p:nvPr>
            <p:ph sz="half" idx="1"/>
          </p:nvPr>
        </p:nvSpPr>
        <p:spPr>
          <a:xfrm>
            <a:off x="533400" y="1828800"/>
            <a:ext cx="8077200" cy="4343400"/>
          </a:xfrm>
        </p:spPr>
        <p:txBody>
          <a:bodyPr>
            <a:noAutofit/>
          </a:bodyPr>
          <a:lstStyle/>
          <a:p>
            <a:r>
              <a:rPr lang="en-US" sz="1800" b="1" dirty="0" smtClean="0">
                <a:latin typeface="Arial" panose="020B0604020202020204" pitchFamily="34" charset="0"/>
                <a:cs typeface="Arial" panose="020B0604020202020204" pitchFamily="34" charset="0"/>
              </a:rPr>
              <a:t>Presentations should include consistent general information &amp; company specific slides </a:t>
            </a:r>
            <a:r>
              <a:rPr lang="en-US" sz="1800" dirty="0">
                <a:latin typeface="Arial" panose="020B0604020202020204" pitchFamily="34" charset="0"/>
                <a:cs typeface="Arial" panose="020B0604020202020204" pitchFamily="34" charset="0"/>
              </a:rPr>
              <a:t/>
            </a:r>
            <a:br>
              <a:rPr lang="en-US" sz="1800" dirty="0">
                <a:latin typeface="Arial" panose="020B0604020202020204" pitchFamily="34" charset="0"/>
                <a:cs typeface="Arial" panose="020B0604020202020204" pitchFamily="34" charset="0"/>
              </a:rPr>
            </a:br>
            <a:endParaRPr lang="en-US" sz="1800" dirty="0" smtClean="0">
              <a:latin typeface="Arial" panose="020B0604020202020204" pitchFamily="34" charset="0"/>
              <a:cs typeface="Arial" panose="020B0604020202020204" pitchFamily="34" charset="0"/>
            </a:endParaRPr>
          </a:p>
          <a:p>
            <a:pPr lvl="1"/>
            <a:r>
              <a:rPr lang="en-US" sz="1800" dirty="0" smtClean="0">
                <a:latin typeface="Arial" panose="020B0604020202020204" pitchFamily="34" charset="0"/>
                <a:cs typeface="Arial" panose="020B0604020202020204" pitchFamily="34" charset="0"/>
              </a:rPr>
              <a:t>Five or six </a:t>
            </a:r>
            <a:r>
              <a:rPr lang="en-US" sz="1800" b="1" dirty="0" smtClean="0">
                <a:latin typeface="Arial" panose="020B0604020202020204" pitchFamily="34" charset="0"/>
                <a:cs typeface="Arial" panose="020B0604020202020204" pitchFamily="34" charset="0"/>
              </a:rPr>
              <a:t>general information slides </a:t>
            </a:r>
            <a:r>
              <a:rPr lang="en-US" sz="1800" dirty="0" smtClean="0">
                <a:latin typeface="Arial" panose="020B0604020202020204" pitchFamily="34" charset="0"/>
                <a:cs typeface="Arial" panose="020B0604020202020204" pitchFamily="34" charset="0"/>
              </a:rPr>
              <a:t>are being pulled together to help keep the messaging consistent. Those slides to include: info on OASIS, the RSA showcase and CTI work (will be available on Mon, 6 Feb).</a:t>
            </a:r>
            <a:br>
              <a:rPr lang="en-US" sz="1800" dirty="0" smtClean="0">
                <a:latin typeface="Arial" panose="020B0604020202020204" pitchFamily="34" charset="0"/>
                <a:cs typeface="Arial" panose="020B0604020202020204" pitchFamily="34" charset="0"/>
              </a:rPr>
            </a:br>
            <a:endParaRPr lang="en-US" sz="1800" dirty="0" smtClean="0">
              <a:latin typeface="Arial" panose="020B0604020202020204" pitchFamily="34" charset="0"/>
              <a:cs typeface="Arial" panose="020B0604020202020204" pitchFamily="34" charset="0"/>
            </a:endParaRPr>
          </a:p>
          <a:p>
            <a:pPr lvl="1"/>
            <a:r>
              <a:rPr lang="en-US" sz="1800" b="1" dirty="0" smtClean="0">
                <a:latin typeface="Arial" panose="020B0604020202020204" pitchFamily="34" charset="0"/>
                <a:cs typeface="Arial" panose="020B0604020202020204" pitchFamily="34" charset="0"/>
              </a:rPr>
              <a:t>Company specific slides </a:t>
            </a:r>
            <a:r>
              <a:rPr lang="en-US" sz="1800" dirty="0" smtClean="0">
                <a:latin typeface="Arial" panose="020B0604020202020204" pitchFamily="34" charset="0"/>
                <a:cs typeface="Arial" panose="020B0604020202020204" pitchFamily="34" charset="0"/>
              </a:rPr>
              <a:t>should focus on your </a:t>
            </a:r>
            <a:r>
              <a:rPr lang="en-US" sz="1800" dirty="0">
                <a:latin typeface="Arial" panose="020B0604020202020204" pitchFamily="34" charset="0"/>
                <a:cs typeface="Arial" panose="020B0604020202020204" pitchFamily="34" charset="0"/>
              </a:rPr>
              <a:t>participation, implementation and expression of the STIX/TAXII </a:t>
            </a:r>
            <a:r>
              <a:rPr lang="en-US" sz="1800" dirty="0" smtClean="0">
                <a:latin typeface="Arial" panose="020B0604020202020204" pitchFamily="34" charset="0"/>
                <a:cs typeface="Arial" panose="020B0604020202020204" pitchFamily="34" charset="0"/>
              </a:rPr>
              <a:t>specs. As always they should remain in the spirit of cooperation and avoid product hyperbole. </a:t>
            </a:r>
            <a:r>
              <a:rPr lang="en-US" sz="1650" dirty="0">
                <a:latin typeface="Arial" panose="020B0604020202020204" pitchFamily="34" charset="0"/>
                <a:cs typeface="Arial" panose="020B0604020202020204" pitchFamily="34" charset="0"/>
              </a:rPr>
              <a:t/>
            </a:r>
            <a:br>
              <a:rPr lang="en-US" sz="1650" dirty="0">
                <a:latin typeface="Arial" panose="020B0604020202020204" pitchFamily="34" charset="0"/>
                <a:cs typeface="Arial" panose="020B0604020202020204" pitchFamily="34" charset="0"/>
              </a:rPr>
            </a:br>
            <a:endParaRPr lang="en-US" sz="1650"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Length</a:t>
            </a:r>
            <a:r>
              <a:rPr lang="en-US" sz="1800" dirty="0">
                <a:latin typeface="Arial" panose="020B0604020202020204" pitchFamily="34" charset="0"/>
                <a:cs typeface="Arial" panose="020B0604020202020204" pitchFamily="34" charset="0"/>
              </a:rPr>
              <a:t>: Typical show floor presentation lengths are between 8-15 mins; Recommending roughly 10-12 minutes</a:t>
            </a:r>
            <a:endParaRPr lang="en-US" sz="105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
            </a:r>
            <a:br>
              <a:rPr lang="en-US" sz="1800" dirty="0">
                <a:latin typeface="Arial" panose="020B0604020202020204" pitchFamily="34" charset="0"/>
                <a:cs typeface="Arial" panose="020B0604020202020204" pitchFamily="34" charset="0"/>
              </a:rPr>
            </a:br>
            <a:endParaRPr lang="en-US" sz="1800" dirty="0" smtClean="0">
              <a:latin typeface="Arial" panose="020B0604020202020204" pitchFamily="34" charset="0"/>
              <a:cs typeface="Arial" panose="020B0604020202020204" pitchFamily="34" charset="0"/>
            </a:endParaRPr>
          </a:p>
          <a:p>
            <a:pPr marL="0" indent="0">
              <a:buNone/>
            </a:pPr>
            <a:r>
              <a:rPr lang="en-US" sz="1800" dirty="0" smtClean="0">
                <a:latin typeface="Arial" panose="020B0604020202020204" pitchFamily="34" charset="0"/>
                <a:cs typeface="Arial" panose="020B0604020202020204" pitchFamily="34" charset="0"/>
              </a:rPr>
              <a:t> </a:t>
            </a:r>
            <a:endParaRPr lang="en-US" sz="1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5915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AA87EA6-7253-4DD1-AC0C-C5A292CFE399}" type="slidenum">
              <a:rPr lang="en-US" smtClean="0"/>
              <a:pPr/>
              <a:t>4</a:t>
            </a:fld>
            <a:endParaRPr lang="en-US"/>
          </a:p>
        </p:txBody>
      </p:sp>
      <p:sp>
        <p:nvSpPr>
          <p:cNvPr id="5" name="Title 1"/>
          <p:cNvSpPr>
            <a:spLocks noGrp="1"/>
          </p:cNvSpPr>
          <p:nvPr>
            <p:ph type="title"/>
          </p:nvPr>
        </p:nvSpPr>
        <p:spPr>
          <a:xfrm>
            <a:off x="533400" y="457200"/>
            <a:ext cx="8033004" cy="990600"/>
          </a:xfrm>
        </p:spPr>
        <p:txBody>
          <a:bodyPr>
            <a:normAutofit/>
          </a:bodyPr>
          <a:lstStyle/>
          <a:p>
            <a:r>
              <a:rPr lang="en-US" sz="2400" b="1" dirty="0" smtClean="0">
                <a:solidFill>
                  <a:srgbClr val="7030A0"/>
                </a:solidFill>
              </a:rPr>
              <a:t>Booth raffle	</a:t>
            </a:r>
            <a:endParaRPr lang="en-US" sz="2400" b="1" dirty="0">
              <a:solidFill>
                <a:srgbClr val="7030A0"/>
              </a:solidFill>
            </a:endParaRPr>
          </a:p>
        </p:txBody>
      </p:sp>
      <p:sp>
        <p:nvSpPr>
          <p:cNvPr id="6" name="Content Placeholder 2"/>
          <p:cNvSpPr>
            <a:spLocks noGrp="1"/>
          </p:cNvSpPr>
          <p:nvPr>
            <p:ph sz="half" idx="1"/>
          </p:nvPr>
        </p:nvSpPr>
        <p:spPr>
          <a:xfrm>
            <a:off x="609600" y="1828800"/>
            <a:ext cx="7924800" cy="4343400"/>
          </a:xfrm>
        </p:spPr>
        <p:txBody>
          <a:bodyPr>
            <a:noAutofit/>
          </a:bodyPr>
          <a:lstStyle/>
          <a:p>
            <a:pPr marL="0" indent="0">
              <a:buNone/>
            </a:pPr>
            <a:r>
              <a:rPr lang="en-US" sz="1800" b="1" dirty="0">
                <a:latin typeface="Arial" panose="020B0604020202020204" pitchFamily="34" charset="0"/>
                <a:cs typeface="Arial" panose="020B0604020202020204" pitchFamily="34" charset="0"/>
              </a:rPr>
              <a:t>Attracting attendees to </a:t>
            </a:r>
            <a:r>
              <a:rPr lang="en-US" sz="1800" b="1" dirty="0" smtClean="0">
                <a:latin typeface="Arial" panose="020B0604020202020204" pitchFamily="34" charset="0"/>
                <a:cs typeface="Arial" panose="020B0604020202020204" pitchFamily="34" charset="0"/>
              </a:rPr>
              <a:t>presentations</a:t>
            </a:r>
            <a:r>
              <a:rPr lang="en-US" sz="1800" dirty="0" smtClean="0">
                <a:latin typeface="Arial" panose="020B0604020202020204" pitchFamily="34" charset="0"/>
                <a:cs typeface="Arial" panose="020B0604020202020204" pitchFamily="34" charset="0"/>
              </a:rPr>
              <a:t/>
            </a:r>
            <a:br>
              <a:rPr lang="en-US" sz="1800" dirty="0" smtClean="0">
                <a:latin typeface="Arial" panose="020B0604020202020204" pitchFamily="34" charset="0"/>
                <a:cs typeface="Arial" panose="020B0604020202020204" pitchFamily="34" charset="0"/>
              </a:rPr>
            </a:br>
            <a:endParaRPr lang="en-US" sz="1800" dirty="0" smtClean="0">
              <a:latin typeface="Arial" panose="020B0604020202020204" pitchFamily="34" charset="0"/>
              <a:cs typeface="Arial" panose="020B0604020202020204" pitchFamily="34" charset="0"/>
            </a:endParaRPr>
          </a:p>
          <a:p>
            <a:pPr marL="0" indent="0">
              <a:buNone/>
            </a:pPr>
            <a:r>
              <a:rPr lang="en-US" sz="1800" dirty="0" smtClean="0">
                <a:latin typeface="Arial" panose="020B0604020202020204" pitchFamily="34" charset="0"/>
                <a:cs typeface="Arial" panose="020B0604020202020204" pitchFamily="34" charset="0"/>
              </a:rPr>
              <a:t>To </a:t>
            </a:r>
            <a:r>
              <a:rPr lang="en-US" sz="1800" dirty="0">
                <a:latin typeface="Arial" panose="020B0604020202020204" pitchFamily="34" charset="0"/>
                <a:cs typeface="Arial" panose="020B0604020202020204" pitchFamily="34" charset="0"/>
              </a:rPr>
              <a:t>help draw attendees to the presentations, we do plan to hold a raffle. Each individual attending a presentation will receive a raffle ticket. </a:t>
            </a:r>
            <a:endParaRPr lang="en-US" sz="1800" dirty="0" smtClean="0">
              <a:latin typeface="Arial" panose="020B0604020202020204" pitchFamily="34" charset="0"/>
              <a:cs typeface="Arial" panose="020B0604020202020204" pitchFamily="34" charset="0"/>
            </a:endParaRPr>
          </a:p>
          <a:p>
            <a:pPr marL="0" indent="0">
              <a:buNone/>
            </a:pPr>
            <a:r>
              <a:rPr lang="en-US" sz="1800" dirty="0" smtClean="0">
                <a:latin typeface="Arial" panose="020B0604020202020204" pitchFamily="34" charset="0"/>
                <a:cs typeface="Arial" panose="020B0604020202020204" pitchFamily="34" charset="0"/>
              </a:rPr>
              <a:t>The </a:t>
            </a:r>
            <a:r>
              <a:rPr lang="en-US" sz="1800" dirty="0">
                <a:latin typeface="Arial" panose="020B0604020202020204" pitchFamily="34" charset="0"/>
                <a:cs typeface="Arial" panose="020B0604020202020204" pitchFamily="34" charset="0"/>
              </a:rPr>
              <a:t>raffle item may include: </a:t>
            </a:r>
            <a:endParaRPr lang="en-US" sz="1800" dirty="0" smtClean="0">
              <a:latin typeface="Arial" panose="020B0604020202020204" pitchFamily="34" charset="0"/>
              <a:cs typeface="Arial" panose="020B0604020202020204" pitchFamily="34" charset="0"/>
            </a:endParaRPr>
          </a:p>
          <a:p>
            <a:pPr lvl="1"/>
            <a:r>
              <a:rPr lang="en-US" sz="1650" dirty="0" smtClean="0">
                <a:latin typeface="Arial" panose="020B0604020202020204" pitchFamily="34" charset="0"/>
                <a:cs typeface="Arial" panose="020B0604020202020204" pitchFamily="34" charset="0"/>
              </a:rPr>
              <a:t>Apple </a:t>
            </a:r>
            <a:r>
              <a:rPr lang="en-US" sz="1650" dirty="0">
                <a:latin typeface="Arial" panose="020B0604020202020204" pitchFamily="34" charset="0"/>
                <a:cs typeface="Arial" panose="020B0604020202020204" pitchFamily="34" charset="0"/>
              </a:rPr>
              <a:t>Watch, </a:t>
            </a:r>
            <a:endParaRPr lang="en-US" sz="1650" dirty="0" smtClean="0">
              <a:latin typeface="Arial" panose="020B0604020202020204" pitchFamily="34" charset="0"/>
              <a:cs typeface="Arial" panose="020B0604020202020204" pitchFamily="34" charset="0"/>
            </a:endParaRPr>
          </a:p>
          <a:p>
            <a:pPr lvl="1"/>
            <a:r>
              <a:rPr lang="en-US" sz="1650" dirty="0" smtClean="0">
                <a:latin typeface="Arial" panose="020B0604020202020204" pitchFamily="34" charset="0"/>
                <a:cs typeface="Arial" panose="020B0604020202020204" pitchFamily="34" charset="0"/>
              </a:rPr>
              <a:t>Drone</a:t>
            </a:r>
          </a:p>
          <a:p>
            <a:pPr lvl="1"/>
            <a:r>
              <a:rPr lang="en-US" sz="1650" dirty="0" smtClean="0">
                <a:latin typeface="Arial" panose="020B0604020202020204" pitchFamily="34" charset="0"/>
                <a:cs typeface="Arial" panose="020B0604020202020204" pitchFamily="34" charset="0"/>
              </a:rPr>
              <a:t>Go-Pro</a:t>
            </a:r>
          </a:p>
          <a:p>
            <a:pPr marL="0" indent="0">
              <a:buNone/>
            </a:pPr>
            <a:r>
              <a:rPr lang="en-US" sz="1800" dirty="0">
                <a:latin typeface="Arial" panose="020B0604020202020204" pitchFamily="34" charset="0"/>
                <a:cs typeface="Arial" panose="020B0604020202020204" pitchFamily="34" charset="0"/>
              </a:rPr>
              <a:t/>
            </a:r>
            <a:br>
              <a:rPr lang="en-US" sz="1800" dirty="0">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If </a:t>
            </a:r>
            <a:r>
              <a:rPr lang="en-US" sz="1800" dirty="0">
                <a:latin typeface="Arial" panose="020B0604020202020204" pitchFamily="34" charset="0"/>
                <a:cs typeface="Arial" panose="020B0604020202020204" pitchFamily="34" charset="0"/>
              </a:rPr>
              <a:t>you have other suggestions, please circulate your suggestion by </a:t>
            </a:r>
            <a:r>
              <a:rPr lang="en-US" sz="1800" dirty="0" smtClean="0">
                <a:latin typeface="Arial" panose="020B0604020202020204" pitchFamily="34" charset="0"/>
                <a:cs typeface="Arial" panose="020B0604020202020204" pitchFamily="34" charset="0"/>
              </a:rPr>
              <a:t>Fri, 3 Feb. </a:t>
            </a:r>
            <a:r>
              <a:rPr lang="en-US" sz="1800" dirty="0">
                <a:latin typeface="Arial" panose="020B0604020202020204" pitchFamily="34" charset="0"/>
                <a:cs typeface="Arial" panose="020B0604020202020204" pitchFamily="34" charset="0"/>
              </a:rPr>
              <a:t>The raffle would take place after our final presentation on Wednesday (during the pub crawl).  </a:t>
            </a:r>
            <a:r>
              <a:rPr lang="en-US" sz="1800" dirty="0" smtClean="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1314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AA87EA6-7253-4DD1-AC0C-C5A292CFE399}" type="slidenum">
              <a:rPr lang="en-US" smtClean="0"/>
              <a:pPr/>
              <a:t>5</a:t>
            </a:fld>
            <a:endParaRPr lang="en-US"/>
          </a:p>
        </p:txBody>
      </p:sp>
      <p:sp>
        <p:nvSpPr>
          <p:cNvPr id="5" name="Content Placeholder 2"/>
          <p:cNvSpPr>
            <a:spLocks noGrp="1"/>
          </p:cNvSpPr>
          <p:nvPr>
            <p:ph sz="half" idx="1"/>
          </p:nvPr>
        </p:nvSpPr>
        <p:spPr>
          <a:xfrm>
            <a:off x="533400" y="1676400"/>
            <a:ext cx="8153400" cy="4343400"/>
          </a:xfrm>
        </p:spPr>
        <p:txBody>
          <a:bodyPr>
            <a:noAutofit/>
          </a:bodyPr>
          <a:lstStyle/>
          <a:p>
            <a:r>
              <a:rPr lang="en-US" sz="1800" b="1" dirty="0" smtClean="0">
                <a:latin typeface="Arial" panose="020B0604020202020204" pitchFamily="34" charset="0"/>
                <a:cs typeface="Arial" panose="020B0604020202020204" pitchFamily="34" charset="0"/>
              </a:rPr>
              <a:t>CTI Interop Showcase Flyer </a:t>
            </a:r>
            <a:r>
              <a:rPr lang="en-US" sz="1800" b="1" dirty="0" smtClean="0">
                <a:latin typeface="Arial" panose="020B0604020202020204" pitchFamily="34" charset="0"/>
                <a:cs typeface="Arial" panose="020B0604020202020204" pitchFamily="34" charset="0"/>
              </a:rPr>
              <a:t> </a:t>
            </a:r>
            <a:endParaRPr lang="en-US" sz="1800" b="1" dirty="0">
              <a:latin typeface="Arial" panose="020B0604020202020204" pitchFamily="34" charset="0"/>
              <a:cs typeface="Arial" panose="020B0604020202020204" pitchFamily="34" charset="0"/>
            </a:endParaRPr>
          </a:p>
          <a:p>
            <a:pPr lvl="1"/>
            <a:r>
              <a:rPr lang="en-US" sz="1800" dirty="0" smtClean="0">
                <a:latin typeface="Arial" panose="020B0604020202020204" pitchFamily="34" charset="0"/>
                <a:cs typeface="Arial" panose="020B0604020202020204" pitchFamily="34" charset="0"/>
              </a:rPr>
              <a:t>Draft to be circulated to the group on Mon, 6 Feb</a:t>
            </a:r>
          </a:p>
          <a:p>
            <a:pPr lvl="1"/>
            <a:r>
              <a:rPr lang="en-US" sz="1800" dirty="0" smtClean="0">
                <a:latin typeface="Arial" panose="020B0604020202020204" pitchFamily="34" charset="0"/>
                <a:cs typeface="Arial" panose="020B0604020202020204" pitchFamily="34" charset="0"/>
              </a:rPr>
              <a:t>Comments due from the group by Thurs, 9 Feb</a:t>
            </a:r>
            <a:r>
              <a:rPr lang="en-US" sz="1800" dirty="0" smtClean="0">
                <a:latin typeface="Arial" panose="020B0604020202020204" pitchFamily="34" charset="0"/>
                <a:cs typeface="Arial" panose="020B0604020202020204" pitchFamily="34" charset="0"/>
              </a:rPr>
              <a:t/>
            </a:r>
            <a:br>
              <a:rPr lang="en-US" sz="1800" dirty="0" smtClean="0">
                <a:latin typeface="Arial" panose="020B0604020202020204" pitchFamily="34" charset="0"/>
                <a:cs typeface="Arial" panose="020B0604020202020204" pitchFamily="34" charset="0"/>
              </a:rPr>
            </a:br>
            <a:endParaRPr lang="en-US" sz="1800" b="1" dirty="0">
              <a:latin typeface="Arial" panose="020B0604020202020204" pitchFamily="34" charset="0"/>
              <a:cs typeface="Arial" panose="020B0604020202020204" pitchFamily="34" charset="0"/>
            </a:endParaRPr>
          </a:p>
          <a:p>
            <a:r>
              <a:rPr lang="en-US" sz="1800" b="1" dirty="0" smtClean="0">
                <a:latin typeface="Arial" panose="020B0604020202020204" pitchFamily="34" charset="0"/>
                <a:cs typeface="Arial" panose="020B0604020202020204" pitchFamily="34" charset="0"/>
              </a:rPr>
              <a:t>Press Release – Call for Quotes</a:t>
            </a:r>
          </a:p>
          <a:p>
            <a:pPr lvl="1"/>
            <a:r>
              <a:rPr lang="en-US" sz="1800" dirty="0" smtClean="0">
                <a:latin typeface="Arial" panose="020B0604020202020204" pitchFamily="34" charset="0"/>
                <a:cs typeface="Arial" panose="020B0604020202020204" pitchFamily="34" charset="0"/>
              </a:rPr>
              <a:t>Q</a:t>
            </a:r>
          </a:p>
          <a:p>
            <a:pPr lvl="1"/>
            <a:r>
              <a:rPr lang="en-US" sz="1800" dirty="0" err="1" smtClean="0">
                <a:latin typeface="Arial" panose="020B0604020202020204" pitchFamily="34" charset="0"/>
                <a:cs typeface="Arial" panose="020B0604020202020204" pitchFamily="34" charset="0"/>
              </a:rPr>
              <a:t>uote</a:t>
            </a:r>
            <a:r>
              <a:rPr lang="en-US" sz="1800" dirty="0" smtClean="0">
                <a:latin typeface="Arial" panose="020B0604020202020204" pitchFamily="34" charset="0"/>
                <a:cs typeface="Arial" panose="020B0604020202020204" pitchFamily="34" charset="0"/>
              </a:rPr>
              <a:t> </a:t>
            </a:r>
            <a:r>
              <a:rPr lang="en-US" sz="1800" dirty="0" smtClean="0">
                <a:solidFill>
                  <a:schemeClr val="tx1"/>
                </a:solidFill>
                <a:latin typeface="Arial" panose="020B0604020202020204" pitchFamily="34" charset="0"/>
                <a:cs typeface="Arial" panose="020B0604020202020204" pitchFamily="34" charset="0"/>
              </a:rPr>
              <a:t>deadline is Tues, 7 Feb</a:t>
            </a:r>
          </a:p>
          <a:p>
            <a:pPr lvl="1"/>
            <a:r>
              <a:rPr lang="en-US" sz="1800" dirty="0" smtClean="0">
                <a:solidFill>
                  <a:schemeClr val="tx1"/>
                </a:solidFill>
                <a:latin typeface="Arial" panose="020B0604020202020204" pitchFamily="34" charset="0"/>
                <a:cs typeface="Arial" panose="020B0604020202020204" pitchFamily="34" charset="0"/>
              </a:rPr>
              <a:t>Press release will be distributed on Tues, 14 Feb</a:t>
            </a:r>
            <a:r>
              <a:rPr lang="en-US" sz="1800" b="1" dirty="0" smtClean="0">
                <a:latin typeface="Arial" panose="020B0604020202020204" pitchFamily="34" charset="0"/>
                <a:cs typeface="Arial" panose="020B0604020202020204" pitchFamily="34" charset="0"/>
              </a:rPr>
              <a:t/>
            </a:r>
            <a:br>
              <a:rPr lang="en-US" sz="1800" b="1" dirty="0" smtClean="0">
                <a:latin typeface="Arial" panose="020B0604020202020204" pitchFamily="34" charset="0"/>
                <a:cs typeface="Arial" panose="020B0604020202020204" pitchFamily="34" charset="0"/>
              </a:rPr>
            </a:br>
            <a:endParaRPr lang="en-US" sz="1800" b="1" dirty="0" smtClean="0">
              <a:latin typeface="Arial" panose="020B0604020202020204" pitchFamily="34" charset="0"/>
              <a:cs typeface="Arial" panose="020B0604020202020204" pitchFamily="34" charset="0"/>
            </a:endParaRPr>
          </a:p>
          <a:p>
            <a:r>
              <a:rPr lang="en-US" sz="1800" b="1" dirty="0" smtClean="0">
                <a:latin typeface="Arial" panose="020B0604020202020204" pitchFamily="34" charset="0"/>
                <a:cs typeface="Arial" panose="020B0604020202020204" pitchFamily="34" charset="0"/>
              </a:rPr>
              <a:t>Booth Staff Registration</a:t>
            </a:r>
          </a:p>
          <a:p>
            <a:pPr lvl="1"/>
            <a:r>
              <a:rPr lang="en-US" sz="1800" dirty="0" smtClean="0">
                <a:latin typeface="Arial" panose="020B0604020202020204" pitchFamily="34" charset="0"/>
                <a:cs typeface="Arial" panose="020B0604020202020204" pitchFamily="34" charset="0"/>
              </a:rPr>
              <a:t>List of booth staff representatives has been circulated</a:t>
            </a:r>
          </a:p>
          <a:p>
            <a:pPr lvl="1"/>
            <a:r>
              <a:rPr lang="en-US" sz="1800" dirty="0" smtClean="0">
                <a:latin typeface="Arial" panose="020B0604020202020204" pitchFamily="34" charset="0"/>
                <a:cs typeface="Arial" panose="020B0604020202020204" pitchFamily="34" charset="0"/>
              </a:rPr>
              <a:t>Deadline to submit changes or request additional passes is Mon, 6 Feb</a:t>
            </a:r>
            <a:br>
              <a:rPr lang="en-US" sz="1800" dirty="0" smtClean="0">
                <a:latin typeface="Arial" panose="020B0604020202020204" pitchFamily="34" charset="0"/>
                <a:cs typeface="Arial" panose="020B0604020202020204" pitchFamily="34" charset="0"/>
              </a:rPr>
            </a:br>
            <a:endParaRPr lang="en-US" sz="1800" dirty="0" smtClean="0">
              <a:latin typeface="Arial" panose="020B0604020202020204" pitchFamily="34" charset="0"/>
              <a:cs typeface="Arial" panose="020B0604020202020204" pitchFamily="34" charset="0"/>
            </a:endParaRPr>
          </a:p>
          <a:p>
            <a:r>
              <a:rPr lang="en-US" sz="1800" b="1" dirty="0" smtClean="0">
                <a:latin typeface="Arial" panose="020B0604020202020204" pitchFamily="34" charset="0"/>
                <a:cs typeface="Arial" panose="020B0604020202020204" pitchFamily="34" charset="0"/>
              </a:rPr>
              <a:t>Call for video monitor cord requirement (SVG or HDMI)</a:t>
            </a:r>
          </a:p>
          <a:p>
            <a:pPr lvl="1"/>
            <a:r>
              <a:rPr lang="en-US" sz="1800" dirty="0" smtClean="0">
                <a:latin typeface="Arial" panose="020B0604020202020204" pitchFamily="34" charset="0"/>
                <a:cs typeface="Arial" panose="020B0604020202020204" pitchFamily="34" charset="0"/>
              </a:rPr>
              <a:t>Request going out today</a:t>
            </a:r>
            <a:endParaRPr lang="en-US" sz="1800" dirty="0" smtClean="0">
              <a:latin typeface="Arial" panose="020B0604020202020204" pitchFamily="34" charset="0"/>
              <a:cs typeface="Arial" panose="020B0604020202020204" pitchFamily="34" charset="0"/>
            </a:endParaRPr>
          </a:p>
        </p:txBody>
      </p:sp>
      <p:sp>
        <p:nvSpPr>
          <p:cNvPr id="6" name="Title 1"/>
          <p:cNvSpPr>
            <a:spLocks noGrp="1"/>
          </p:cNvSpPr>
          <p:nvPr>
            <p:ph type="title"/>
          </p:nvPr>
        </p:nvSpPr>
        <p:spPr>
          <a:xfrm>
            <a:off x="721341" y="457200"/>
            <a:ext cx="8033004" cy="990600"/>
          </a:xfrm>
        </p:spPr>
        <p:txBody>
          <a:bodyPr>
            <a:normAutofit/>
          </a:bodyPr>
          <a:lstStyle/>
          <a:p>
            <a:r>
              <a:rPr lang="en-US" sz="2400" b="1" dirty="0" smtClean="0">
                <a:solidFill>
                  <a:srgbClr val="7030A0"/>
                </a:solidFill>
              </a:rPr>
              <a:t>Reminders and deadlines</a:t>
            </a:r>
            <a:endParaRPr lang="en-US" sz="2400" b="1" dirty="0">
              <a:solidFill>
                <a:srgbClr val="7030A0"/>
              </a:solidFill>
            </a:endParaRPr>
          </a:p>
        </p:txBody>
      </p:sp>
    </p:spTree>
    <p:extLst>
      <p:ext uri="{BB962C8B-B14F-4D97-AF65-F5344CB8AC3E}">
        <p14:creationId xmlns:p14="http://schemas.microsoft.com/office/powerpoint/2010/main" val="3671228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AA87EA6-7253-4DD1-AC0C-C5A292CFE399}" type="slidenum">
              <a:rPr lang="en-US" smtClean="0"/>
              <a:pPr/>
              <a:t>6</a:t>
            </a:fld>
            <a:endParaRPr lang="en-US"/>
          </a:p>
        </p:txBody>
      </p:sp>
      <p:sp>
        <p:nvSpPr>
          <p:cNvPr id="5" name="Title 1"/>
          <p:cNvSpPr>
            <a:spLocks noGrp="1"/>
          </p:cNvSpPr>
          <p:nvPr>
            <p:ph type="title"/>
          </p:nvPr>
        </p:nvSpPr>
        <p:spPr>
          <a:xfrm>
            <a:off x="533400" y="457200"/>
            <a:ext cx="8033004" cy="990600"/>
          </a:xfrm>
        </p:spPr>
        <p:txBody>
          <a:bodyPr>
            <a:normAutofit/>
          </a:bodyPr>
          <a:lstStyle/>
          <a:p>
            <a:r>
              <a:rPr lang="en-US" sz="2400" b="1" dirty="0" smtClean="0">
                <a:solidFill>
                  <a:srgbClr val="7030A0"/>
                </a:solidFill>
              </a:rPr>
              <a:t>schedule</a:t>
            </a:r>
            <a:endParaRPr lang="en-US" sz="2400" b="1" dirty="0">
              <a:solidFill>
                <a:srgbClr val="7030A0"/>
              </a:solidFill>
            </a:endParaRPr>
          </a:p>
        </p:txBody>
      </p:sp>
      <p:sp>
        <p:nvSpPr>
          <p:cNvPr id="6" name="Content Placeholder 2"/>
          <p:cNvSpPr>
            <a:spLocks noGrp="1"/>
          </p:cNvSpPr>
          <p:nvPr>
            <p:ph sz="half" idx="1"/>
          </p:nvPr>
        </p:nvSpPr>
        <p:spPr>
          <a:xfrm>
            <a:off x="533400" y="1752600"/>
            <a:ext cx="8077200" cy="4419600"/>
          </a:xfrm>
        </p:spPr>
        <p:txBody>
          <a:bodyPr>
            <a:normAutofit/>
          </a:bodyPr>
          <a:lstStyle/>
          <a:p>
            <a:pPr marL="0" indent="0">
              <a:buNone/>
            </a:pPr>
            <a:r>
              <a:rPr lang="en-US" sz="1600" dirty="0">
                <a:latin typeface="Arial" panose="020B0604020202020204" pitchFamily="34" charset="0"/>
                <a:cs typeface="Arial" panose="020B0604020202020204" pitchFamily="34" charset="0"/>
              </a:rPr>
              <a:t>Our space will be available for set-up and testing on Monday, 13 February from 8:00-4:00 PM. The show will open for a special reception Monday evening. </a:t>
            </a:r>
            <a:r>
              <a:rPr lang="en-US" sz="1600" dirty="0" smtClean="0">
                <a:latin typeface="Arial" panose="020B0604020202020204" pitchFamily="34" charset="0"/>
                <a:cs typeface="Arial" panose="020B0604020202020204" pitchFamily="34" charset="0"/>
              </a:rPr>
              <a:t> Below </a:t>
            </a:r>
            <a:r>
              <a:rPr lang="en-US" sz="1600" dirty="0">
                <a:latin typeface="Arial" panose="020B0604020202020204" pitchFamily="34" charset="0"/>
                <a:cs typeface="Arial" panose="020B0604020202020204" pitchFamily="34" charset="0"/>
              </a:rPr>
              <a:t>is a complete list of show hours, including setup and dismantle times.</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r>
              <a:rPr lang="en-US" sz="1600" u="sng" dirty="0">
                <a:latin typeface="Arial" panose="020B0604020202020204" pitchFamily="34" charset="0"/>
                <a:cs typeface="Arial" panose="020B0604020202020204" pitchFamily="34" charset="0"/>
              </a:rPr>
              <a:t>Monday, 13 February</a:t>
            </a:r>
            <a:br>
              <a:rPr lang="en-US" sz="1600" u="sng"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Setup &amp; testing beginning at 8:00 AM (runs till 4:00 PM)</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Welcome reception: 5:00 - 7:00 PM</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r>
              <a:rPr lang="en-US" sz="1600" u="sng" dirty="0">
                <a:latin typeface="Arial" panose="020B0604020202020204" pitchFamily="34" charset="0"/>
                <a:cs typeface="Arial" panose="020B0604020202020204" pitchFamily="34" charset="0"/>
              </a:rPr>
              <a:t>Tuesday, 14 February</a:t>
            </a:r>
            <a:r>
              <a:rPr lang="en-US" sz="1600" dirty="0">
                <a:latin typeface="Arial" panose="020B0604020202020204" pitchFamily="34" charset="0"/>
                <a:cs typeface="Arial" panose="020B0604020202020204" pitchFamily="34" charset="0"/>
              </a:rPr>
              <a:t>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10:00 AM – 6:00 PM</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r>
              <a:rPr lang="en-US" sz="1600" u="sng" dirty="0">
                <a:latin typeface="Arial" panose="020B0604020202020204" pitchFamily="34" charset="0"/>
                <a:cs typeface="Arial" panose="020B0604020202020204" pitchFamily="34" charset="0"/>
              </a:rPr>
              <a:t>Wednesday, 15 February</a:t>
            </a:r>
            <a:r>
              <a:rPr lang="en-US" sz="1600" dirty="0">
                <a:latin typeface="Arial" panose="020B0604020202020204" pitchFamily="34" charset="0"/>
                <a:cs typeface="Arial" panose="020B0604020202020204" pitchFamily="34" charset="0"/>
              </a:rPr>
              <a:t>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10:00 AM - 6:00 PM</a:t>
            </a:r>
            <a:br>
              <a:rPr lang="en-US" sz="1600" dirty="0">
                <a:latin typeface="Arial" panose="020B0604020202020204" pitchFamily="34" charset="0"/>
                <a:cs typeface="Arial" panose="020B0604020202020204" pitchFamily="34" charset="0"/>
              </a:rPr>
            </a:br>
            <a:r>
              <a:rPr lang="en-US" sz="1600" u="sng" dirty="0">
                <a:latin typeface="Arial" panose="020B0604020202020204" pitchFamily="34" charset="0"/>
                <a:cs typeface="Arial" panose="020B0604020202020204" pitchFamily="34" charset="0"/>
              </a:rPr>
              <a:t/>
            </a:r>
            <a:br>
              <a:rPr lang="en-US" sz="1600" u="sng" dirty="0">
                <a:latin typeface="Arial" panose="020B0604020202020204" pitchFamily="34" charset="0"/>
                <a:cs typeface="Arial" panose="020B0604020202020204" pitchFamily="34" charset="0"/>
              </a:rPr>
            </a:br>
            <a:r>
              <a:rPr lang="en-US" sz="1600" u="sng" dirty="0">
                <a:latin typeface="Arial" panose="020B0604020202020204" pitchFamily="34" charset="0"/>
                <a:cs typeface="Arial" panose="020B0604020202020204" pitchFamily="34" charset="0"/>
              </a:rPr>
              <a:t>Thursday, 16 February</a:t>
            </a:r>
            <a:br>
              <a:rPr lang="en-US" sz="1600" u="sng"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10:00 AM – 3:00 PM</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Booth dismantle: 3:00 – 5:00 PM</a:t>
            </a:r>
          </a:p>
          <a:p>
            <a:endParaRPr lang="en-US" dirty="0"/>
          </a:p>
        </p:txBody>
      </p:sp>
    </p:spTree>
    <p:extLst>
      <p:ext uri="{BB962C8B-B14F-4D97-AF65-F5344CB8AC3E}">
        <p14:creationId xmlns:p14="http://schemas.microsoft.com/office/powerpoint/2010/main" val="1092073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a:ln>
            <a:solidFill>
              <a:schemeClr val="tx1"/>
            </a:solidFill>
          </a:ln>
        </p:spPr>
        <p:txBody>
          <a:bodyPr>
            <a:normAutofit/>
          </a:bodyPr>
          <a:lstStyle/>
          <a:p>
            <a:r>
              <a:rPr lang="en-US" sz="2400" b="1" dirty="0" smtClean="0">
                <a:solidFill>
                  <a:srgbClr val="7030A0"/>
                </a:solidFill>
              </a:rPr>
              <a:t>Code of conduct</a:t>
            </a:r>
            <a:endParaRPr lang="en-US" sz="2400" b="1" dirty="0">
              <a:solidFill>
                <a:srgbClr val="7030A0"/>
              </a:solidFill>
            </a:endParaRPr>
          </a:p>
        </p:txBody>
      </p:sp>
      <p:sp>
        <p:nvSpPr>
          <p:cNvPr id="3" name="Content Placeholder 2"/>
          <p:cNvSpPr>
            <a:spLocks noGrp="1"/>
          </p:cNvSpPr>
          <p:nvPr>
            <p:ph idx="1"/>
          </p:nvPr>
        </p:nvSpPr>
        <p:spPr>
          <a:xfrm>
            <a:off x="342900" y="1524000"/>
            <a:ext cx="8229600" cy="5029200"/>
          </a:xfrm>
        </p:spPr>
        <p:txBody>
          <a:bodyPr>
            <a:normAutofit fontScale="77500" lnSpcReduction="20000"/>
          </a:bodyPr>
          <a:lstStyle/>
          <a:p>
            <a:r>
              <a:rPr lang="en-US" sz="2300" dirty="0" smtClean="0"/>
              <a:t>All participants must have </a:t>
            </a:r>
            <a:r>
              <a:rPr lang="en-US" sz="2300" dirty="0"/>
              <a:t>at least one representative present onsite at all times during the event. (In special cases, this requirement may be waived by advance consent of OASIS staff and the Interop Team.) </a:t>
            </a:r>
            <a:endParaRPr lang="en-US" sz="2300" dirty="0" smtClean="0"/>
          </a:p>
          <a:p>
            <a:r>
              <a:rPr lang="en-US" sz="2300" dirty="0" smtClean="0"/>
              <a:t>Due </a:t>
            </a:r>
            <a:r>
              <a:rPr lang="en-US" sz="2300" dirty="0"/>
              <a:t>to space constraints, each participating company will need to limit the amount of staff in the booth to no more than two per company -- at any given time. </a:t>
            </a:r>
            <a:endParaRPr lang="en-US" sz="2300" dirty="0" smtClean="0"/>
          </a:p>
          <a:p>
            <a:r>
              <a:rPr lang="en-US" sz="2300" dirty="0"/>
              <a:t>Onsite, all representatives are expected to behave in a professional, collegial </a:t>
            </a:r>
            <a:r>
              <a:rPr lang="en-US" sz="2300" dirty="0" smtClean="0"/>
              <a:t>manner, and should:</a:t>
            </a:r>
            <a:endParaRPr lang="en-US" sz="2300" dirty="0"/>
          </a:p>
          <a:p>
            <a:pPr lvl="2"/>
            <a:r>
              <a:rPr lang="en-US" sz="2000" dirty="0" smtClean="0"/>
              <a:t>First, represent </a:t>
            </a:r>
            <a:r>
              <a:rPr lang="en-US" sz="2000" dirty="0"/>
              <a:t>OASIS as a vibrant, critical industry body that values </a:t>
            </a:r>
            <a:r>
              <a:rPr lang="en-US" sz="2000" dirty="0" smtClean="0"/>
              <a:t>participation; </a:t>
            </a:r>
            <a:endParaRPr lang="en-US" sz="2000" dirty="0"/>
          </a:p>
          <a:p>
            <a:pPr lvl="2"/>
            <a:r>
              <a:rPr lang="en-US" sz="2000" dirty="0" smtClean="0"/>
              <a:t>Represent </a:t>
            </a:r>
            <a:r>
              <a:rPr lang="en-US" sz="2000" dirty="0"/>
              <a:t>your TC, the work being done and the importance of participation for ensuring satisfaction of industry </a:t>
            </a:r>
            <a:r>
              <a:rPr lang="en-US" sz="2000" dirty="0" smtClean="0"/>
              <a:t>requirements; and finally, </a:t>
            </a:r>
          </a:p>
          <a:p>
            <a:pPr lvl="2"/>
            <a:r>
              <a:rPr lang="en-US" sz="2000" dirty="0" smtClean="0"/>
              <a:t>Represent </a:t>
            </a:r>
            <a:r>
              <a:rPr lang="en-US" sz="2000" dirty="0"/>
              <a:t>your </a:t>
            </a:r>
            <a:r>
              <a:rPr lang="en-US" sz="2000" dirty="0" smtClean="0"/>
              <a:t>company </a:t>
            </a:r>
            <a:r>
              <a:rPr lang="en-US" sz="2000" dirty="0"/>
              <a:t>without </a:t>
            </a:r>
            <a:r>
              <a:rPr lang="en-US" sz="2000" dirty="0" smtClean="0"/>
              <a:t>negativity towards others. </a:t>
            </a:r>
            <a:endParaRPr lang="en-US" sz="2000" dirty="0"/>
          </a:p>
          <a:p>
            <a:r>
              <a:rPr lang="en-US" sz="2300" dirty="0" smtClean="0"/>
              <a:t>Professional </a:t>
            </a:r>
            <a:r>
              <a:rPr lang="en-US" sz="2300" dirty="0"/>
              <a:t>business attire is required. </a:t>
            </a:r>
            <a:r>
              <a:rPr lang="en-US" sz="2300" dirty="0" smtClean="0"/>
              <a:t> Company logo shirts may be worn, but must reflect only the branding of the participating company.  </a:t>
            </a:r>
          </a:p>
          <a:p>
            <a:r>
              <a:rPr lang="en-US" sz="2300" dirty="0" smtClean="0"/>
              <a:t>Literature displayed in the booth must directly relate to the product and/or services on display from participating member companies. </a:t>
            </a:r>
          </a:p>
          <a:p>
            <a:r>
              <a:rPr lang="en-US" sz="2300" dirty="0" smtClean="0"/>
              <a:t>To remain consistent and fair, any lead retrieval within our space must be done using only those OASIS designated lead generation devices. No other devices or actions may be used.  All leads generated will be provided to all participants.</a:t>
            </a:r>
            <a:r>
              <a:rPr lang="en-US" sz="1600" b="1" dirty="0"/>
              <a:t/>
            </a:r>
            <a:br>
              <a:rPr lang="en-US" sz="1600" b="1" dirty="0"/>
            </a:br>
            <a:endParaRPr lang="en-US" sz="1600" dirty="0" smtClean="0"/>
          </a:p>
        </p:txBody>
      </p:sp>
      <p:pic>
        <p:nvPicPr>
          <p:cNvPr id="6" name="Picture 5" descr="oasis.tif"/>
          <p:cNvPicPr>
            <a:picLocks noChangeAspect="1"/>
          </p:cNvPicPr>
          <p:nvPr/>
        </p:nvPicPr>
        <p:blipFill>
          <a:blip r:embed="rId2"/>
          <a:stretch>
            <a:fillRect/>
          </a:stretch>
        </p:blipFill>
        <p:spPr>
          <a:xfrm>
            <a:off x="0" y="6673588"/>
            <a:ext cx="685800" cy="184412"/>
          </a:xfrm>
          <a:prstGeom prst="rect">
            <a:avLst/>
          </a:prstGeom>
        </p:spPr>
      </p:pic>
      <p:sp>
        <p:nvSpPr>
          <p:cNvPr id="4" name="Slide Number Placeholder 3"/>
          <p:cNvSpPr>
            <a:spLocks noGrp="1"/>
          </p:cNvSpPr>
          <p:nvPr>
            <p:ph type="sldNum" sz="quarter" idx="12"/>
          </p:nvPr>
        </p:nvSpPr>
        <p:spPr/>
        <p:txBody>
          <a:bodyPr/>
          <a:lstStyle/>
          <a:p>
            <a:fld id="{AAA87EA6-7253-4DD1-AC0C-C5A292CFE399}" type="slidenum">
              <a:rPr lang="en-US" smtClean="0"/>
              <a:pPr/>
              <a:t>7</a:t>
            </a:fld>
            <a:endParaRPr lang="en-US"/>
          </a:p>
        </p:txBody>
      </p:sp>
      <p:sp>
        <p:nvSpPr>
          <p:cNvPr id="5" name="Rectangle 4"/>
          <p:cNvSpPr/>
          <p:nvPr/>
        </p:nvSpPr>
        <p:spPr>
          <a:xfrm>
            <a:off x="533400" y="1720840"/>
            <a:ext cx="8153400" cy="1200329"/>
          </a:xfrm>
          <a:prstGeom prst="rect">
            <a:avLst/>
          </a:prstGeom>
        </p:spPr>
        <p:txBody>
          <a:bodyPr wrap="square">
            <a:spAutoFit/>
          </a:bodyPr>
          <a:lstStyle/>
          <a:p>
            <a:r>
              <a:rPr lang="en-US" dirty="0" smtClean="0"/>
              <a:t/>
            </a:r>
            <a:br>
              <a:rPr lang="en-US" dirty="0" smtClean="0"/>
            </a:br>
            <a:endParaRPr lang="en-US" dirty="0" smtClean="0"/>
          </a:p>
          <a:p>
            <a:endParaRPr lang="en-US" dirty="0"/>
          </a:p>
          <a:p>
            <a:endParaRPr lang="en-US" dirty="0"/>
          </a:p>
        </p:txBody>
      </p:sp>
    </p:spTree>
    <p:extLst>
      <p:ext uri="{BB962C8B-B14F-4D97-AF65-F5344CB8AC3E}">
        <p14:creationId xmlns:p14="http://schemas.microsoft.com/office/powerpoint/2010/main" val="1957847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a:ln>
            <a:solidFill>
              <a:schemeClr val="tx1"/>
            </a:solidFill>
          </a:ln>
        </p:spPr>
        <p:txBody>
          <a:bodyPr>
            <a:normAutofit/>
          </a:bodyPr>
          <a:lstStyle/>
          <a:p>
            <a:r>
              <a:rPr lang="en-US" sz="2400" b="1" dirty="0" smtClean="0">
                <a:solidFill>
                  <a:srgbClr val="7030A0"/>
                </a:solidFill>
              </a:rPr>
              <a:t>Booth </a:t>
            </a:r>
            <a:r>
              <a:rPr lang="en-US" sz="2400" b="1" dirty="0" smtClean="0">
                <a:solidFill>
                  <a:srgbClr val="7030A0"/>
                </a:solidFill>
              </a:rPr>
              <a:t>design</a:t>
            </a:r>
            <a:endParaRPr lang="en-US" sz="2400" b="1" dirty="0">
              <a:solidFill>
                <a:srgbClr val="7030A0"/>
              </a:solidFill>
            </a:endParaRPr>
          </a:p>
        </p:txBody>
      </p:sp>
      <p:pic>
        <p:nvPicPr>
          <p:cNvPr id="6" name="Picture 5" descr="oasis.tif"/>
          <p:cNvPicPr>
            <a:picLocks noChangeAspect="1"/>
          </p:cNvPicPr>
          <p:nvPr/>
        </p:nvPicPr>
        <p:blipFill>
          <a:blip r:embed="rId2"/>
          <a:stretch>
            <a:fillRect/>
          </a:stretch>
        </p:blipFill>
        <p:spPr>
          <a:xfrm>
            <a:off x="0" y="6673588"/>
            <a:ext cx="685800" cy="184412"/>
          </a:xfrm>
          <a:prstGeom prst="rect">
            <a:avLst/>
          </a:prstGeom>
        </p:spPr>
      </p:pic>
      <p:sp>
        <p:nvSpPr>
          <p:cNvPr id="4" name="Slide Number Placeholder 3"/>
          <p:cNvSpPr>
            <a:spLocks noGrp="1"/>
          </p:cNvSpPr>
          <p:nvPr>
            <p:ph type="sldNum" sz="quarter" idx="12"/>
          </p:nvPr>
        </p:nvSpPr>
        <p:spPr/>
        <p:txBody>
          <a:bodyPr/>
          <a:lstStyle/>
          <a:p>
            <a:fld id="{AAA87EA6-7253-4DD1-AC0C-C5A292CFE399}" type="slidenum">
              <a:rPr lang="en-US" smtClean="0"/>
              <a:pPr/>
              <a:t>8</a:t>
            </a:fld>
            <a:endParaRPr lang="en-US"/>
          </a:p>
        </p:txBody>
      </p:sp>
      <p:sp>
        <p:nvSpPr>
          <p:cNvPr id="10" name="AutoShape 2"/>
          <p:cNvSpPr>
            <a:spLocks noChangeArrowheads="1"/>
          </p:cNvSpPr>
          <p:nvPr/>
        </p:nvSpPr>
        <p:spPr bwMode="auto">
          <a:xfrm>
            <a:off x="6977324" y="1219200"/>
            <a:ext cx="2147887" cy="11430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027" name="Picture 3" descr="view 6 PRES"/>
          <p:cNvPicPr>
            <a:picLocks noChangeAspect="1" noChangeArrowheads="1"/>
          </p:cNvPicPr>
          <p:nvPr/>
        </p:nvPicPr>
        <p:blipFill>
          <a:blip r:embed="rId3">
            <a:extLst>
              <a:ext uri="{28A0092B-C50C-407E-A947-70E740481C1C}">
                <a14:useLocalDpi xmlns:a14="http://schemas.microsoft.com/office/drawing/2010/main" val="0"/>
              </a:ext>
            </a:extLst>
          </a:blip>
          <a:srcRect t="16914" r="59885" b="31471"/>
          <a:stretch>
            <a:fillRect/>
          </a:stretch>
        </p:blipFill>
        <p:spPr bwMode="auto">
          <a:xfrm rot="5400000">
            <a:off x="4193719" y="2749388"/>
            <a:ext cx="2805112" cy="2789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8" name="Picture 4" descr="view 1 PRES"/>
          <p:cNvPicPr>
            <a:picLocks noChangeAspect="1" noChangeArrowheads="1"/>
          </p:cNvPicPr>
          <p:nvPr/>
        </p:nvPicPr>
        <p:blipFill>
          <a:blip r:embed="rId4" cstate="print">
            <a:extLst>
              <a:ext uri="{28A0092B-C50C-407E-A947-70E740481C1C}">
                <a14:useLocalDpi xmlns:a14="http://schemas.microsoft.com/office/drawing/2010/main" val="0"/>
              </a:ext>
            </a:extLst>
          </a:blip>
          <a:srcRect l="1520" t="16916" r="55934" b="32652"/>
          <a:stretch>
            <a:fillRect/>
          </a:stretch>
        </p:blipFill>
        <p:spPr bwMode="auto">
          <a:xfrm>
            <a:off x="457200" y="1597819"/>
            <a:ext cx="2578279" cy="236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9" name="Picture 5" descr="view 4 PRES"/>
          <p:cNvPicPr>
            <a:picLocks noChangeAspect="1" noChangeArrowheads="1"/>
          </p:cNvPicPr>
          <p:nvPr/>
        </p:nvPicPr>
        <p:blipFill>
          <a:blip r:embed="rId5" cstate="print">
            <a:extLst>
              <a:ext uri="{28A0092B-C50C-407E-A947-70E740481C1C}">
                <a14:useLocalDpi xmlns:a14="http://schemas.microsoft.com/office/drawing/2010/main" val="0"/>
              </a:ext>
            </a:extLst>
          </a:blip>
          <a:srcRect l="26447" t="4720" r="2431" b="20064"/>
          <a:stretch>
            <a:fillRect/>
          </a:stretch>
        </p:blipFill>
        <p:spPr bwMode="auto">
          <a:xfrm>
            <a:off x="388480" y="4212791"/>
            <a:ext cx="2715718" cy="2219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1" name="Text Box 7"/>
          <p:cNvSpPr txBox="1">
            <a:spLocks noChangeArrowheads="1"/>
          </p:cNvSpPr>
          <p:nvPr/>
        </p:nvSpPr>
        <p:spPr bwMode="auto">
          <a:xfrm>
            <a:off x="3085409" y="5115720"/>
            <a:ext cx="1085850" cy="468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Calibri" pitchFamily="34" charset="0"/>
                <a:cs typeface="Arial" pitchFamily="34" charset="0"/>
              </a:rPr>
              <a:t>Front of booth</a:t>
            </a:r>
            <a:endParaRPr kumimoji="0" lang="en-US" altLang="en-US"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 Box 8"/>
          <p:cNvSpPr txBox="1">
            <a:spLocks noChangeArrowheads="1"/>
          </p:cNvSpPr>
          <p:nvPr/>
        </p:nvSpPr>
        <p:spPr bwMode="auto">
          <a:xfrm>
            <a:off x="6235157" y="2496975"/>
            <a:ext cx="3082925"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alibri" pitchFamily="34" charset="0"/>
                <a:cs typeface="Arial" pitchFamily="34" charset="0"/>
              </a:rPr>
              <a:t>SHOW FLOOR ENTRANCE THIS WAY...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 Box 9"/>
          <p:cNvSpPr txBox="1">
            <a:spLocks noChangeArrowheads="1"/>
          </p:cNvSpPr>
          <p:nvPr/>
        </p:nvSpPr>
        <p:spPr bwMode="auto">
          <a:xfrm>
            <a:off x="3029215" y="2801264"/>
            <a:ext cx="1743075" cy="404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Calibri" pitchFamily="34" charset="0"/>
                <a:cs typeface="Arial" pitchFamily="34" charset="0"/>
              </a:rPr>
              <a:t>Back of booth</a:t>
            </a:r>
            <a:endParaRPr kumimoji="0" lang="en-US" altLang="en-US"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3352800" y="5867400"/>
            <a:ext cx="4572000" cy="923330"/>
          </a:xfrm>
          <a:prstGeom prst="rect">
            <a:avLst/>
          </a:prstGeom>
          <a:noFill/>
        </p:spPr>
        <p:txBody>
          <a:bodyPr wrap="square" rtlCol="0">
            <a:spAutoFit/>
          </a:bodyPr>
          <a:lstStyle/>
          <a:p>
            <a:r>
              <a:rPr lang="en-US" b="1" dirty="0" smtClean="0">
                <a:solidFill>
                  <a:srgbClr val="7030A0"/>
                </a:solidFill>
              </a:rPr>
              <a:t>FINAL SEAT SELECTION GRID TO BE DISTRIBUTED TO THE GROUP UPON COMPLETION.	</a:t>
            </a:r>
            <a:endParaRPr lang="en-US" b="1" dirty="0">
              <a:solidFill>
                <a:srgbClr val="7030A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AA87EA6-7253-4DD1-AC0C-C5A292CFE399}" type="slidenum">
              <a:rPr lang="en-US" smtClean="0"/>
              <a:pPr/>
              <a:t>9</a:t>
            </a:fld>
            <a:endParaRPr lang="en-US"/>
          </a:p>
        </p:txBody>
      </p:sp>
      <p:sp>
        <p:nvSpPr>
          <p:cNvPr id="5" name="Title 1"/>
          <p:cNvSpPr>
            <a:spLocks noGrp="1"/>
          </p:cNvSpPr>
          <p:nvPr>
            <p:ph type="title"/>
          </p:nvPr>
        </p:nvSpPr>
        <p:spPr>
          <a:xfrm>
            <a:off x="533400" y="457200"/>
            <a:ext cx="8033004" cy="990600"/>
          </a:xfrm>
        </p:spPr>
        <p:txBody>
          <a:bodyPr>
            <a:normAutofit/>
          </a:bodyPr>
          <a:lstStyle/>
          <a:p>
            <a:r>
              <a:rPr lang="en-US" sz="2400" b="1" dirty="0" smtClean="0">
                <a:solidFill>
                  <a:srgbClr val="7030A0"/>
                </a:solidFill>
              </a:rPr>
              <a:t>Reminder of pod info</a:t>
            </a:r>
            <a:endParaRPr lang="en-US" sz="2400" b="1" dirty="0">
              <a:solidFill>
                <a:srgbClr val="7030A0"/>
              </a:solidFill>
            </a:endParaRPr>
          </a:p>
        </p:txBody>
      </p:sp>
      <p:sp>
        <p:nvSpPr>
          <p:cNvPr id="6" name="Content Placeholder 2"/>
          <p:cNvSpPr>
            <a:spLocks noGrp="1"/>
          </p:cNvSpPr>
          <p:nvPr>
            <p:ph sz="half" idx="1"/>
          </p:nvPr>
        </p:nvSpPr>
        <p:spPr>
          <a:xfrm>
            <a:off x="450938" y="1752600"/>
            <a:ext cx="8077200" cy="4724400"/>
          </a:xfrm>
        </p:spPr>
        <p:txBody>
          <a:bodyPr>
            <a:noAutofit/>
          </a:bodyPr>
          <a:lstStyle/>
          <a:p>
            <a:pPr marL="0" indent="0">
              <a:buNone/>
            </a:pPr>
            <a:r>
              <a:rPr lang="en-US" sz="1800" b="1" dirty="0" smtClean="0"/>
              <a:t>Reminder of what’s included in your workstation? </a:t>
            </a:r>
          </a:p>
          <a:p>
            <a:r>
              <a:rPr lang="en-US" sz="1800" dirty="0"/>
              <a:t>S</a:t>
            </a:r>
            <a:r>
              <a:rPr lang="en-US" sz="1800" dirty="0" smtClean="0"/>
              <a:t>mall counter (size: 35” x 24”) and chair</a:t>
            </a:r>
          </a:p>
          <a:p>
            <a:r>
              <a:rPr lang="en-US" sz="1800" dirty="0" smtClean="0"/>
              <a:t>Monitor </a:t>
            </a:r>
            <a:r>
              <a:rPr lang="en-US" sz="1800" dirty="0"/>
              <a:t>(32</a:t>
            </a:r>
            <a:r>
              <a:rPr lang="en-US" sz="1800" dirty="0" smtClean="0"/>
              <a:t>”)</a:t>
            </a:r>
          </a:p>
          <a:p>
            <a:r>
              <a:rPr lang="en-US" sz="1800" dirty="0" smtClean="0"/>
              <a:t>Electricity outlet</a:t>
            </a:r>
          </a:p>
          <a:p>
            <a:r>
              <a:rPr lang="en-US" sz="1800" dirty="0" smtClean="0"/>
              <a:t>Wired </a:t>
            </a:r>
            <a:r>
              <a:rPr lang="en-US" sz="1800" dirty="0" smtClean="0"/>
              <a:t>Internet </a:t>
            </a:r>
            <a:r>
              <a:rPr lang="en-US" sz="1800" dirty="0" smtClean="0"/>
              <a:t>connectivity (one cable)</a:t>
            </a:r>
          </a:p>
          <a:p>
            <a:r>
              <a:rPr lang="en-US" sz="1800" dirty="0" smtClean="0"/>
              <a:t>Logo signage (above the monitor)</a:t>
            </a:r>
            <a:r>
              <a:rPr lang="en-US" sz="1800" dirty="0"/>
              <a:t> </a:t>
            </a:r>
            <a:br>
              <a:rPr lang="en-US" sz="1800" dirty="0"/>
            </a:br>
            <a:endParaRPr lang="en-US" sz="1800" dirty="0"/>
          </a:p>
          <a:p>
            <a:pPr marL="0" indent="0">
              <a:buNone/>
            </a:pPr>
            <a:r>
              <a:rPr lang="en-US" sz="1800" b="1" dirty="0" smtClean="0"/>
              <a:t>Equipment</a:t>
            </a:r>
            <a:r>
              <a:rPr lang="en-US" sz="1800" b="1" dirty="0"/>
              <a:t>:</a:t>
            </a:r>
            <a:r>
              <a:rPr lang="en-US" sz="1800" dirty="0"/>
              <a:t> Each participating company is responsible for bringing </a:t>
            </a:r>
            <a:r>
              <a:rPr lang="en-US" sz="1800" dirty="0" smtClean="0"/>
              <a:t>its </a:t>
            </a:r>
            <a:r>
              <a:rPr lang="en-US" sz="1800" dirty="0"/>
              <a:t>own company equipment </a:t>
            </a:r>
            <a:r>
              <a:rPr lang="en-US" sz="1800" dirty="0" smtClean="0"/>
              <a:t>(including a computer) to </a:t>
            </a:r>
            <a:r>
              <a:rPr lang="en-US" sz="1800" dirty="0"/>
              <a:t>the event. Please be mindful that all equipment MUST fit within your workstation. Monitors (32”) will be provided -- </a:t>
            </a:r>
            <a:r>
              <a:rPr lang="en-US" sz="1800" dirty="0" smtClean="0"/>
              <a:t>VGA </a:t>
            </a:r>
            <a:r>
              <a:rPr lang="en-US" sz="1800" dirty="0"/>
              <a:t>and HDMI cords will </a:t>
            </a:r>
            <a:r>
              <a:rPr lang="en-US" sz="1800" dirty="0" smtClean="0"/>
              <a:t>available if the request has been received in advance</a:t>
            </a:r>
            <a:r>
              <a:rPr lang="en-US" sz="1800" dirty="0" smtClean="0"/>
              <a:t>.</a:t>
            </a:r>
          </a:p>
          <a:p>
            <a:pPr marL="0" indent="0">
              <a:buNone/>
            </a:pPr>
            <a:endParaRPr lang="en-US" sz="1800" dirty="0" smtClean="0"/>
          </a:p>
        </p:txBody>
      </p:sp>
      <p:pic>
        <p:nvPicPr>
          <p:cNvPr id="7" name="Picture 4" descr="view 1 PRES"/>
          <p:cNvPicPr>
            <a:picLocks noChangeAspect="1" noChangeArrowheads="1"/>
          </p:cNvPicPr>
          <p:nvPr/>
        </p:nvPicPr>
        <p:blipFill rotWithShape="1">
          <a:blip r:embed="rId2">
            <a:extLst>
              <a:ext uri="{28A0092B-C50C-407E-A947-70E740481C1C}">
                <a14:useLocalDpi xmlns:a14="http://schemas.microsoft.com/office/drawing/2010/main" val="0"/>
              </a:ext>
            </a:extLst>
          </a:blip>
          <a:srcRect l="6377" t="37730" r="83494" b="35260"/>
          <a:stretch/>
        </p:blipFill>
        <p:spPr bwMode="auto">
          <a:xfrm>
            <a:off x="7467600" y="990600"/>
            <a:ext cx="1441538" cy="2971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935779641"/>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DSM</Template>
  <TotalTime>21403</TotalTime>
  <Words>350</Words>
  <Application>Microsoft Office PowerPoint</Application>
  <PresentationFormat>On-screen Show (4:3)</PresentationFormat>
  <Paragraphs>78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Parcel</vt:lpstr>
      <vt:lpstr>OaSIS CTI Interop Showcase @ RSA 2017</vt:lpstr>
      <vt:lpstr>Presentation (speakers/schedule) </vt:lpstr>
      <vt:lpstr>Presentation (content)</vt:lpstr>
      <vt:lpstr>Booth raffle </vt:lpstr>
      <vt:lpstr>Reminders and deadlines</vt:lpstr>
      <vt:lpstr>schedule</vt:lpstr>
      <vt:lpstr>Code of conduct</vt:lpstr>
      <vt:lpstr>Booth design</vt:lpstr>
      <vt:lpstr>Reminder of pod info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OASIS Open Annual General Meeting</dc:title>
  <dc:creator>lliscia@gmail.com</dc:creator>
  <cp:lastModifiedBy>jharnad</cp:lastModifiedBy>
  <cp:revision>82</cp:revision>
  <dcterms:created xsi:type="dcterms:W3CDTF">2015-05-22T21:46:20Z</dcterms:created>
  <dcterms:modified xsi:type="dcterms:W3CDTF">2017-02-01T17:51:15Z</dcterms:modified>
</cp:coreProperties>
</file>