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65" r:id="rId4"/>
    <p:sldId id="259" r:id="rId5"/>
    <p:sldId id="260" r:id="rId6"/>
    <p:sldId id="261" r:id="rId7"/>
    <p:sldId id="263"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9"/>
    <p:restoredTop sz="94643"/>
  </p:normalViewPr>
  <p:slideViewPr>
    <p:cSldViewPr snapToGrid="0" snapToObjects="1">
      <p:cViewPr>
        <p:scale>
          <a:sx n="81" d="100"/>
          <a:sy n="81" d="100"/>
        </p:scale>
        <p:origin x="-24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BA7B8-13CB-B842-B4F1-DAE747BD1162}" type="datetimeFigureOut">
              <a:rPr lang="en-US" smtClean="0"/>
              <a:t>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A2A83-C485-E441-BCAE-D5E5295CC8C6}" type="slidenum">
              <a:rPr lang="en-US" smtClean="0"/>
              <a:t>‹#›</a:t>
            </a:fld>
            <a:endParaRPr lang="en-US"/>
          </a:p>
        </p:txBody>
      </p:sp>
    </p:spTree>
    <p:extLst>
      <p:ext uri="{BB962C8B-B14F-4D97-AF65-F5344CB8AC3E}">
        <p14:creationId xmlns:p14="http://schemas.microsoft.com/office/powerpoint/2010/main" val="177353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593FD7-A6B6-C84E-AEA6-7C7837A44269}"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2EE78-FC71-A24D-97B9-D8639C731292}" type="slidenum">
              <a:rPr lang="en-US" smtClean="0"/>
              <a:t>‹#›</a:t>
            </a:fld>
            <a:endParaRPr lang="en-US"/>
          </a:p>
        </p:txBody>
      </p:sp>
    </p:spTree>
    <p:extLst>
      <p:ext uri="{BB962C8B-B14F-4D97-AF65-F5344CB8AC3E}">
        <p14:creationId xmlns:p14="http://schemas.microsoft.com/office/powerpoint/2010/main" val="109886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93FD7-A6B6-C84E-AEA6-7C7837A44269}"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2EE78-FC71-A24D-97B9-D8639C731292}" type="slidenum">
              <a:rPr lang="en-US" smtClean="0"/>
              <a:t>‹#›</a:t>
            </a:fld>
            <a:endParaRPr lang="en-US"/>
          </a:p>
        </p:txBody>
      </p:sp>
    </p:spTree>
    <p:extLst>
      <p:ext uri="{BB962C8B-B14F-4D97-AF65-F5344CB8AC3E}">
        <p14:creationId xmlns:p14="http://schemas.microsoft.com/office/powerpoint/2010/main" val="32747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93FD7-A6B6-C84E-AEA6-7C7837A44269}"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2EE78-FC71-A24D-97B9-D8639C731292}" type="slidenum">
              <a:rPr lang="en-US" smtClean="0"/>
              <a:t>‹#›</a:t>
            </a:fld>
            <a:endParaRPr lang="en-US"/>
          </a:p>
        </p:txBody>
      </p:sp>
    </p:spTree>
    <p:extLst>
      <p:ext uri="{BB962C8B-B14F-4D97-AF65-F5344CB8AC3E}">
        <p14:creationId xmlns:p14="http://schemas.microsoft.com/office/powerpoint/2010/main" val="209727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93FD7-A6B6-C84E-AEA6-7C7837A44269}"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2EE78-FC71-A24D-97B9-D8639C731292}" type="slidenum">
              <a:rPr lang="en-US" smtClean="0"/>
              <a:t>‹#›</a:t>
            </a:fld>
            <a:endParaRPr lang="en-US"/>
          </a:p>
        </p:txBody>
      </p:sp>
    </p:spTree>
    <p:extLst>
      <p:ext uri="{BB962C8B-B14F-4D97-AF65-F5344CB8AC3E}">
        <p14:creationId xmlns:p14="http://schemas.microsoft.com/office/powerpoint/2010/main" val="24670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93FD7-A6B6-C84E-AEA6-7C7837A44269}"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2EE78-FC71-A24D-97B9-D8639C731292}" type="slidenum">
              <a:rPr lang="en-US" smtClean="0"/>
              <a:t>‹#›</a:t>
            </a:fld>
            <a:endParaRPr lang="en-US"/>
          </a:p>
        </p:txBody>
      </p:sp>
    </p:spTree>
    <p:extLst>
      <p:ext uri="{BB962C8B-B14F-4D97-AF65-F5344CB8AC3E}">
        <p14:creationId xmlns:p14="http://schemas.microsoft.com/office/powerpoint/2010/main" val="176632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593FD7-A6B6-C84E-AEA6-7C7837A44269}"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2EE78-FC71-A24D-97B9-D8639C731292}" type="slidenum">
              <a:rPr lang="en-US" smtClean="0"/>
              <a:t>‹#›</a:t>
            </a:fld>
            <a:endParaRPr lang="en-US"/>
          </a:p>
        </p:txBody>
      </p:sp>
    </p:spTree>
    <p:extLst>
      <p:ext uri="{BB962C8B-B14F-4D97-AF65-F5344CB8AC3E}">
        <p14:creationId xmlns:p14="http://schemas.microsoft.com/office/powerpoint/2010/main" val="188151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593FD7-A6B6-C84E-AEA6-7C7837A44269}"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2EE78-FC71-A24D-97B9-D8639C731292}" type="slidenum">
              <a:rPr lang="en-US" smtClean="0"/>
              <a:t>‹#›</a:t>
            </a:fld>
            <a:endParaRPr lang="en-US"/>
          </a:p>
        </p:txBody>
      </p:sp>
    </p:spTree>
    <p:extLst>
      <p:ext uri="{BB962C8B-B14F-4D97-AF65-F5344CB8AC3E}">
        <p14:creationId xmlns:p14="http://schemas.microsoft.com/office/powerpoint/2010/main" val="98874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593FD7-A6B6-C84E-AEA6-7C7837A44269}"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2EE78-FC71-A24D-97B9-D8639C731292}" type="slidenum">
              <a:rPr lang="en-US" smtClean="0"/>
              <a:t>‹#›</a:t>
            </a:fld>
            <a:endParaRPr lang="en-US"/>
          </a:p>
        </p:txBody>
      </p:sp>
    </p:spTree>
    <p:extLst>
      <p:ext uri="{BB962C8B-B14F-4D97-AF65-F5344CB8AC3E}">
        <p14:creationId xmlns:p14="http://schemas.microsoft.com/office/powerpoint/2010/main" val="59695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93FD7-A6B6-C84E-AEA6-7C7837A44269}"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2EE78-FC71-A24D-97B9-D8639C731292}" type="slidenum">
              <a:rPr lang="en-US" smtClean="0"/>
              <a:t>‹#›</a:t>
            </a:fld>
            <a:endParaRPr lang="en-US"/>
          </a:p>
        </p:txBody>
      </p:sp>
    </p:spTree>
    <p:extLst>
      <p:ext uri="{BB962C8B-B14F-4D97-AF65-F5344CB8AC3E}">
        <p14:creationId xmlns:p14="http://schemas.microsoft.com/office/powerpoint/2010/main" val="214337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93FD7-A6B6-C84E-AEA6-7C7837A44269}"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2EE78-FC71-A24D-97B9-D8639C731292}" type="slidenum">
              <a:rPr lang="en-US" smtClean="0"/>
              <a:t>‹#›</a:t>
            </a:fld>
            <a:endParaRPr lang="en-US"/>
          </a:p>
        </p:txBody>
      </p:sp>
    </p:spTree>
    <p:extLst>
      <p:ext uri="{BB962C8B-B14F-4D97-AF65-F5344CB8AC3E}">
        <p14:creationId xmlns:p14="http://schemas.microsoft.com/office/powerpoint/2010/main" val="184424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93FD7-A6B6-C84E-AEA6-7C7837A44269}"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2EE78-FC71-A24D-97B9-D8639C731292}" type="slidenum">
              <a:rPr lang="en-US" smtClean="0"/>
              <a:t>‹#›</a:t>
            </a:fld>
            <a:endParaRPr lang="en-US"/>
          </a:p>
        </p:txBody>
      </p:sp>
    </p:spTree>
    <p:extLst>
      <p:ext uri="{BB962C8B-B14F-4D97-AF65-F5344CB8AC3E}">
        <p14:creationId xmlns:p14="http://schemas.microsoft.com/office/powerpoint/2010/main" val="153815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93FD7-A6B6-C84E-AEA6-7C7837A44269}" type="datetimeFigureOut">
              <a:rPr lang="en-US" smtClean="0"/>
              <a:t>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2EE78-FC71-A24D-97B9-D8639C731292}" type="slidenum">
              <a:rPr lang="en-US" smtClean="0"/>
              <a:t>‹#›</a:t>
            </a:fld>
            <a:endParaRPr lang="en-US"/>
          </a:p>
        </p:txBody>
      </p:sp>
    </p:spTree>
    <p:extLst>
      <p:ext uri="{BB962C8B-B14F-4D97-AF65-F5344CB8AC3E}">
        <p14:creationId xmlns:p14="http://schemas.microsoft.com/office/powerpoint/2010/main" val="57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wmf"/><Relationship Id="rId3" Type="http://schemas.openxmlformats.org/officeDocument/2006/relationships/image" Target="../media/image2.jpg"/><Relationship Id="rId7" Type="http://schemas.openxmlformats.org/officeDocument/2006/relationships/image" Target="../media/image6.wmf"/><Relationship Id="rId12" Type="http://schemas.openxmlformats.org/officeDocument/2006/relationships/image" Target="../media/image11.w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4672" y="2600324"/>
            <a:ext cx="7413206" cy="3277961"/>
          </a:xfrm>
        </p:spPr>
        <p:txBody>
          <a:bodyPr anchor="t">
            <a:normAutofit/>
          </a:bodyPr>
          <a:lstStyle/>
          <a:p>
            <a:pPr algn="l"/>
            <a:r>
              <a:rPr lang="en-US" sz="5400" dirty="0" smtClean="0"/>
              <a:t>OASIS Cyber </a:t>
            </a:r>
            <a:r>
              <a:rPr lang="en-US" sz="5400" dirty="0"/>
              <a:t>Threat Intelligence </a:t>
            </a:r>
            <a:r>
              <a:rPr lang="en-US" sz="5400" dirty="0" smtClean="0"/>
              <a:t>(STIX &amp; TAXII)  </a:t>
            </a:r>
            <a:r>
              <a:rPr lang="en-US" sz="5400" dirty="0"/>
              <a:t>Interoperability</a:t>
            </a:r>
          </a:p>
        </p:txBody>
      </p:sp>
      <p:sp>
        <p:nvSpPr>
          <p:cNvPr id="3" name="Subtitle 2"/>
          <p:cNvSpPr>
            <a:spLocks noGrp="1"/>
          </p:cNvSpPr>
          <p:nvPr>
            <p:ph type="subTitle" idx="1"/>
          </p:nvPr>
        </p:nvSpPr>
        <p:spPr>
          <a:xfrm>
            <a:off x="804672" y="1300450"/>
            <a:ext cx="4167376" cy="1155525"/>
          </a:xfrm>
        </p:spPr>
        <p:txBody>
          <a:bodyPr anchor="b">
            <a:normAutofit/>
          </a:bodyPr>
          <a:lstStyle/>
          <a:p>
            <a:pPr algn="l"/>
            <a:r>
              <a:rPr lang="en-US" sz="2000" dirty="0" smtClean="0"/>
              <a:t>RSA </a:t>
            </a:r>
            <a:r>
              <a:rPr lang="en-US" sz="2000" dirty="0"/>
              <a:t>2017</a:t>
            </a:r>
          </a:p>
        </p:txBody>
      </p:sp>
    </p:spTree>
    <p:extLst>
      <p:ext uri="{BB962C8B-B14F-4D97-AF65-F5344CB8AC3E}">
        <p14:creationId xmlns:p14="http://schemas.microsoft.com/office/powerpoint/2010/main" val="28730674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OASIS</a:t>
            </a:r>
          </a:p>
        </p:txBody>
      </p:sp>
      <p:sp>
        <p:nvSpPr>
          <p:cNvPr id="3" name="Content Placeholder 2"/>
          <p:cNvSpPr>
            <a:spLocks noGrp="1"/>
          </p:cNvSpPr>
          <p:nvPr>
            <p:ph idx="1"/>
          </p:nvPr>
        </p:nvSpPr>
        <p:spPr>
          <a:xfrm>
            <a:off x="4976031" y="963877"/>
            <a:ext cx="6377769" cy="4930246"/>
          </a:xfrm>
        </p:spPr>
        <p:txBody>
          <a:bodyPr anchor="ctr">
            <a:noAutofit/>
          </a:bodyPr>
          <a:lstStyle/>
          <a:p>
            <a:pPr>
              <a:lnSpc>
                <a:spcPct val="170000"/>
              </a:lnSpc>
            </a:pPr>
            <a:r>
              <a:rPr lang="en-US" sz="1800" dirty="0"/>
              <a:t>Nonprofit, founded 1993 </a:t>
            </a:r>
          </a:p>
          <a:p>
            <a:pPr>
              <a:lnSpc>
                <a:spcPct val="170000"/>
              </a:lnSpc>
            </a:pPr>
            <a:r>
              <a:rPr lang="en-US" sz="1800" dirty="0"/>
              <a:t>Federation of 70+ Technical </a:t>
            </a:r>
            <a:r>
              <a:rPr lang="en-US" sz="1800" dirty="0" smtClean="0"/>
              <a:t>Committees, </a:t>
            </a:r>
            <a:r>
              <a:rPr lang="en-US" sz="1800" dirty="0"/>
              <a:t>including: the </a:t>
            </a:r>
            <a:r>
              <a:rPr lang="en-US" sz="1800" dirty="0" smtClean="0"/>
              <a:t/>
            </a:r>
            <a:br>
              <a:rPr lang="en-US" sz="1800" dirty="0" smtClean="0"/>
            </a:br>
            <a:r>
              <a:rPr lang="en-US" sz="1800" dirty="0" smtClean="0"/>
              <a:t>Cyber </a:t>
            </a:r>
            <a:r>
              <a:rPr lang="en-US" sz="1800" dirty="0"/>
              <a:t>Threat Intelligence committee </a:t>
            </a:r>
          </a:p>
          <a:p>
            <a:pPr>
              <a:lnSpc>
                <a:spcPct val="170000"/>
              </a:lnSpc>
            </a:pPr>
            <a:r>
              <a:rPr lang="en-US" sz="1800" dirty="0"/>
              <a:t>Global community</a:t>
            </a:r>
          </a:p>
          <a:p>
            <a:pPr lvl="1" indent="0">
              <a:lnSpc>
                <a:spcPct val="170000"/>
              </a:lnSpc>
              <a:buNone/>
            </a:pPr>
            <a:r>
              <a:rPr lang="en-US" sz="1800" dirty="0"/>
              <a:t>5,000+ participants </a:t>
            </a:r>
            <a:br>
              <a:rPr lang="en-US" sz="1800" dirty="0"/>
            </a:br>
            <a:r>
              <a:rPr lang="en-US" sz="1800" dirty="0"/>
              <a:t>600+ orgs &amp; individuals in 100+ countries</a:t>
            </a:r>
          </a:p>
          <a:p>
            <a:pPr>
              <a:lnSpc>
                <a:spcPct val="170000"/>
              </a:lnSpc>
            </a:pPr>
            <a:r>
              <a:rPr lang="en-US" sz="1800" dirty="0"/>
              <a:t>Source of 100+ ratified Standards </a:t>
            </a:r>
          </a:p>
          <a:p>
            <a:pPr>
              <a:lnSpc>
                <a:spcPct val="170000"/>
              </a:lnSpc>
            </a:pPr>
            <a:r>
              <a:rPr lang="en-US" sz="1800" dirty="0"/>
              <a:t>Standards are available to all at no cost</a:t>
            </a:r>
          </a:p>
          <a:p>
            <a:pPr>
              <a:lnSpc>
                <a:spcPct val="170000"/>
              </a:lnSpc>
            </a:pPr>
            <a:r>
              <a:rPr lang="en-US" sz="1800" dirty="0"/>
              <a:t>Membership is open to all</a:t>
            </a:r>
            <a:endParaRPr lang="en-US" sz="1800" dirty="0"/>
          </a:p>
        </p:txBody>
      </p:sp>
    </p:spTree>
    <p:extLst>
      <p:ext uri="{BB962C8B-B14F-4D97-AF65-F5344CB8AC3E}">
        <p14:creationId xmlns:p14="http://schemas.microsoft.com/office/powerpoint/2010/main" val="107540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6154" y="963877"/>
            <a:ext cx="3746408" cy="4930246"/>
          </a:xfrm>
        </p:spPr>
        <p:txBody>
          <a:bodyPr>
            <a:normAutofit/>
          </a:bodyPr>
          <a:lstStyle/>
          <a:p>
            <a:pPr algn="r"/>
            <a:r>
              <a:rPr lang="en-US" dirty="0" smtClean="0">
                <a:solidFill>
                  <a:schemeClr val="accent1"/>
                </a:solidFill>
              </a:rPr>
              <a:t/>
            </a:r>
            <a:br>
              <a:rPr lang="en-US" dirty="0" smtClean="0">
                <a:solidFill>
                  <a:schemeClr val="accent1"/>
                </a:solidFill>
              </a:rPr>
            </a:br>
            <a:r>
              <a:rPr lang="en-US" dirty="0" smtClean="0">
                <a:solidFill>
                  <a:schemeClr val="accent1"/>
                </a:solidFill>
              </a:rPr>
              <a:t/>
            </a:r>
            <a:br>
              <a:rPr lang="en-US" dirty="0" smtClean="0">
                <a:solidFill>
                  <a:schemeClr val="accent1"/>
                </a:solidFill>
              </a:rPr>
            </a:br>
            <a:r>
              <a:rPr lang="en-US" dirty="0" smtClean="0">
                <a:solidFill>
                  <a:schemeClr val="accent1"/>
                </a:solidFill>
              </a:rPr>
              <a:t>RSA 2017 </a:t>
            </a:r>
            <a:br>
              <a:rPr lang="en-US" dirty="0" smtClean="0">
                <a:solidFill>
                  <a:schemeClr val="accent1"/>
                </a:solidFill>
              </a:rPr>
            </a:br>
            <a:r>
              <a:rPr lang="en-US" dirty="0" smtClean="0">
                <a:solidFill>
                  <a:schemeClr val="accent1"/>
                </a:solidFill>
              </a:rPr>
              <a:t>CTI Interop</a:t>
            </a:r>
            <a:br>
              <a:rPr lang="en-US" dirty="0" smtClean="0">
                <a:solidFill>
                  <a:schemeClr val="accent1"/>
                </a:solidFill>
              </a:rPr>
            </a:br>
            <a:r>
              <a:rPr lang="en-US" dirty="0" smtClean="0">
                <a:solidFill>
                  <a:schemeClr val="accent1"/>
                </a:solidFill>
              </a:rPr>
              <a:t>Showcase </a:t>
            </a:r>
            <a:br>
              <a:rPr lang="en-US" dirty="0" smtClean="0">
                <a:solidFill>
                  <a:schemeClr val="accent1"/>
                </a:solidFill>
              </a:rPr>
            </a:br>
            <a:r>
              <a:rPr lang="en-US" dirty="0" smtClean="0">
                <a:solidFill>
                  <a:schemeClr val="accent1"/>
                </a:solidFill>
              </a:rPr>
              <a:t/>
            </a:r>
            <a:br>
              <a:rPr lang="en-US" dirty="0" smtClean="0">
                <a:solidFill>
                  <a:schemeClr val="accent1"/>
                </a:solidFill>
              </a:rPr>
            </a:br>
            <a:endParaRPr lang="en-US" dirty="0">
              <a:solidFill>
                <a:schemeClr val="accent1"/>
              </a:solidFill>
            </a:endParaRPr>
          </a:p>
        </p:txBody>
      </p:sp>
      <p:sp>
        <p:nvSpPr>
          <p:cNvPr id="3" name="Content Placeholder 2"/>
          <p:cNvSpPr>
            <a:spLocks noGrp="1"/>
          </p:cNvSpPr>
          <p:nvPr>
            <p:ph idx="1"/>
          </p:nvPr>
        </p:nvSpPr>
        <p:spPr>
          <a:xfrm>
            <a:off x="4976031" y="597670"/>
            <a:ext cx="6377769" cy="4930246"/>
          </a:xfrm>
        </p:spPr>
        <p:txBody>
          <a:bodyPr anchor="ctr">
            <a:noAutofit/>
          </a:bodyPr>
          <a:lstStyle/>
          <a:p>
            <a:pPr marL="0" indent="0">
              <a:buNone/>
            </a:pPr>
            <a:r>
              <a:rPr lang="en-US" sz="1800" dirty="0" smtClean="0"/>
              <a:t/>
            </a:r>
            <a:br>
              <a:rPr lang="en-US" sz="1800" dirty="0" smtClean="0"/>
            </a:br>
            <a:endParaRPr lang="en-US" sz="1800" dirty="0" smtClean="0"/>
          </a:p>
          <a:p>
            <a:pPr marL="0" indent="0">
              <a:buNone/>
            </a:pPr>
            <a:endParaRPr lang="en-US" sz="1800" dirty="0"/>
          </a:p>
          <a:p>
            <a:pPr marL="0" indent="0">
              <a:buNone/>
            </a:pPr>
            <a:r>
              <a:rPr lang="en-US" sz="1800" dirty="0" smtClean="0"/>
              <a:t>OASIS has hosted Interoperability demonstrations at RSA since 2004. CTI is the newest addition. </a:t>
            </a:r>
            <a:br>
              <a:rPr lang="en-US" sz="1800" dirty="0" smtClean="0"/>
            </a:br>
            <a:r>
              <a:rPr lang="en-US" sz="1800" dirty="0" smtClean="0"/>
              <a:t/>
            </a:r>
            <a:br>
              <a:rPr lang="en-US" sz="1800" dirty="0" smtClean="0"/>
            </a:br>
            <a:r>
              <a:rPr lang="en-US" sz="1800" dirty="0" smtClean="0"/>
              <a:t>Twelve </a:t>
            </a:r>
            <a:r>
              <a:rPr lang="en-US" sz="1800" dirty="0"/>
              <a:t>companies will demonstrate support for OASIS STIX and TAXII Cyber Threat Intelligence standards here at RSA 2017. These OASIS members will showcase products in support of these automated information sharing cybersecurity standards.  </a:t>
            </a:r>
            <a:br>
              <a:rPr lang="en-US" sz="1800" dirty="0"/>
            </a:br>
            <a:r>
              <a:rPr lang="en-US" sz="1800" dirty="0"/>
              <a:t/>
            </a:r>
            <a:br>
              <a:rPr lang="en-US" sz="1800" dirty="0"/>
            </a:br>
            <a:r>
              <a:rPr lang="en-US" sz="1800" dirty="0"/>
              <a:t>Stop each kiosk on the backside of our booth for more detailed </a:t>
            </a:r>
            <a:r>
              <a:rPr lang="en-US" sz="1800" dirty="0" smtClean="0"/>
              <a:t>information. 2017 participants include:</a:t>
            </a:r>
          </a:p>
          <a:p>
            <a:pPr marL="0" indent="0">
              <a:buNone/>
            </a:pPr>
            <a:endParaRPr lang="en-US" sz="1800" dirty="0"/>
          </a:p>
          <a:p>
            <a:pPr marL="0" indent="0">
              <a:buNone/>
            </a:pPr>
            <a:endParaRPr lang="en-US" sz="1800" dirty="0" smtClean="0"/>
          </a:p>
          <a:p>
            <a:pPr marL="0" indent="0">
              <a:buNone/>
            </a:pPr>
            <a:endParaRPr lang="en-US" sz="1800" dirty="0" smtClean="0"/>
          </a:p>
          <a:p>
            <a:pPr marL="0" indent="0">
              <a:buNone/>
            </a:pP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a:p>
          <a:p>
            <a:pPr marL="0" indent="0">
              <a:lnSpc>
                <a:spcPct val="170000"/>
              </a:lnSpc>
              <a:buNone/>
            </a:pP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269" y="3766166"/>
            <a:ext cx="1580368" cy="323321"/>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08670" y="3727067"/>
            <a:ext cx="1307942" cy="38344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6096" y="3658526"/>
            <a:ext cx="1722194" cy="44421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6031" y="4336451"/>
            <a:ext cx="1018739" cy="49674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1637" y="4402342"/>
            <a:ext cx="1722194" cy="38763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3186" y="4335221"/>
            <a:ext cx="2267316" cy="353825"/>
          </a:xfrm>
          <a:prstGeom prst="rect">
            <a:avLst/>
          </a:prstGeom>
        </p:spPr>
      </p:pic>
      <p:pic>
        <p:nvPicPr>
          <p:cNvPr id="16" name="Picture 15"/>
          <p:cNvPicPr>
            <a:picLocks noChangeAspect="1"/>
          </p:cNvPicPr>
          <p:nvPr/>
        </p:nvPicPr>
        <p:blipFill>
          <a:blip r:embed="rId8">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334000" y="5183671"/>
            <a:ext cx="2063262" cy="207187"/>
          </a:xfrm>
          <a:prstGeom prst="rect">
            <a:avLst/>
          </a:prstGeom>
        </p:spPr>
      </p:pic>
      <p:pic>
        <p:nvPicPr>
          <p:cNvPr id="17" name="Picture 16"/>
          <p:cNvPicPr>
            <a:picLocks noChangeAspect="1"/>
          </p:cNvPicPr>
          <p:nvPr/>
        </p:nvPicPr>
        <p:blipFill>
          <a:blip r:embed="rId9">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64159" y="4945396"/>
            <a:ext cx="990747" cy="47655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76202" y="4908860"/>
            <a:ext cx="2409296" cy="382476"/>
          </a:xfrm>
          <a:prstGeom prst="rect">
            <a:avLst/>
          </a:prstGeom>
        </p:spPr>
      </p:pic>
      <p:pic>
        <p:nvPicPr>
          <p:cNvPr id="19" name="Picture 18"/>
          <p:cNvPicPr>
            <a:picLocks noChangeAspect="1"/>
          </p:cNvPicPr>
          <p:nvPr/>
        </p:nvPicPr>
        <p:blipFill>
          <a:blip r:embed="rId11">
            <a:clrChange>
              <a:clrFrom>
                <a:srgbClr val="FEFDF9"/>
              </a:clrFrom>
              <a:clrTo>
                <a:srgbClr val="FEFDF9">
                  <a:alpha val="0"/>
                </a:srgbClr>
              </a:clrTo>
            </a:clrChange>
            <a:extLst>
              <a:ext uri="{28A0092B-C50C-407E-A947-70E740481C1C}">
                <a14:useLocalDpi xmlns:a14="http://schemas.microsoft.com/office/drawing/2010/main" val="0"/>
              </a:ext>
            </a:extLst>
          </a:blip>
          <a:stretch>
            <a:fillRect/>
          </a:stretch>
        </p:blipFill>
        <p:spPr>
          <a:xfrm>
            <a:off x="6054606" y="5728466"/>
            <a:ext cx="1458128" cy="426548"/>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62641" y="5478439"/>
            <a:ext cx="1213561" cy="831368"/>
          </a:xfrm>
          <a:prstGeom prst="rect">
            <a:avLst/>
          </a:prstGeom>
        </p:spPr>
      </p:pic>
      <p:pic>
        <p:nvPicPr>
          <p:cNvPr id="21" name="Picture 20"/>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70013" y="5421955"/>
            <a:ext cx="788500" cy="733059"/>
          </a:xfrm>
          <a:prstGeom prst="rect">
            <a:avLst/>
          </a:prstGeom>
        </p:spPr>
      </p:pic>
    </p:spTree>
    <p:extLst>
      <p:ext uri="{BB962C8B-B14F-4D97-AF65-F5344CB8AC3E}">
        <p14:creationId xmlns:p14="http://schemas.microsoft.com/office/powerpoint/2010/main" val="277678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Cyber Threat Intelligence </a:t>
            </a:r>
            <a:r>
              <a:rPr lang="en-US" dirty="0" smtClean="0">
                <a:solidFill>
                  <a:schemeClr val="accent1"/>
                </a:solidFill>
              </a:rPr>
              <a:t> </a:t>
            </a:r>
            <a:r>
              <a:rPr lang="en-US" dirty="0">
                <a:solidFill>
                  <a:schemeClr val="accent1"/>
                </a:solidFill>
              </a:rPr>
              <a:t>TC</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400" dirty="0" smtClean="0">
                <a:solidFill>
                  <a:schemeClr val="tx1">
                    <a:lumMod val="75000"/>
                    <a:lumOff val="25000"/>
                  </a:schemeClr>
                </a:solidFill>
              </a:rPr>
              <a:t>Cyber </a:t>
            </a:r>
            <a:r>
              <a:rPr lang="en-US" sz="2400" dirty="0">
                <a:solidFill>
                  <a:schemeClr val="tx1">
                    <a:lumMod val="75000"/>
                    <a:lumOff val="25000"/>
                  </a:schemeClr>
                </a:solidFill>
              </a:rPr>
              <a:t>Threat </a:t>
            </a:r>
            <a:r>
              <a:rPr lang="en-US" sz="2400" dirty="0" smtClean="0">
                <a:solidFill>
                  <a:schemeClr val="tx1">
                    <a:lumMod val="75000"/>
                    <a:lumOff val="25000"/>
                  </a:schemeClr>
                </a:solidFill>
              </a:rPr>
              <a:t>Intelligence?</a:t>
            </a:r>
            <a:endParaRPr lang="en-US" sz="2400" dirty="0">
              <a:solidFill>
                <a:schemeClr val="tx1">
                  <a:lumMod val="75000"/>
                  <a:lumOff val="25000"/>
                </a:schemeClr>
              </a:solidFill>
            </a:endParaRPr>
          </a:p>
          <a:p>
            <a:r>
              <a:rPr lang="en-US" sz="2400" dirty="0">
                <a:solidFill>
                  <a:schemeClr val="tx1">
                    <a:lumMod val="75000"/>
                    <a:lumOff val="25000"/>
                  </a:schemeClr>
                </a:solidFill>
              </a:rPr>
              <a:t>How will it help secure my organization?</a:t>
            </a:r>
          </a:p>
          <a:p>
            <a:r>
              <a:rPr lang="en-US" sz="2400" dirty="0">
                <a:solidFill>
                  <a:schemeClr val="tx1">
                    <a:lumMod val="75000"/>
                    <a:lumOff val="25000"/>
                  </a:schemeClr>
                </a:solidFill>
              </a:rPr>
              <a:t>What does the committee do?</a:t>
            </a:r>
          </a:p>
        </p:txBody>
      </p:sp>
    </p:spTree>
    <p:extLst>
      <p:ext uri="{BB962C8B-B14F-4D97-AF65-F5344CB8AC3E}">
        <p14:creationId xmlns:p14="http://schemas.microsoft.com/office/powerpoint/2010/main" val="39337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STIX / TAXII</a:t>
            </a:r>
          </a:p>
        </p:txBody>
      </p:sp>
      <p:sp>
        <p:nvSpPr>
          <p:cNvPr id="3" name="Content Placeholder 2"/>
          <p:cNvSpPr>
            <a:spLocks noGrp="1"/>
          </p:cNvSpPr>
          <p:nvPr>
            <p:ph idx="1"/>
          </p:nvPr>
        </p:nvSpPr>
        <p:spPr>
          <a:xfrm>
            <a:off x="4976031" y="963877"/>
            <a:ext cx="6377769" cy="4930246"/>
          </a:xfrm>
        </p:spPr>
        <p:txBody>
          <a:bodyPr anchor="ctr">
            <a:normAutofit/>
          </a:bodyPr>
          <a:lstStyle/>
          <a:p>
            <a:pPr marL="0" indent="0">
              <a:buNone/>
            </a:pPr>
            <a:r>
              <a:rPr lang="en-US" sz="2400" dirty="0">
                <a:solidFill>
                  <a:schemeClr val="tx1">
                    <a:lumMod val="75000"/>
                    <a:lumOff val="25000"/>
                  </a:schemeClr>
                </a:solidFill>
              </a:rPr>
              <a:t>STIX - Structured Threat Information eXpression</a:t>
            </a:r>
          </a:p>
          <a:p>
            <a:pPr marL="0" indent="0">
              <a:buNone/>
            </a:pPr>
            <a:r>
              <a:rPr lang="en-US" sz="2400" dirty="0">
                <a:solidFill>
                  <a:schemeClr val="tx1">
                    <a:lumMod val="75000"/>
                    <a:lumOff val="25000"/>
                  </a:schemeClr>
                </a:solidFill>
              </a:rPr>
              <a:t>A language for describing cyber threat information in a standardized and structured manner.</a:t>
            </a:r>
          </a:p>
          <a:p>
            <a:endParaRPr lang="en-US" sz="2400" dirty="0">
              <a:solidFill>
                <a:schemeClr val="tx1">
                  <a:lumMod val="75000"/>
                  <a:lumOff val="25000"/>
                </a:schemeClr>
              </a:solidFill>
            </a:endParaRPr>
          </a:p>
          <a:p>
            <a:pPr marL="0" indent="0">
              <a:buNone/>
            </a:pPr>
            <a:r>
              <a:rPr lang="en-US" sz="2400" dirty="0">
                <a:solidFill>
                  <a:schemeClr val="tx1">
                    <a:lumMod val="75000"/>
                    <a:lumOff val="25000"/>
                  </a:schemeClr>
                </a:solidFill>
              </a:rPr>
              <a:t>TAXII - Trusted Automated eXchange of Indicator Information</a:t>
            </a:r>
          </a:p>
          <a:p>
            <a:pPr marL="0" indent="0">
              <a:buNone/>
            </a:pPr>
            <a:r>
              <a:rPr lang="en-US" sz="2400" dirty="0">
                <a:solidFill>
                  <a:schemeClr val="tx1">
                    <a:lumMod val="75000"/>
                    <a:lumOff val="25000"/>
                  </a:schemeClr>
                </a:solidFill>
              </a:rPr>
              <a:t>Transport mechanism that standardizes the automated exchange of cyber threat information.</a:t>
            </a:r>
          </a:p>
        </p:txBody>
      </p:sp>
    </p:spTree>
    <p:extLst>
      <p:ext uri="{BB962C8B-B14F-4D97-AF65-F5344CB8AC3E}">
        <p14:creationId xmlns:p14="http://schemas.microsoft.com/office/powerpoint/2010/main" val="201454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828" y="643466"/>
            <a:ext cx="7930344" cy="5571067"/>
          </a:xfrm>
          <a:prstGeom prst="rect">
            <a:avLst/>
          </a:prstGeom>
        </p:spPr>
      </p:pic>
    </p:spTree>
    <p:extLst>
      <p:ext uri="{BB962C8B-B14F-4D97-AF65-F5344CB8AC3E}">
        <p14:creationId xmlns:p14="http://schemas.microsoft.com/office/powerpoint/2010/main" val="428686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STIX 2.0 highlights</a:t>
            </a:r>
          </a:p>
        </p:txBody>
      </p:sp>
      <p:sp>
        <p:nvSpPr>
          <p:cNvPr id="3" name="Content Placeholder 2"/>
          <p:cNvSpPr>
            <a:spLocks noGrp="1"/>
          </p:cNvSpPr>
          <p:nvPr>
            <p:ph idx="1"/>
          </p:nvPr>
        </p:nvSpPr>
        <p:spPr>
          <a:xfrm>
            <a:off x="4976031" y="963877"/>
            <a:ext cx="6377769" cy="4930246"/>
          </a:xfrm>
        </p:spPr>
        <p:txBody>
          <a:bodyPr anchor="ctr">
            <a:normAutofit/>
          </a:bodyPr>
          <a:lstStyle/>
          <a:p>
            <a:pPr>
              <a:lnSpc>
                <a:spcPct val="80000"/>
              </a:lnSpc>
            </a:pPr>
            <a:r>
              <a:rPr lang="en-US" sz="2000" dirty="0">
                <a:solidFill>
                  <a:schemeClr val="tx1">
                    <a:lumMod val="75000"/>
                    <a:lumOff val="25000"/>
                  </a:schemeClr>
                </a:solidFill>
              </a:rPr>
              <a:t>Improved efficiency with JSON </a:t>
            </a:r>
            <a:r>
              <a:rPr lang="en-US" sz="2000" dirty="0" smtClean="0">
                <a:solidFill>
                  <a:schemeClr val="tx1">
                    <a:lumMod val="75000"/>
                    <a:lumOff val="25000"/>
                  </a:schemeClr>
                </a:solidFill>
              </a:rPr>
              <a:t>format </a:t>
            </a:r>
            <a:r>
              <a:rPr lang="en-US" sz="2000" dirty="0">
                <a:solidFill>
                  <a:schemeClr val="tx1">
                    <a:lumMod val="75000"/>
                    <a:lumOff val="25000"/>
                  </a:schemeClr>
                </a:solidFill>
              </a:rPr>
              <a:t>instead of XML.</a:t>
            </a:r>
          </a:p>
          <a:p>
            <a:pPr>
              <a:lnSpc>
                <a:spcPct val="80000"/>
              </a:lnSpc>
            </a:pPr>
            <a:r>
              <a:rPr lang="en-US" sz="2000" dirty="0">
                <a:solidFill>
                  <a:schemeClr val="tx1">
                    <a:lumMod val="75000"/>
                    <a:lumOff val="25000"/>
                  </a:schemeClr>
                </a:solidFill>
              </a:rPr>
              <a:t>Greater flexibility through the ability to establish relationships between any two data </a:t>
            </a:r>
            <a:r>
              <a:rPr lang="en-US" sz="2000" dirty="0" smtClean="0">
                <a:solidFill>
                  <a:schemeClr val="tx1">
                    <a:lumMod val="75000"/>
                    <a:lumOff val="25000"/>
                  </a:schemeClr>
                </a:solidFill>
              </a:rPr>
              <a:t>objects</a:t>
            </a:r>
          </a:p>
          <a:p>
            <a:pPr>
              <a:lnSpc>
                <a:spcPct val="80000"/>
              </a:lnSpc>
            </a:pPr>
            <a:r>
              <a:rPr lang="en-US" sz="2000" dirty="0" smtClean="0">
                <a:solidFill>
                  <a:schemeClr val="tx1">
                    <a:lumMod val="75000"/>
                    <a:lumOff val="25000"/>
                  </a:schemeClr>
                </a:solidFill>
              </a:rPr>
              <a:t>Builds </a:t>
            </a:r>
            <a:r>
              <a:rPr lang="en-US" sz="2000" dirty="0">
                <a:solidFill>
                  <a:schemeClr val="tx1">
                    <a:lumMod val="75000"/>
                    <a:lumOff val="25000"/>
                  </a:schemeClr>
                </a:solidFill>
              </a:rPr>
              <a:t>upon community knowledge by allowing analysts to establish relationships with data objects provided by other community members and data providers.</a:t>
            </a:r>
          </a:p>
          <a:p>
            <a:pPr>
              <a:lnSpc>
                <a:spcPct val="80000"/>
              </a:lnSpc>
            </a:pPr>
            <a:r>
              <a:rPr lang="en-US" sz="2000" dirty="0">
                <a:solidFill>
                  <a:schemeClr val="tx1">
                    <a:lumMod val="75000"/>
                    <a:lumOff val="25000"/>
                  </a:schemeClr>
                </a:solidFill>
              </a:rPr>
              <a:t>Consensus-building capability allows multiple organizations to relate the same entities together. Analysts can see the extent to which community members agree that relationships exist, and weight those relationship more strongly.</a:t>
            </a:r>
          </a:p>
          <a:p>
            <a:pPr>
              <a:lnSpc>
                <a:spcPct val="80000"/>
              </a:lnSpc>
            </a:pPr>
            <a:r>
              <a:rPr lang="en-US" sz="2000" dirty="0">
                <a:solidFill>
                  <a:schemeClr val="tx1">
                    <a:lumMod val="75000"/>
                    <a:lumOff val="25000"/>
                  </a:schemeClr>
                </a:solidFill>
              </a:rPr>
              <a:t>Fully modular deployment options, allowing organizations to pick the capabilities they wish to use.</a:t>
            </a:r>
          </a:p>
          <a:p>
            <a:pPr>
              <a:lnSpc>
                <a:spcPct val="80000"/>
              </a:lnSpc>
            </a:pPr>
            <a:r>
              <a:rPr lang="en-US" sz="2000" dirty="0">
                <a:solidFill>
                  <a:schemeClr val="tx1">
                    <a:lumMod val="75000"/>
                    <a:lumOff val="25000"/>
                  </a:schemeClr>
                </a:solidFill>
              </a:rPr>
              <a:t>Simpler to understand, implement and use.</a:t>
            </a:r>
          </a:p>
          <a:p>
            <a:pPr>
              <a:lnSpc>
                <a:spcPct val="80000"/>
              </a:lnSpc>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2654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80588" y="965199"/>
            <a:ext cx="6766078" cy="4927601"/>
          </a:xfrm>
        </p:spPr>
        <p:txBody>
          <a:bodyPr vert="horz" lIns="91440" tIns="45720" rIns="91440" bIns="45720" rtlCol="0" anchor="ctr">
            <a:normAutofit/>
          </a:bodyPr>
          <a:lstStyle/>
          <a:p>
            <a:r>
              <a:rPr lang="en-US" sz="4800" kern="1200">
                <a:solidFill>
                  <a:schemeClr val="bg1"/>
                </a:solidFill>
                <a:latin typeface="+mj-lt"/>
                <a:ea typeface="+mj-ea"/>
                <a:cs typeface="+mj-cs"/>
              </a:rPr>
              <a:t>backup slides</a:t>
            </a:r>
          </a:p>
        </p:txBody>
      </p:sp>
      <p:sp>
        <p:nvSpPr>
          <p:cNvPr id="3" name="Text Placeholder 2"/>
          <p:cNvSpPr>
            <a:spLocks noGrp="1"/>
          </p:cNvSpPr>
          <p:nvPr>
            <p:ph type="body" idx="1"/>
          </p:nvPr>
        </p:nvSpPr>
        <p:spPr>
          <a:xfrm>
            <a:off x="1023257" y="965198"/>
            <a:ext cx="2707937" cy="4927602"/>
          </a:xfrm>
        </p:spPr>
        <p:txBody>
          <a:bodyPr vert="horz" lIns="91440" tIns="45720" rIns="91440" bIns="45720" rtlCol="0" anchor="ctr">
            <a:normAutofit/>
          </a:bodyPr>
          <a:lstStyle/>
          <a:p>
            <a:pPr algn="r"/>
            <a:endParaRPr lang="en-US" sz="2000" kern="1200">
              <a:solidFill>
                <a:schemeClr val="accent4"/>
              </a:solidFill>
              <a:latin typeface="+mn-lt"/>
              <a:ea typeface="+mn-ea"/>
              <a:cs typeface="+mn-cs"/>
            </a:endParaRPr>
          </a:p>
        </p:txBody>
      </p:sp>
    </p:spTree>
    <p:extLst>
      <p:ext uri="{BB962C8B-B14F-4D97-AF65-F5344CB8AC3E}">
        <p14:creationId xmlns:p14="http://schemas.microsoft.com/office/powerpoint/2010/main" val="95584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Why care?</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400">
                <a:solidFill>
                  <a:schemeClr val="tx1">
                    <a:lumMod val="75000"/>
                    <a:lumOff val="25000"/>
                  </a:schemeClr>
                </a:solidFill>
              </a:rPr>
              <a:t>STIX 2.0 allows organizations to share threat intelligence among themselves, giving those organizations much greater visibility of what attacks are happening in cyberspace, and allowing them to detect and respond to the attacks that they are most likely to receive.</a:t>
            </a:r>
          </a:p>
          <a:p>
            <a:endParaRPr lang="en-US" sz="2400" dirty="0">
              <a:solidFill>
                <a:schemeClr val="tx1">
                  <a:lumMod val="75000"/>
                  <a:lumOff val="25000"/>
                </a:schemeClr>
              </a:solidFill>
            </a:endParaRPr>
          </a:p>
          <a:p>
            <a:r>
              <a:rPr lang="en-US" sz="2400" dirty="0">
                <a:solidFill>
                  <a:schemeClr val="tx1">
                    <a:lumMod val="75000"/>
                    <a:lumOff val="25000"/>
                  </a:schemeClr>
                </a:solidFill>
              </a:rPr>
              <a:t>STIX 2.0 provides the building blocks and the glue that lets you build a picture of what your potential attackers are doing. By sharing with each other we learn from the mistakes of others, allowing us to be ready and look for the threats that we're most likely to see.</a:t>
            </a:r>
          </a:p>
        </p:txBody>
      </p:sp>
    </p:spTree>
    <p:extLst>
      <p:ext uri="{BB962C8B-B14F-4D97-AF65-F5344CB8AC3E}">
        <p14:creationId xmlns:p14="http://schemas.microsoft.com/office/powerpoint/2010/main" val="3815468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297</Words>
  <Application>Microsoft Office PowerPoint</Application>
  <PresentationFormat>Custom</PresentationFormat>
  <Paragraphs>40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OASIS Cyber Threat Intelligence (STIX &amp; TAXII)  Interoperability</vt:lpstr>
      <vt:lpstr>OASIS</vt:lpstr>
      <vt:lpstr>  RSA 2017  CTI Interop Showcase   </vt:lpstr>
      <vt:lpstr>Cyber Threat Intelligence  TC</vt:lpstr>
      <vt:lpstr>STIX / TAXII</vt:lpstr>
      <vt:lpstr>PowerPoint Presentation</vt:lpstr>
      <vt:lpstr>STIX 2.0 highlights</vt:lpstr>
      <vt:lpstr>backup slides</vt:lpstr>
      <vt:lpstr>Why care?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Threat Intelligence - Interop</dc:title>
  <dc:creator>Raymon van der Velde</dc:creator>
  <cp:lastModifiedBy>jharnad</cp:lastModifiedBy>
  <cp:revision>11</cp:revision>
  <dcterms:created xsi:type="dcterms:W3CDTF">2017-02-07T08:09:17Z</dcterms:created>
  <dcterms:modified xsi:type="dcterms:W3CDTF">2017-02-08T00:00:24Z</dcterms:modified>
</cp:coreProperties>
</file>