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78" r:id="rId4"/>
    <p:sldId id="280" r:id="rId5"/>
    <p:sldId id="282" r:id="rId6"/>
    <p:sldId id="281" r:id="rId7"/>
    <p:sldId id="277" r:id="rId8"/>
    <p:sldId id="2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30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029BA-102A-4FA2-9982-7E29C0FA870E}" type="datetimeFigureOut">
              <a:rPr lang="en-US" smtClean="0"/>
              <a:t>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C4CD7-7E2D-4B75-9D3C-FC841AEB5BC2}" type="slidenum">
              <a:rPr lang="en-US" smtClean="0"/>
              <a:t>‹#›</a:t>
            </a:fld>
            <a:endParaRPr lang="en-US"/>
          </a:p>
        </p:txBody>
      </p:sp>
    </p:spTree>
    <p:extLst>
      <p:ext uri="{BB962C8B-B14F-4D97-AF65-F5344CB8AC3E}">
        <p14:creationId xmlns:p14="http://schemas.microsoft.com/office/powerpoint/2010/main" val="317686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4EACC8F-904A-4E24-8D81-0F4A77402759}" type="datetime1">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0403607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B61E0-3B8C-4624-9DB2-E275F8F87D0F}" type="datetime1">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1083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037FC-F460-4D31-9330-2B4315A1F862}" type="datetime1">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87152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F30400-CD1F-44AA-85CF-80591BBDAF1E}" type="datetime1">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03276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F4C56BFF-D217-4A5B-A333-01614158A367}" type="datetime1">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0639083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6365585-DA43-4C8D-84BE-09CC0E1E8F19}" type="datetime1">
              <a:rPr lang="en-US" smtClean="0"/>
              <a:t>2/12/2018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81795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35F65716-BCDA-4D31-997A-9DEDD3680B91}" type="datetime1">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16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A92798-2509-448A-81D6-927DA7AFD275}" type="datetime1">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73700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EE4F9-8BE7-4065-96E0-A958211CE13B}" type="datetime1">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402879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57BEB7A4-7563-4A66-B081-E8917AA0A07B}" type="datetime1">
              <a:rPr lang="en-US" smtClean="0"/>
              <a:t>2/12/2018</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298625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9FE8452-94FB-4AA3-B35F-FD8A1D17F7DA}" type="datetime1">
              <a:rPr lang="en-US" smtClean="0"/>
              <a:t>2/12/2018</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0632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F862574D-4A8C-4192-9B94-2820FF219701}" type="datetime1">
              <a:rPr lang="en-US" smtClean="0"/>
              <a:t>2/12/2018</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AAA87EA6-7253-4DD1-AC0C-C5A292CFE399}" type="slidenum">
              <a:rPr lang="en-US" smtClean="0"/>
              <a:pPr/>
              <a:t>‹#›</a:t>
            </a:fld>
            <a:endParaRPr lang="en-US"/>
          </a:p>
        </p:txBody>
      </p:sp>
    </p:spTree>
    <p:extLst>
      <p:ext uri="{BB962C8B-B14F-4D97-AF65-F5344CB8AC3E}">
        <p14:creationId xmlns:p14="http://schemas.microsoft.com/office/powerpoint/2010/main" val="201467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oasis-open.org/policies-guidelines/interop"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saconference.com/writable/files/rsac_2018_south_expo_1-16.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rsaconference.com/events/us18/register?utm_source=assoc-oasis&amp;utm_medium=email&amp;utm_campaign=discountreg-available-us20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err="1"/>
              <a:t>OaSIS</a:t>
            </a:r>
            <a:r>
              <a:rPr lang="en-US" sz="3600" dirty="0"/>
              <a:t> cyber Threat Intel Showcase @ RSA 2018</a:t>
            </a:r>
          </a:p>
        </p:txBody>
      </p:sp>
      <p:pic>
        <p:nvPicPr>
          <p:cNvPr id="4" name="Picture 3" descr="oasis.tif"/>
          <p:cNvPicPr>
            <a:picLocks noChangeAspect="1"/>
          </p:cNvPicPr>
          <p:nvPr/>
        </p:nvPicPr>
        <p:blipFill>
          <a:blip r:embed="rId2"/>
          <a:stretch>
            <a:fillRect/>
          </a:stretch>
        </p:blipFill>
        <p:spPr>
          <a:xfrm>
            <a:off x="0" y="6673588"/>
            <a:ext cx="685800" cy="184412"/>
          </a:xfrm>
          <a:prstGeom prst="rect">
            <a:avLst/>
          </a:prstGeom>
        </p:spPr>
      </p:pic>
      <p:sp>
        <p:nvSpPr>
          <p:cNvPr id="3" name="Slide Number Placeholder 2"/>
          <p:cNvSpPr>
            <a:spLocks noGrp="1"/>
          </p:cNvSpPr>
          <p:nvPr>
            <p:ph type="sldNum" sz="quarter" idx="12"/>
          </p:nvPr>
        </p:nvSpPr>
        <p:spPr/>
        <p:txBody>
          <a:bodyPr/>
          <a:lstStyle/>
          <a:p>
            <a:fld id="{AAA87EA6-7253-4DD1-AC0C-C5A292CFE399}" type="slidenum">
              <a:rPr lang="en-US" smtClean="0"/>
              <a:pPr/>
              <a:t>1</a:t>
            </a:fld>
            <a:endParaRPr lang="en-US"/>
          </a:p>
        </p:txBody>
      </p:sp>
      <p:sp>
        <p:nvSpPr>
          <p:cNvPr id="6" name="TextBox 5"/>
          <p:cNvSpPr txBox="1"/>
          <p:nvPr/>
        </p:nvSpPr>
        <p:spPr>
          <a:xfrm>
            <a:off x="2971800" y="4191000"/>
            <a:ext cx="3200400" cy="954107"/>
          </a:xfrm>
          <a:prstGeom prst="rect">
            <a:avLst/>
          </a:prstGeom>
          <a:noFill/>
        </p:spPr>
        <p:txBody>
          <a:bodyPr wrap="square" rtlCol="0">
            <a:spAutoFit/>
          </a:bodyPr>
          <a:lstStyle/>
          <a:p>
            <a:pPr algn="ctr"/>
            <a:r>
              <a:rPr lang="en-US" sz="2800" dirty="0"/>
              <a:t>16-20 April</a:t>
            </a:r>
            <a:br>
              <a:rPr lang="en-US" sz="2800" dirty="0"/>
            </a:br>
            <a:r>
              <a:rPr lang="en-US" sz="2800" dirty="0"/>
              <a:t>San Francisco, 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a:solidFill>
                  <a:srgbClr val="7030A0"/>
                </a:solidFill>
              </a:rPr>
              <a:t>Interop format</a:t>
            </a:r>
          </a:p>
        </p:txBody>
      </p:sp>
      <p:sp>
        <p:nvSpPr>
          <p:cNvPr id="3" name="Content Placeholder 2"/>
          <p:cNvSpPr>
            <a:spLocks noGrp="1"/>
          </p:cNvSpPr>
          <p:nvPr>
            <p:ph idx="1"/>
          </p:nvPr>
        </p:nvSpPr>
        <p:spPr>
          <a:xfrm>
            <a:off x="342900" y="1371600"/>
            <a:ext cx="8229600" cy="4953000"/>
          </a:xfrm>
        </p:spPr>
        <p:txBody>
          <a:bodyPr>
            <a:normAutofit/>
          </a:bodyPr>
          <a:lstStyle/>
          <a:p>
            <a:pPr marL="0" indent="0">
              <a:buNone/>
            </a:pPr>
            <a:endParaRPr lang="en-US" sz="8000" b="1" dirty="0"/>
          </a:p>
          <a:p>
            <a:pPr marL="0" indent="0">
              <a:buNone/>
            </a:pPr>
            <a:br>
              <a:rPr lang="en-US" sz="6800" dirty="0"/>
            </a:br>
            <a:endParaRPr lang="en-US" sz="6800" dirty="0"/>
          </a:p>
        </p:txBody>
      </p:sp>
      <p:pic>
        <p:nvPicPr>
          <p:cNvPr id="6" name="Picture 5" descr="oasis.tif"/>
          <p:cNvPicPr>
            <a:picLocks noChangeAspect="1"/>
          </p:cNvPicPr>
          <p:nvPr/>
        </p:nvPicPr>
        <p:blipFill>
          <a:blip r:embed="rId2"/>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2</a:t>
            </a:fld>
            <a:endParaRPr lang="en-US"/>
          </a:p>
        </p:txBody>
      </p:sp>
      <p:sp>
        <p:nvSpPr>
          <p:cNvPr id="5" name="Rectangle 4"/>
          <p:cNvSpPr/>
          <p:nvPr/>
        </p:nvSpPr>
        <p:spPr>
          <a:xfrm>
            <a:off x="533400" y="2001440"/>
            <a:ext cx="8153400" cy="3693319"/>
          </a:xfrm>
          <a:prstGeom prst="rect">
            <a:avLst/>
          </a:prstGeom>
        </p:spPr>
        <p:txBody>
          <a:bodyPr wrap="square">
            <a:spAutoFit/>
          </a:bodyPr>
          <a:lstStyle/>
          <a:p>
            <a:r>
              <a:rPr lang="en-US" dirty="0"/>
              <a:t>The cyber threat intel booth and participants will operate under the Showcase scenario as noted in the OASIS Interop policy document. </a:t>
            </a:r>
          </a:p>
          <a:p>
            <a:br>
              <a:rPr lang="en-US" dirty="0"/>
            </a:br>
            <a:r>
              <a:rPr lang="en-US" dirty="0"/>
              <a:t>The OASIS Interop Policy Document:</a:t>
            </a:r>
          </a:p>
          <a:p>
            <a:r>
              <a:rPr lang="en-US" dirty="0">
                <a:hlinkClick r:id="rId3"/>
              </a:rPr>
              <a:t>https://www.oasis-open.org/policies-guidelines/interop</a:t>
            </a:r>
            <a:br>
              <a:rPr lang="en-US" dirty="0"/>
            </a:br>
            <a:endParaRPr lang="en-US" dirty="0"/>
          </a:p>
          <a:p>
            <a:endParaRPr lang="en-US" dirty="0"/>
          </a:p>
          <a:p>
            <a:r>
              <a:rPr lang="en-US" b="1" dirty="0"/>
              <a:t>Interop Showcases</a:t>
            </a:r>
            <a:r>
              <a:rPr lang="en-US" dirty="0"/>
              <a:t> provide a common venue for demonstrating members’ products that support an OASIS Standard or Committee Specification (STIX, TAXII, OpenC2). Full compliance with a defined demonstration scenario is not required this year. </a:t>
            </a:r>
            <a:br>
              <a:rPr lang="en-US" dirty="0"/>
            </a:b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a:solidFill>
                  <a:srgbClr val="7030A0"/>
                </a:solidFill>
              </a:rPr>
              <a:t>Code of conduct</a:t>
            </a:r>
          </a:p>
        </p:txBody>
      </p:sp>
      <p:sp>
        <p:nvSpPr>
          <p:cNvPr id="3" name="Content Placeholder 2"/>
          <p:cNvSpPr>
            <a:spLocks noGrp="1"/>
          </p:cNvSpPr>
          <p:nvPr>
            <p:ph idx="1"/>
          </p:nvPr>
        </p:nvSpPr>
        <p:spPr>
          <a:xfrm>
            <a:off x="342900" y="1524000"/>
            <a:ext cx="8229600" cy="5029200"/>
          </a:xfrm>
        </p:spPr>
        <p:txBody>
          <a:bodyPr>
            <a:normAutofit fontScale="77500" lnSpcReduction="20000"/>
          </a:bodyPr>
          <a:lstStyle/>
          <a:p>
            <a:r>
              <a:rPr lang="en-US" sz="2300" dirty="0"/>
              <a:t>All participants must have at least one representative present onsite at all times during the event. (In special cases, this requirement may be waived by advance consent of OASIS staff and the Interop Team.) </a:t>
            </a:r>
          </a:p>
          <a:p>
            <a:r>
              <a:rPr lang="en-US" sz="2300" dirty="0"/>
              <a:t>Due to space constraints, each participating company will need to limit the amount of staff in the booth to no more than two per company -- at any given time. </a:t>
            </a:r>
          </a:p>
          <a:p>
            <a:r>
              <a:rPr lang="en-US" sz="2300" dirty="0"/>
              <a:t>Onsite, all representatives are expected to behave in a professional, collegial manner, and should:</a:t>
            </a:r>
          </a:p>
          <a:p>
            <a:pPr lvl="2"/>
            <a:r>
              <a:rPr lang="en-US" sz="2000" dirty="0"/>
              <a:t>First, represent OASIS as a vibrant, critical industry body that values participation; </a:t>
            </a:r>
          </a:p>
          <a:p>
            <a:pPr lvl="2"/>
            <a:r>
              <a:rPr lang="en-US" sz="2000" dirty="0"/>
              <a:t>Represent your TC, the work being done and the importance of participation for ensuring satisfaction of industry requirements; and finally, </a:t>
            </a:r>
          </a:p>
          <a:p>
            <a:pPr lvl="2"/>
            <a:r>
              <a:rPr lang="en-US" sz="2000" dirty="0"/>
              <a:t>Represent your company without negativity towards others. </a:t>
            </a:r>
          </a:p>
          <a:p>
            <a:r>
              <a:rPr lang="en-US" sz="2300" dirty="0"/>
              <a:t>Professional business attire is required.  Company logo shirts may be worn, but must reflect only the branding of the participating company.  </a:t>
            </a:r>
          </a:p>
          <a:p>
            <a:r>
              <a:rPr lang="en-US" sz="2300" dirty="0"/>
              <a:t>Literature displayed in the booth must directly relate to the product and/or services on display from participating member companies. </a:t>
            </a:r>
          </a:p>
          <a:p>
            <a:r>
              <a:rPr lang="en-US" sz="2300" dirty="0"/>
              <a:t>To remain consistent and fair, any lead retrieval within our space must be done using only those OASIS designated lead generation devices. No other devices or actions may be used.  All leads generated will be provided to all participants.</a:t>
            </a:r>
            <a:br>
              <a:rPr lang="en-US" sz="1600" b="1" dirty="0"/>
            </a:br>
            <a:endParaRPr lang="en-US" sz="1600" dirty="0"/>
          </a:p>
        </p:txBody>
      </p:sp>
      <p:pic>
        <p:nvPicPr>
          <p:cNvPr id="6" name="Picture 5" descr="oasis.tif"/>
          <p:cNvPicPr>
            <a:picLocks noChangeAspect="1"/>
          </p:cNvPicPr>
          <p:nvPr/>
        </p:nvPicPr>
        <p:blipFill>
          <a:blip r:embed="rId2"/>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3</a:t>
            </a:fld>
            <a:endParaRPr lang="en-US"/>
          </a:p>
        </p:txBody>
      </p:sp>
      <p:sp>
        <p:nvSpPr>
          <p:cNvPr id="5" name="Rectangle 4"/>
          <p:cNvSpPr/>
          <p:nvPr/>
        </p:nvSpPr>
        <p:spPr>
          <a:xfrm>
            <a:off x="533400" y="1720840"/>
            <a:ext cx="8153400" cy="1200329"/>
          </a:xfrm>
          <a:prstGeom prst="rect">
            <a:avLst/>
          </a:prstGeom>
        </p:spPr>
        <p:txBody>
          <a:bodyPr wrap="square">
            <a:spAutoFit/>
          </a:bodyPr>
          <a:lstStyle/>
          <a:p>
            <a:br>
              <a:rPr lang="en-US" dirty="0"/>
            </a:br>
            <a:endParaRPr lang="en-US" dirty="0"/>
          </a:p>
          <a:p>
            <a:endParaRPr lang="en-US" dirty="0"/>
          </a:p>
          <a:p>
            <a:endParaRPr lang="en-US" dirty="0"/>
          </a:p>
        </p:txBody>
      </p:sp>
    </p:spTree>
    <p:extLst>
      <p:ext uri="{BB962C8B-B14F-4D97-AF65-F5344CB8AC3E}">
        <p14:creationId xmlns:p14="http://schemas.microsoft.com/office/powerpoint/2010/main" val="318620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4</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a:solidFill>
                  <a:srgbClr val="7030A0"/>
                </a:solidFill>
              </a:rPr>
              <a:t>schedule</a:t>
            </a:r>
          </a:p>
        </p:txBody>
      </p:sp>
      <p:sp>
        <p:nvSpPr>
          <p:cNvPr id="6" name="Content Placeholder 2"/>
          <p:cNvSpPr>
            <a:spLocks noGrp="1"/>
          </p:cNvSpPr>
          <p:nvPr>
            <p:ph sz="half" idx="1"/>
          </p:nvPr>
        </p:nvSpPr>
        <p:spPr>
          <a:xfrm>
            <a:off x="533400" y="1752600"/>
            <a:ext cx="8077200" cy="4419600"/>
          </a:xfrm>
        </p:spPr>
        <p:txBody>
          <a:bodyPr>
            <a:normAutofit/>
          </a:bodyPr>
          <a:lstStyle/>
          <a:p>
            <a:pPr marL="0" indent="0">
              <a:buNone/>
            </a:pPr>
            <a:r>
              <a:rPr lang="en-US" sz="1600" dirty="0"/>
              <a:t>Our space will be available for set-up on Monday, 16 April from 8:00-4:00 PM. The show will open for a special reception Monday evening.  Below is a complete list of show hours, including setup and dismantle times.</a:t>
            </a:r>
            <a:br>
              <a:rPr lang="en-US" sz="1600" dirty="0"/>
            </a:br>
            <a:br>
              <a:rPr lang="en-US" sz="1600" dirty="0"/>
            </a:br>
            <a:r>
              <a:rPr lang="en-US" sz="1600" u="sng" dirty="0"/>
              <a:t>Monday, 16 April</a:t>
            </a:r>
            <a:br>
              <a:rPr lang="en-US" sz="1600" dirty="0"/>
            </a:br>
            <a:r>
              <a:rPr lang="en-US" sz="1600" dirty="0"/>
              <a:t>Setup: 8:00 AM (runs till 4:00 PM)</a:t>
            </a:r>
            <a:br>
              <a:rPr lang="en-US" sz="1600" dirty="0"/>
            </a:br>
            <a:r>
              <a:rPr lang="en-US" sz="1600" dirty="0"/>
              <a:t>Welcome reception: 5:00 - 7:00 PM</a:t>
            </a:r>
            <a:br>
              <a:rPr lang="en-US" sz="1600" dirty="0"/>
            </a:br>
            <a:br>
              <a:rPr lang="en-US" sz="1600" dirty="0"/>
            </a:br>
            <a:r>
              <a:rPr lang="en-US" sz="1600" u="sng" dirty="0"/>
              <a:t>Tuesday, 17 April </a:t>
            </a:r>
            <a:br>
              <a:rPr lang="en-US" sz="1600" dirty="0"/>
            </a:br>
            <a:r>
              <a:rPr lang="en-US" sz="1600" dirty="0"/>
              <a:t>10:00 AM – 6:00 PM</a:t>
            </a:r>
            <a:br>
              <a:rPr lang="en-US" sz="1600" dirty="0"/>
            </a:br>
            <a:br>
              <a:rPr lang="en-US" sz="1600" dirty="0"/>
            </a:br>
            <a:r>
              <a:rPr lang="en-US" sz="1600" u="sng" dirty="0"/>
              <a:t>Wednesday, 18 April </a:t>
            </a:r>
            <a:br>
              <a:rPr lang="en-US" sz="1600" dirty="0"/>
            </a:br>
            <a:r>
              <a:rPr lang="en-US" sz="1600" dirty="0"/>
              <a:t>10:00 AM - 6:00 PM</a:t>
            </a:r>
            <a:br>
              <a:rPr lang="en-US" sz="1600" dirty="0"/>
            </a:br>
            <a:br>
              <a:rPr lang="en-US" sz="1600" dirty="0"/>
            </a:br>
            <a:r>
              <a:rPr lang="en-US" sz="1600" u="sng" dirty="0"/>
              <a:t>Thursday, 19 April</a:t>
            </a:r>
            <a:br>
              <a:rPr lang="en-US" sz="1600" dirty="0"/>
            </a:br>
            <a:r>
              <a:rPr lang="en-US" sz="1600" dirty="0"/>
              <a:t>10:00 AM – 3:00 PM</a:t>
            </a:r>
            <a:br>
              <a:rPr lang="en-US" sz="1600" dirty="0"/>
            </a:br>
            <a:r>
              <a:rPr lang="en-US" sz="1600" dirty="0"/>
              <a:t>Booth dismantle: 3:00 – 5:00 PM</a:t>
            </a:r>
          </a:p>
          <a:p>
            <a:endParaRPr lang="en-US" dirty="0"/>
          </a:p>
        </p:txBody>
      </p:sp>
    </p:spTree>
    <p:extLst>
      <p:ext uri="{BB962C8B-B14F-4D97-AF65-F5344CB8AC3E}">
        <p14:creationId xmlns:p14="http://schemas.microsoft.com/office/powerpoint/2010/main" val="26666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16F1-A24D-4E69-8F64-D800E2777A10}"/>
              </a:ext>
            </a:extLst>
          </p:cNvPr>
          <p:cNvSpPr>
            <a:spLocks noGrp="1"/>
          </p:cNvSpPr>
          <p:nvPr>
            <p:ph type="title"/>
          </p:nvPr>
        </p:nvSpPr>
        <p:spPr/>
        <p:txBody>
          <a:bodyPr/>
          <a:lstStyle/>
          <a:p>
            <a:r>
              <a:rPr lang="en-US" dirty="0"/>
              <a:t>Booth space location &amp; design</a:t>
            </a:r>
          </a:p>
        </p:txBody>
      </p:sp>
      <p:sp>
        <p:nvSpPr>
          <p:cNvPr id="3" name="Content Placeholder 2">
            <a:extLst>
              <a:ext uri="{FF2B5EF4-FFF2-40B4-BE49-F238E27FC236}">
                <a16:creationId xmlns:a16="http://schemas.microsoft.com/office/drawing/2014/main" id="{F83920CA-7964-4F89-B5E8-3074EDA47947}"/>
              </a:ext>
            </a:extLst>
          </p:cNvPr>
          <p:cNvSpPr>
            <a:spLocks noGrp="1"/>
          </p:cNvSpPr>
          <p:nvPr>
            <p:ph idx="1"/>
          </p:nvPr>
        </p:nvSpPr>
        <p:spPr>
          <a:xfrm>
            <a:off x="990600" y="2514600"/>
            <a:ext cx="7062316" cy="4069079"/>
          </a:xfrm>
        </p:spPr>
        <p:txBody>
          <a:bodyPr>
            <a:normAutofit/>
          </a:bodyPr>
          <a:lstStyle/>
          <a:p>
            <a:pPr marL="0" indent="0">
              <a:buNone/>
            </a:pPr>
            <a:r>
              <a:rPr lang="en-US" sz="1700" b="1" dirty="0"/>
              <a:t>Booth space #1701, South Hall (other OASIS booth #1601)</a:t>
            </a:r>
            <a:br>
              <a:rPr lang="en-US" sz="1700" b="1" dirty="0"/>
            </a:br>
            <a:r>
              <a:rPr lang="en-US" altLang="en-US" sz="1600" dirty="0">
                <a:solidFill>
                  <a:schemeClr val="tx1"/>
                </a:solidFill>
                <a:cs typeface="Arial" panose="020B0604020202020204" pitchFamily="34" charset="0"/>
                <a:hlinkClick r:id="rId2"/>
              </a:rPr>
              <a:t>https://www.rsaconference.com/writable/files/rsac_2018_south_expo_1-16.pdf</a:t>
            </a:r>
            <a:endParaRPr lang="en-US" altLang="en-US" sz="1600" dirty="0">
              <a:solidFill>
                <a:schemeClr val="tx1"/>
              </a:solidFill>
              <a:cs typeface="Arial" panose="020B0604020202020204" pitchFamily="34" charset="0"/>
            </a:endParaRPr>
          </a:p>
          <a:p>
            <a:pPr marL="0" indent="0">
              <a:buNone/>
            </a:pPr>
            <a:endParaRPr lang="en-US" altLang="en-US" sz="1700" dirty="0">
              <a:solidFill>
                <a:schemeClr val="tx1"/>
              </a:solidFill>
              <a:cs typeface="Arial" panose="020B0604020202020204" pitchFamily="34" charset="0"/>
            </a:endParaRPr>
          </a:p>
          <a:p>
            <a:pPr marL="0" indent="0">
              <a:buNone/>
            </a:pPr>
            <a:r>
              <a:rPr lang="en-US" altLang="en-US" sz="1700" dirty="0">
                <a:solidFill>
                  <a:schemeClr val="tx1"/>
                </a:solidFill>
                <a:cs typeface="Arial" panose="020B0604020202020204" pitchFamily="34" charset="0"/>
              </a:rPr>
              <a:t>The group voted to go with Design #2 – </a:t>
            </a:r>
            <a:br>
              <a:rPr lang="en-US" altLang="en-US" sz="1700" dirty="0">
                <a:solidFill>
                  <a:schemeClr val="tx1"/>
                </a:solidFill>
                <a:cs typeface="Arial" panose="020B0604020202020204" pitchFamily="34" charset="0"/>
              </a:rPr>
            </a:br>
            <a:r>
              <a:rPr lang="en-US" altLang="en-US" sz="1700" dirty="0">
                <a:solidFill>
                  <a:schemeClr val="tx1"/>
                </a:solidFill>
                <a:cs typeface="Arial" panose="020B0604020202020204" pitchFamily="34" charset="0"/>
              </a:rPr>
              <a:t>which includes a presentation area.</a:t>
            </a:r>
            <a:br>
              <a:rPr lang="en-US" altLang="en-US" sz="1700" dirty="0">
                <a:solidFill>
                  <a:schemeClr val="tx1"/>
                </a:solidFill>
                <a:cs typeface="Arial" panose="020B0604020202020204" pitchFamily="34" charset="0"/>
              </a:rPr>
            </a:br>
            <a:br>
              <a:rPr lang="en-US" altLang="en-US" sz="1700" dirty="0">
                <a:solidFill>
                  <a:schemeClr val="tx1"/>
                </a:solidFill>
                <a:cs typeface="Arial" panose="020B0604020202020204" pitchFamily="34" charset="0"/>
              </a:rPr>
            </a:br>
            <a:r>
              <a:rPr lang="en-US" altLang="en-US" sz="1700" dirty="0">
                <a:solidFill>
                  <a:schemeClr val="tx1"/>
                </a:solidFill>
                <a:cs typeface="Arial" panose="020B0604020202020204" pitchFamily="34" charset="0"/>
              </a:rPr>
              <a:t>Pod seat selection will begin in March and </a:t>
            </a:r>
            <a:br>
              <a:rPr lang="en-US" altLang="en-US" sz="1700" dirty="0">
                <a:solidFill>
                  <a:schemeClr val="tx1"/>
                </a:solidFill>
                <a:cs typeface="Arial" panose="020B0604020202020204" pitchFamily="34" charset="0"/>
              </a:rPr>
            </a:br>
            <a:r>
              <a:rPr lang="en-US" altLang="en-US" sz="1700" dirty="0">
                <a:solidFill>
                  <a:schemeClr val="tx1"/>
                </a:solidFill>
                <a:cs typeface="Arial" panose="020B0604020202020204" pitchFamily="34" charset="0"/>
              </a:rPr>
              <a:t>will be </a:t>
            </a:r>
            <a:r>
              <a:rPr lang="en-US" sz="1700" dirty="0"/>
              <a:t>based first on membership category </a:t>
            </a:r>
            <a:br>
              <a:rPr lang="en-US" sz="1700" dirty="0"/>
            </a:br>
            <a:r>
              <a:rPr lang="en-US" sz="1700" dirty="0"/>
              <a:t>(Foundational then Sponsor,  followed by </a:t>
            </a:r>
            <a:br>
              <a:rPr lang="en-US" sz="1700" dirty="0"/>
            </a:br>
            <a:r>
              <a:rPr lang="en-US" sz="1700" dirty="0"/>
              <a:t>Contributor) and then by sign-up date. </a:t>
            </a:r>
            <a:br>
              <a:rPr lang="en-US" sz="1700" dirty="0"/>
            </a:br>
            <a:br>
              <a:rPr lang="en-US" sz="1700" dirty="0"/>
            </a:br>
            <a:r>
              <a:rPr lang="en-US" sz="1700" dirty="0"/>
              <a:t>Additional information on both will follow </a:t>
            </a:r>
            <a:br>
              <a:rPr lang="en-US" sz="1700" dirty="0"/>
            </a:br>
            <a:r>
              <a:rPr lang="en-US" sz="1700" dirty="0"/>
              <a:t>later in March.</a:t>
            </a:r>
          </a:p>
          <a:p>
            <a:pPr marL="0" indent="0">
              <a:buNone/>
            </a:pPr>
            <a:endParaRPr lang="en-US" dirty="0"/>
          </a:p>
        </p:txBody>
      </p:sp>
      <p:sp>
        <p:nvSpPr>
          <p:cNvPr id="4" name="Slide Number Placeholder 3">
            <a:extLst>
              <a:ext uri="{FF2B5EF4-FFF2-40B4-BE49-F238E27FC236}">
                <a16:creationId xmlns:a16="http://schemas.microsoft.com/office/drawing/2014/main" id="{2830DE4D-93DA-449B-B99A-B210B2FECF59}"/>
              </a:ext>
            </a:extLst>
          </p:cNvPr>
          <p:cNvSpPr>
            <a:spLocks noGrp="1"/>
          </p:cNvSpPr>
          <p:nvPr>
            <p:ph type="sldNum" sz="quarter" idx="12"/>
          </p:nvPr>
        </p:nvSpPr>
        <p:spPr/>
        <p:txBody>
          <a:bodyPr/>
          <a:lstStyle/>
          <a:p>
            <a:fld id="{AAA87EA6-7253-4DD1-AC0C-C5A292CFE399}" type="slidenum">
              <a:rPr lang="en-US" smtClean="0"/>
              <a:pPr/>
              <a:t>5</a:t>
            </a:fld>
            <a:endParaRPr lang="en-US"/>
          </a:p>
        </p:txBody>
      </p:sp>
      <p:pic>
        <p:nvPicPr>
          <p:cNvPr id="1026" name="Picture 2">
            <a:extLst>
              <a:ext uri="{FF2B5EF4-FFF2-40B4-BE49-F238E27FC236}">
                <a16:creationId xmlns:a16="http://schemas.microsoft.com/office/drawing/2014/main" id="{CDAB8259-F3E2-4B45-B718-E6DA37A7C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08" t="24788" r="52832" b="5615"/>
          <a:stretch>
            <a:fillRect/>
          </a:stretch>
        </p:blipFill>
        <p:spPr bwMode="auto">
          <a:xfrm>
            <a:off x="5227320" y="3171243"/>
            <a:ext cx="2468880" cy="35091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5029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6</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a:solidFill>
                  <a:srgbClr val="7030A0"/>
                </a:solidFill>
              </a:rPr>
              <a:t>Pod information</a:t>
            </a:r>
          </a:p>
        </p:txBody>
      </p:sp>
      <p:sp>
        <p:nvSpPr>
          <p:cNvPr id="6" name="Content Placeholder 2"/>
          <p:cNvSpPr>
            <a:spLocks noGrp="1"/>
          </p:cNvSpPr>
          <p:nvPr>
            <p:ph sz="half" idx="1"/>
          </p:nvPr>
        </p:nvSpPr>
        <p:spPr>
          <a:xfrm>
            <a:off x="450938" y="1752600"/>
            <a:ext cx="8077200" cy="4724400"/>
          </a:xfrm>
        </p:spPr>
        <p:txBody>
          <a:bodyPr>
            <a:noAutofit/>
          </a:bodyPr>
          <a:lstStyle/>
          <a:p>
            <a:pPr marL="0" indent="0">
              <a:buNone/>
            </a:pPr>
            <a:r>
              <a:rPr lang="en-US" sz="1800" b="1" dirty="0"/>
              <a:t>What’s included in your workstation? </a:t>
            </a:r>
          </a:p>
          <a:p>
            <a:r>
              <a:rPr lang="en-US" sz="1800" dirty="0"/>
              <a:t>Small counter (size: 35” x 24”) and chair</a:t>
            </a:r>
          </a:p>
          <a:p>
            <a:r>
              <a:rPr lang="en-US" sz="1800" dirty="0"/>
              <a:t>Monitor (32”)</a:t>
            </a:r>
          </a:p>
          <a:p>
            <a:r>
              <a:rPr lang="en-US" sz="1800" dirty="0"/>
              <a:t>Electricity outlet</a:t>
            </a:r>
          </a:p>
          <a:p>
            <a:r>
              <a:rPr lang="en-US" sz="1800" dirty="0"/>
              <a:t>Logo signage (above the monitor) </a:t>
            </a:r>
            <a:br>
              <a:rPr lang="en-US" sz="1800" dirty="0"/>
            </a:br>
            <a:endParaRPr lang="en-US" sz="1800" dirty="0"/>
          </a:p>
          <a:p>
            <a:pPr marL="0" indent="0">
              <a:buNone/>
            </a:pPr>
            <a:r>
              <a:rPr lang="en-US" sz="1800" b="1" dirty="0"/>
              <a:t>Equipment:</a:t>
            </a:r>
            <a:r>
              <a:rPr lang="en-US" sz="1800" dirty="0"/>
              <a:t> Each participating company is responsible for bringing its own company equipment (including a computer) to the event. Please be mindful that all equipment MUST fit within your workstation. Monitors (32”) will be provided -- VGA and HDMI cords will available if the request has been received in advance.</a:t>
            </a:r>
            <a:br>
              <a:rPr lang="en-US" sz="1800" dirty="0"/>
            </a:br>
            <a:endParaRPr lang="en-US" sz="1800" dirty="0"/>
          </a:p>
          <a:p>
            <a:pPr marL="0" indent="0">
              <a:buNone/>
            </a:pPr>
            <a:r>
              <a:rPr lang="en-US" sz="1800" b="1" dirty="0"/>
              <a:t>Internet</a:t>
            </a:r>
            <a:r>
              <a:rPr lang="en-US" sz="1800" dirty="0"/>
              <a:t>:  The group needs to decide whether to include Internet access.  As noted in your agreement, internet connectivity is not included in your package. If the group decides to add internet access </a:t>
            </a:r>
            <a:r>
              <a:rPr lang="en-US" dirty="0"/>
              <a:t>—</a:t>
            </a:r>
            <a:r>
              <a:rPr lang="en-US" sz="1800" dirty="0"/>
              <a:t> the cost per participant will be between $200-$300 (with 12 participants).  </a:t>
            </a:r>
          </a:p>
          <a:p>
            <a:pPr marL="0" indent="0">
              <a:buNone/>
            </a:pPr>
            <a:br>
              <a:rPr lang="en-US" sz="1800" b="1" dirty="0"/>
            </a:br>
            <a:endParaRPr lang="en-US" sz="1800" dirty="0"/>
          </a:p>
        </p:txBody>
      </p:sp>
      <p:pic>
        <p:nvPicPr>
          <p:cNvPr id="7" name="Picture 4" descr="view 1 PRES"/>
          <p:cNvPicPr>
            <a:picLocks noChangeAspect="1" noChangeArrowheads="1"/>
          </p:cNvPicPr>
          <p:nvPr/>
        </p:nvPicPr>
        <p:blipFill rotWithShape="1">
          <a:blip r:embed="rId2">
            <a:extLst>
              <a:ext uri="{28A0092B-C50C-407E-A947-70E740481C1C}">
                <a14:useLocalDpi xmlns:a14="http://schemas.microsoft.com/office/drawing/2010/main" val="0"/>
              </a:ext>
            </a:extLst>
          </a:blip>
          <a:srcRect l="6377" t="37730" r="83494" b="35260"/>
          <a:stretch/>
        </p:blipFill>
        <p:spPr bwMode="auto">
          <a:xfrm>
            <a:off x="7467600" y="990600"/>
            <a:ext cx="1441538" cy="2971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86063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a:solidFill>
                  <a:srgbClr val="7030A0"/>
                </a:solidFill>
              </a:rPr>
              <a:t>Registration</a:t>
            </a:r>
          </a:p>
        </p:txBody>
      </p:sp>
      <p:sp>
        <p:nvSpPr>
          <p:cNvPr id="3" name="Content Placeholder 2"/>
          <p:cNvSpPr>
            <a:spLocks noGrp="1"/>
          </p:cNvSpPr>
          <p:nvPr>
            <p:ph idx="1"/>
          </p:nvPr>
        </p:nvSpPr>
        <p:spPr>
          <a:xfrm>
            <a:off x="533400" y="1600200"/>
            <a:ext cx="8039100" cy="4617720"/>
          </a:xfrm>
        </p:spPr>
        <p:txBody>
          <a:bodyPr>
            <a:normAutofit/>
          </a:bodyPr>
          <a:lstStyle/>
          <a:p>
            <a:r>
              <a:rPr lang="en-US" sz="1600" b="1" dirty="0"/>
              <a:t>Exhibit Staff Badges</a:t>
            </a:r>
            <a:r>
              <a:rPr lang="en-US" sz="1600" dirty="0"/>
              <a:t>—Each company is entitled to receive two “Exhibitor Badges.” Please forward the names of your two individuals (including full name, job title, email and cell number) by 1 March. </a:t>
            </a:r>
            <a:br>
              <a:rPr lang="en-US" sz="1600" dirty="0"/>
            </a:br>
            <a:br>
              <a:rPr lang="en-US" sz="1600" dirty="0"/>
            </a:br>
            <a:r>
              <a:rPr lang="en-US" sz="1600" dirty="0"/>
              <a:t>If additional booth staff registrations are needed, please contact Jane Harnad.  Extra passes will be handed out on a first-come, first-served basis. </a:t>
            </a:r>
            <a:br>
              <a:rPr lang="en-US" sz="1600" dirty="0"/>
            </a:br>
            <a:endParaRPr lang="en-US" sz="1600" dirty="0"/>
          </a:p>
          <a:p>
            <a:r>
              <a:rPr lang="en-US" sz="1600" dirty="0"/>
              <a:t>OASIS members who register for the RSA conference before 16 March can receive an extra $100 discount off the Full Conference Pass. That's on top of a current $700 discount. Register </a:t>
            </a:r>
            <a:r>
              <a:rPr lang="en-US" sz="1600" dirty="0">
                <a:hlinkClick r:id="rId2"/>
              </a:rPr>
              <a:t>here</a:t>
            </a:r>
            <a:r>
              <a:rPr lang="en-US" sz="1600" dirty="0"/>
              <a:t> using the code: 18UOASISFD .</a:t>
            </a:r>
            <a:br>
              <a:rPr lang="en-US" sz="1600" dirty="0"/>
            </a:br>
            <a:r>
              <a:rPr lang="en-US" sz="1600" dirty="0"/>
              <a:t> </a:t>
            </a:r>
            <a:br>
              <a:rPr lang="en-US" sz="1600" dirty="0"/>
            </a:br>
            <a:r>
              <a:rPr lang="en-US" sz="1600" dirty="0"/>
              <a:t>Complimentary Expo Only passes are also available. P</a:t>
            </a:r>
            <a:r>
              <a:rPr lang="en-US" altLang="en-US" sz="1600" dirty="0">
                <a:solidFill>
                  <a:schemeClr val="tx1"/>
                </a:solidFill>
                <a:cs typeface="Arial" panose="020B0604020202020204" pitchFamily="34" charset="0"/>
              </a:rPr>
              <a:t>lease feel free to extend our complimentary expo pass code to any customers and/or prospects. </a:t>
            </a:r>
            <a:br>
              <a:rPr lang="en-US" altLang="en-US" sz="1600" dirty="0">
                <a:solidFill>
                  <a:schemeClr val="tx1"/>
                </a:solidFill>
                <a:cs typeface="Arial" panose="020B0604020202020204" pitchFamily="34" charset="0"/>
              </a:rPr>
            </a:br>
            <a:br>
              <a:rPr lang="en-US" altLang="en-US" sz="1600" dirty="0">
                <a:solidFill>
                  <a:schemeClr val="tx1"/>
                </a:solidFill>
                <a:cs typeface="Arial" panose="020B0604020202020204" pitchFamily="34" charset="0"/>
              </a:rPr>
            </a:br>
            <a:r>
              <a:rPr lang="en-US" altLang="en-US" sz="1600" i="1" dirty="0">
                <a:solidFill>
                  <a:schemeClr val="tx1"/>
                </a:solidFill>
                <a:cs typeface="Arial" panose="020B0604020202020204" pitchFamily="34" charset="0"/>
              </a:rPr>
              <a:t>Our code is X8EOASIS. </a:t>
            </a:r>
            <a:br>
              <a:rPr lang="en-US" altLang="en-US" sz="1600" i="1" dirty="0">
                <a:solidFill>
                  <a:schemeClr val="tx1"/>
                </a:solidFill>
                <a:cs typeface="Arial" panose="020B0604020202020204" pitchFamily="34" charset="0"/>
              </a:rPr>
            </a:br>
            <a:r>
              <a:rPr lang="en-US" altLang="en-US" sz="1600" i="1" dirty="0">
                <a:solidFill>
                  <a:schemeClr val="tx1"/>
                </a:solidFill>
                <a:cs typeface="Arial" panose="020B0604020202020204" pitchFamily="34" charset="0"/>
              </a:rPr>
              <a:t>Deadline to redeem Expo Pass Code - Thursday, 19 April. </a:t>
            </a:r>
            <a:endParaRPr lang="en-US" altLang="en-US" sz="1600" dirty="0">
              <a:solidFill>
                <a:schemeClr val="tx1"/>
              </a:solidFill>
            </a:endParaRPr>
          </a:p>
          <a:p>
            <a:endParaRPr lang="en-US" sz="1800" dirty="0"/>
          </a:p>
        </p:txBody>
      </p:sp>
      <p:pic>
        <p:nvPicPr>
          <p:cNvPr id="6" name="Picture 5" descr="oasis.tif"/>
          <p:cNvPicPr>
            <a:picLocks noChangeAspect="1"/>
          </p:cNvPicPr>
          <p:nvPr/>
        </p:nvPicPr>
        <p:blipFill>
          <a:blip r:embed="rId3"/>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7</a:t>
            </a:fld>
            <a:endParaRPr lang="en-US"/>
          </a:p>
        </p:txBody>
      </p:sp>
    </p:spTree>
    <p:extLst>
      <p:ext uri="{BB962C8B-B14F-4D97-AF65-F5344CB8AC3E}">
        <p14:creationId xmlns:p14="http://schemas.microsoft.com/office/powerpoint/2010/main" val="419063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8</a:t>
            </a:fld>
            <a:endParaRPr lang="en-US"/>
          </a:p>
        </p:txBody>
      </p:sp>
      <p:sp>
        <p:nvSpPr>
          <p:cNvPr id="5" name="Content Placeholder 2"/>
          <p:cNvSpPr>
            <a:spLocks noGrp="1"/>
          </p:cNvSpPr>
          <p:nvPr>
            <p:ph sz="half" idx="1"/>
          </p:nvPr>
        </p:nvSpPr>
        <p:spPr>
          <a:xfrm>
            <a:off x="609600" y="1828800"/>
            <a:ext cx="8153400" cy="4343400"/>
          </a:xfrm>
        </p:spPr>
        <p:txBody>
          <a:bodyPr>
            <a:normAutofit fontScale="92500" lnSpcReduction="10000"/>
          </a:bodyPr>
          <a:lstStyle/>
          <a:p>
            <a:r>
              <a:rPr lang="en-US" sz="1900" b="1" dirty="0"/>
              <a:t>CTI Interop Showcase Flyer:</a:t>
            </a:r>
            <a:r>
              <a:rPr lang="en-US" sz="1900" dirty="0"/>
              <a:t> OASIS will provide an Interop flyer to be distributed during the event. This flyer will include participating logos and brief company profiles.  </a:t>
            </a:r>
            <a:br>
              <a:rPr lang="en-US" sz="1900" dirty="0"/>
            </a:br>
            <a:endParaRPr lang="en-US" sz="1900" b="1" dirty="0"/>
          </a:p>
          <a:p>
            <a:r>
              <a:rPr lang="en-US" sz="1900" b="1" dirty="0"/>
              <a:t>Press Release:</a:t>
            </a:r>
            <a:r>
              <a:rPr lang="en-US" sz="1900" dirty="0"/>
              <a:t> OASIS will issue the press release on 16 April. The body of the press release will list all the companies involved in the </a:t>
            </a:r>
            <a:r>
              <a:rPr lang="en-US" sz="1900" dirty="0" err="1"/>
              <a:t>Interops</a:t>
            </a:r>
            <a:r>
              <a:rPr lang="en-US" sz="1900" dirty="0"/>
              <a:t> -- as well as any Foundational- and Sponsor-level members that provided a supporting quote. A quote schedule will be circulated in March. </a:t>
            </a:r>
            <a:br>
              <a:rPr lang="en-US" sz="1900" dirty="0"/>
            </a:br>
            <a:endParaRPr lang="en-US" sz="1900" dirty="0"/>
          </a:p>
          <a:p>
            <a:r>
              <a:rPr lang="en-US" sz="1900" b="1" dirty="0"/>
              <a:t>Shipping Information:</a:t>
            </a:r>
            <a:r>
              <a:rPr lang="en-US" sz="1900" dirty="0"/>
              <a:t> All costs associated with shipping equipment and/or other items must be covered by the individual participating company. This expense is NOT covered as part of the Interop participation package. Please note that all shipments to the convention center will incur labor costs. If possible, it would be best to have items shipped to your hotel instead. Shipping information will be sent along to the group in the next information packet. </a:t>
            </a:r>
            <a:br>
              <a:rPr lang="en-US" sz="800" dirty="0"/>
            </a:br>
            <a:endParaRPr lang="en-US" dirty="0"/>
          </a:p>
        </p:txBody>
      </p:sp>
      <p:sp>
        <p:nvSpPr>
          <p:cNvPr id="6" name="Title 1"/>
          <p:cNvSpPr>
            <a:spLocks noGrp="1"/>
          </p:cNvSpPr>
          <p:nvPr>
            <p:ph type="title"/>
          </p:nvPr>
        </p:nvSpPr>
        <p:spPr>
          <a:xfrm>
            <a:off x="721341" y="457200"/>
            <a:ext cx="8033004" cy="990600"/>
          </a:xfrm>
        </p:spPr>
        <p:txBody>
          <a:bodyPr>
            <a:normAutofit/>
          </a:bodyPr>
          <a:lstStyle/>
          <a:p>
            <a:r>
              <a:rPr lang="en-US" sz="2400" b="1" dirty="0">
                <a:solidFill>
                  <a:srgbClr val="7030A0"/>
                </a:solidFill>
              </a:rPr>
              <a:t>Other items</a:t>
            </a:r>
          </a:p>
        </p:txBody>
      </p:sp>
    </p:spTree>
    <p:extLst>
      <p:ext uri="{BB962C8B-B14F-4D97-AF65-F5344CB8AC3E}">
        <p14:creationId xmlns:p14="http://schemas.microsoft.com/office/powerpoint/2010/main" val="367122862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DSM</Template>
  <TotalTime>3458</TotalTime>
  <Words>352</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Parcel</vt:lpstr>
      <vt:lpstr>OaSIS cyber Threat Intel Showcase @ RSA 2018</vt:lpstr>
      <vt:lpstr>Interop format</vt:lpstr>
      <vt:lpstr>Code of conduct</vt:lpstr>
      <vt:lpstr>schedule</vt:lpstr>
      <vt:lpstr>Booth space location &amp; design</vt:lpstr>
      <vt:lpstr>Pod information</vt:lpstr>
      <vt:lpstr>Registration</vt:lpstr>
      <vt:lpstr>Other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Open Annual General Meeting</dc:title>
  <dc:creator>lliscia@gmail.com</dc:creator>
  <cp:lastModifiedBy>Jane Harnad</cp:lastModifiedBy>
  <cp:revision>59</cp:revision>
  <dcterms:created xsi:type="dcterms:W3CDTF">2015-05-22T21:46:20Z</dcterms:created>
  <dcterms:modified xsi:type="dcterms:W3CDTF">2018-02-13T14:46:54Z</dcterms:modified>
</cp:coreProperties>
</file>