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76" r:id="rId3"/>
    <p:sldId id="284" r:id="rId4"/>
    <p:sldId id="283" r:id="rId5"/>
    <p:sldId id="286" r:id="rId6"/>
    <p:sldId id="285"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029BA-102A-4FA2-9982-7E29C0FA870E}" type="datetimeFigureOut">
              <a:rPr lang="en-US" smtClean="0"/>
              <a:t>2/1/2017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C4CD7-7E2D-4B75-9D3C-FC841AEB5BC2}" type="slidenum">
              <a:rPr lang="en-US" smtClean="0"/>
              <a:t>‹#›</a:t>
            </a:fld>
            <a:endParaRPr lang="en-US"/>
          </a:p>
        </p:txBody>
      </p:sp>
    </p:spTree>
    <p:extLst>
      <p:ext uri="{BB962C8B-B14F-4D97-AF65-F5344CB8AC3E}">
        <p14:creationId xmlns:p14="http://schemas.microsoft.com/office/powerpoint/2010/main" val="317686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C4CD7-7E2D-4B75-9D3C-FC841AEB5BC2}" type="slidenum">
              <a:rPr lang="en-US" smtClean="0"/>
              <a:t>6</a:t>
            </a:fld>
            <a:endParaRPr lang="en-US"/>
          </a:p>
        </p:txBody>
      </p:sp>
    </p:spTree>
    <p:extLst>
      <p:ext uri="{BB962C8B-B14F-4D97-AF65-F5344CB8AC3E}">
        <p14:creationId xmlns:p14="http://schemas.microsoft.com/office/powerpoint/2010/main" val="248201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4EACC8F-904A-4E24-8D81-0F4A77402759}" type="datetime1">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10403607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6B61E0-3B8C-4624-9DB2-E275F8F87D0F}" type="datetime1">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110837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A037FC-F460-4D31-9330-2B4315A1F862}" type="datetime1">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87152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F30400-CD1F-44AA-85CF-80591BBDAF1E}" type="datetime1">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303276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F4C56BFF-D217-4A5B-A333-01614158A367}" type="datetime1">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30639083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66365585-DA43-4C8D-84BE-09CC0E1E8F19}" type="datetime1">
              <a:rPr lang="en-US" smtClean="0"/>
              <a:t>2/1/2017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381795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7" name="Date Placeholder 6"/>
          <p:cNvSpPr>
            <a:spLocks noGrp="1"/>
          </p:cNvSpPr>
          <p:nvPr>
            <p:ph type="dt" sz="half" idx="10"/>
          </p:nvPr>
        </p:nvSpPr>
        <p:spPr/>
        <p:txBody>
          <a:bodyPr/>
          <a:lstStyle/>
          <a:p>
            <a:fld id="{35F65716-BCDA-4D31-997A-9DEDD3680B91}" type="datetime1">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87EA6-7253-4DD1-AC0C-C5A292CFE39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416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A92798-2509-448A-81D6-927DA7AFD275}" type="datetime1">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173700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EE4F9-8BE7-4065-96E0-A958211CE13B}" type="datetime1">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402879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9" name="Date Placeholder 8"/>
          <p:cNvSpPr>
            <a:spLocks noGrp="1"/>
          </p:cNvSpPr>
          <p:nvPr>
            <p:ph type="dt" sz="half" idx="10"/>
          </p:nvPr>
        </p:nvSpPr>
        <p:spPr/>
        <p:txBody>
          <a:bodyPr/>
          <a:lstStyle/>
          <a:p>
            <a:fld id="{57BEB7A4-7563-4A66-B081-E8917AA0A07B}" type="datetime1">
              <a:rPr lang="en-US" smtClean="0"/>
              <a:t>2/1/2017</a:t>
            </a:fld>
            <a:endParaRPr lang="en-US"/>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298625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9FE8452-94FB-4AA3-B35F-FD8A1D17F7DA}" type="datetime1">
              <a:rPr lang="en-US" smtClean="0"/>
              <a:t>2/1/2017</a:t>
            </a:fld>
            <a:endParaRPr lang="en-US"/>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AAA87EA6-7253-4DD1-AC0C-C5A292CFE399}" type="slidenum">
              <a:rPr lang="en-US" smtClean="0"/>
              <a:pPr/>
              <a:t>‹#›</a:t>
            </a:fld>
            <a:endParaRPr lang="en-US"/>
          </a:p>
        </p:txBody>
      </p:sp>
    </p:spTree>
    <p:extLst>
      <p:ext uri="{BB962C8B-B14F-4D97-AF65-F5344CB8AC3E}">
        <p14:creationId xmlns:p14="http://schemas.microsoft.com/office/powerpoint/2010/main" val="10632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F862574D-4A8C-4192-9B94-2820FF219701}" type="datetime1">
              <a:rPr lang="en-US" smtClean="0"/>
              <a:t>2/1/2017</a:t>
            </a:fld>
            <a:endParaRPr lang="en-US"/>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AAA87EA6-7253-4DD1-AC0C-C5A292CFE399}" type="slidenum">
              <a:rPr lang="en-US" smtClean="0"/>
              <a:pPr/>
              <a:t>‹#›</a:t>
            </a:fld>
            <a:endParaRPr lang="en-US"/>
          </a:p>
        </p:txBody>
      </p:sp>
    </p:spTree>
    <p:extLst>
      <p:ext uri="{BB962C8B-B14F-4D97-AF65-F5344CB8AC3E}">
        <p14:creationId xmlns:p14="http://schemas.microsoft.com/office/powerpoint/2010/main" val="2014670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err="1" smtClean="0"/>
              <a:t>OaSIS</a:t>
            </a:r>
            <a:r>
              <a:rPr lang="en-US" sz="3600" dirty="0" smtClean="0"/>
              <a:t> KMIP &amp; PKCS 11 </a:t>
            </a:r>
            <a:br>
              <a:rPr lang="en-US" sz="3600" dirty="0" smtClean="0"/>
            </a:br>
            <a:r>
              <a:rPr lang="en-US" sz="3600" dirty="0" smtClean="0"/>
              <a:t>@ RSA 2017</a:t>
            </a:r>
            <a:endParaRPr lang="en-US" sz="3600" dirty="0"/>
          </a:p>
        </p:txBody>
      </p:sp>
      <p:pic>
        <p:nvPicPr>
          <p:cNvPr id="4" name="Picture 3" descr="oasis.tif"/>
          <p:cNvPicPr>
            <a:picLocks noChangeAspect="1"/>
          </p:cNvPicPr>
          <p:nvPr/>
        </p:nvPicPr>
        <p:blipFill>
          <a:blip r:embed="rId2"/>
          <a:stretch>
            <a:fillRect/>
          </a:stretch>
        </p:blipFill>
        <p:spPr>
          <a:xfrm>
            <a:off x="0" y="6673588"/>
            <a:ext cx="685800" cy="184412"/>
          </a:xfrm>
          <a:prstGeom prst="rect">
            <a:avLst/>
          </a:prstGeom>
        </p:spPr>
      </p:pic>
      <p:sp>
        <p:nvSpPr>
          <p:cNvPr id="3" name="Slide Number Placeholder 2"/>
          <p:cNvSpPr>
            <a:spLocks noGrp="1"/>
          </p:cNvSpPr>
          <p:nvPr>
            <p:ph type="sldNum" sz="quarter" idx="12"/>
          </p:nvPr>
        </p:nvSpPr>
        <p:spPr/>
        <p:txBody>
          <a:bodyPr/>
          <a:lstStyle/>
          <a:p>
            <a:fld id="{AAA87EA6-7253-4DD1-AC0C-C5A292CFE399}" type="slidenum">
              <a:rPr lang="en-US" smtClean="0"/>
              <a:pPr/>
              <a:t>1</a:t>
            </a:fld>
            <a:endParaRPr lang="en-US"/>
          </a:p>
        </p:txBody>
      </p:sp>
      <p:sp>
        <p:nvSpPr>
          <p:cNvPr id="6" name="TextBox 5"/>
          <p:cNvSpPr txBox="1"/>
          <p:nvPr/>
        </p:nvSpPr>
        <p:spPr>
          <a:xfrm>
            <a:off x="2971800" y="3962400"/>
            <a:ext cx="3200400" cy="954107"/>
          </a:xfrm>
          <a:prstGeom prst="rect">
            <a:avLst/>
          </a:prstGeom>
          <a:noFill/>
        </p:spPr>
        <p:txBody>
          <a:bodyPr wrap="square" rtlCol="0">
            <a:spAutoFit/>
          </a:bodyPr>
          <a:lstStyle/>
          <a:p>
            <a:pPr algn="ctr"/>
            <a:r>
              <a:rPr lang="en-US" sz="2800" dirty="0" smtClean="0"/>
              <a:t>13-17 February</a:t>
            </a:r>
            <a:br>
              <a:rPr lang="en-US" sz="2800" dirty="0" smtClean="0"/>
            </a:br>
            <a:r>
              <a:rPr lang="en-US" sz="2800" dirty="0" smtClean="0"/>
              <a:t>San Francisco, CA</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A87EA6-7253-4DD1-AC0C-C5A292CFE399}" type="slidenum">
              <a:rPr lang="en-US" smtClean="0"/>
              <a:pPr/>
              <a:t>2</a:t>
            </a:fld>
            <a:endParaRPr lang="en-US"/>
          </a:p>
        </p:txBody>
      </p:sp>
      <p:sp>
        <p:nvSpPr>
          <p:cNvPr id="5" name="Content Placeholder 2"/>
          <p:cNvSpPr>
            <a:spLocks noGrp="1"/>
          </p:cNvSpPr>
          <p:nvPr>
            <p:ph sz="half" idx="1"/>
          </p:nvPr>
        </p:nvSpPr>
        <p:spPr>
          <a:xfrm>
            <a:off x="533400" y="1600200"/>
            <a:ext cx="8153400" cy="4343400"/>
          </a:xfrm>
        </p:spPr>
        <p:txBody>
          <a:bodyPr>
            <a:noAutofit/>
          </a:bodyPr>
          <a:lstStyle/>
          <a:p>
            <a:r>
              <a:rPr lang="en-US" sz="1800" b="1" dirty="0" smtClean="0">
                <a:latin typeface="Arial" panose="020B0604020202020204" pitchFamily="34" charset="0"/>
                <a:cs typeface="Arial" panose="020B0604020202020204" pitchFamily="34" charset="0"/>
              </a:rPr>
              <a:t>Interop Showcase Flyer  </a:t>
            </a:r>
            <a:endParaRPr lang="en-US" sz="1800" b="1" dirty="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Draft to be circulated to the group on Mon, 6 Feb</a:t>
            </a:r>
          </a:p>
          <a:p>
            <a:pPr lvl="1"/>
            <a:r>
              <a:rPr lang="en-US" sz="1800" dirty="0" smtClean="0">
                <a:latin typeface="Arial" panose="020B0604020202020204" pitchFamily="34" charset="0"/>
                <a:cs typeface="Arial" panose="020B0604020202020204" pitchFamily="34" charset="0"/>
              </a:rPr>
              <a:t>Comments due from the group by Thurs, 9 Feb</a:t>
            </a:r>
            <a:br>
              <a:rPr lang="en-US" sz="1800" dirty="0" smtClean="0">
                <a:latin typeface="Arial" panose="020B0604020202020204" pitchFamily="34" charset="0"/>
                <a:cs typeface="Arial" panose="020B0604020202020204" pitchFamily="34" charset="0"/>
              </a:rPr>
            </a:br>
            <a:endParaRPr lang="en-US" sz="1000" b="1" dirty="0">
              <a:latin typeface="Arial" panose="020B0604020202020204" pitchFamily="34" charset="0"/>
              <a:cs typeface="Arial" panose="020B0604020202020204" pitchFamily="34" charset="0"/>
            </a:endParaRPr>
          </a:p>
          <a:p>
            <a:r>
              <a:rPr lang="en-US" sz="1800" b="1" dirty="0" smtClean="0">
                <a:latin typeface="Arial" panose="020B0604020202020204" pitchFamily="34" charset="0"/>
                <a:cs typeface="Arial" panose="020B0604020202020204" pitchFamily="34" charset="0"/>
              </a:rPr>
              <a:t>Press Release – Call for Quotes</a:t>
            </a:r>
          </a:p>
          <a:p>
            <a:pPr lvl="1"/>
            <a:r>
              <a:rPr lang="en-US" sz="1800" dirty="0" smtClean="0">
                <a:latin typeface="Arial" panose="020B0604020202020204" pitchFamily="34" charset="0"/>
                <a:cs typeface="Arial" panose="020B0604020202020204" pitchFamily="34" charset="0"/>
              </a:rPr>
              <a:t>Quote </a:t>
            </a:r>
            <a:r>
              <a:rPr lang="en-US" sz="1800" dirty="0" smtClean="0">
                <a:solidFill>
                  <a:schemeClr val="tx1"/>
                </a:solidFill>
                <a:latin typeface="Arial" panose="020B0604020202020204" pitchFamily="34" charset="0"/>
                <a:cs typeface="Arial" panose="020B0604020202020204" pitchFamily="34" charset="0"/>
              </a:rPr>
              <a:t>deadline is Tues, 7 Feb</a:t>
            </a:r>
          </a:p>
          <a:p>
            <a:pPr lvl="1"/>
            <a:r>
              <a:rPr lang="en-US" sz="1800" dirty="0" smtClean="0">
                <a:solidFill>
                  <a:schemeClr val="tx1"/>
                </a:solidFill>
                <a:latin typeface="Arial" panose="020B0604020202020204" pitchFamily="34" charset="0"/>
                <a:cs typeface="Arial" panose="020B0604020202020204" pitchFamily="34" charset="0"/>
              </a:rPr>
              <a:t>Press release will be distributed on Tues, 14 Feb</a:t>
            </a:r>
            <a:r>
              <a:rPr lang="en-US" sz="1800" b="1" dirty="0" smtClean="0">
                <a:latin typeface="Arial" panose="020B0604020202020204" pitchFamily="34" charset="0"/>
                <a:cs typeface="Arial" panose="020B0604020202020204" pitchFamily="34" charset="0"/>
              </a:rPr>
              <a:t/>
            </a:r>
            <a:br>
              <a:rPr lang="en-US" sz="1800" b="1" dirty="0" smtClean="0">
                <a:latin typeface="Arial" panose="020B0604020202020204" pitchFamily="34" charset="0"/>
                <a:cs typeface="Arial" panose="020B0604020202020204" pitchFamily="34" charset="0"/>
              </a:rPr>
            </a:br>
            <a:endParaRPr lang="en-US" sz="1000" b="1" dirty="0" smtClean="0">
              <a:latin typeface="Arial" panose="020B0604020202020204" pitchFamily="34" charset="0"/>
              <a:cs typeface="Arial" panose="020B0604020202020204" pitchFamily="34" charset="0"/>
            </a:endParaRPr>
          </a:p>
          <a:p>
            <a:r>
              <a:rPr lang="en-US" sz="1800" b="1" dirty="0" smtClean="0">
                <a:latin typeface="Arial" panose="020B0604020202020204" pitchFamily="34" charset="0"/>
                <a:cs typeface="Arial" panose="020B0604020202020204" pitchFamily="34" charset="0"/>
              </a:rPr>
              <a:t>Booth Staff Registration</a:t>
            </a:r>
          </a:p>
          <a:p>
            <a:pPr lvl="1"/>
            <a:r>
              <a:rPr lang="en-US" sz="1800" dirty="0" smtClean="0">
                <a:latin typeface="Arial" panose="020B0604020202020204" pitchFamily="34" charset="0"/>
                <a:cs typeface="Arial" panose="020B0604020202020204" pitchFamily="34" charset="0"/>
              </a:rPr>
              <a:t>List of booth staff representatives has been circulated</a:t>
            </a:r>
          </a:p>
          <a:p>
            <a:pPr lvl="1"/>
            <a:r>
              <a:rPr lang="en-US" sz="1800" dirty="0" smtClean="0">
                <a:latin typeface="Arial" panose="020B0604020202020204" pitchFamily="34" charset="0"/>
                <a:cs typeface="Arial" panose="020B0604020202020204" pitchFamily="34" charset="0"/>
              </a:rPr>
              <a:t>Deadline to submit changes or request additional passes is Mon, 6 Feb</a:t>
            </a:r>
            <a:br>
              <a:rPr lang="en-US" sz="1800" dirty="0" smtClean="0">
                <a:latin typeface="Arial" panose="020B0604020202020204" pitchFamily="34" charset="0"/>
                <a:cs typeface="Arial" panose="020B0604020202020204" pitchFamily="34" charset="0"/>
              </a:rPr>
            </a:br>
            <a:endParaRPr lang="en-US" sz="1100" dirty="0" smtClean="0">
              <a:latin typeface="Arial" panose="020B0604020202020204" pitchFamily="34" charset="0"/>
              <a:cs typeface="Arial" panose="020B0604020202020204" pitchFamily="34" charset="0"/>
            </a:endParaRPr>
          </a:p>
          <a:p>
            <a:r>
              <a:rPr lang="en-US" sz="1800" b="1" dirty="0" smtClean="0">
                <a:latin typeface="Arial" panose="020B0604020202020204" pitchFamily="34" charset="0"/>
                <a:cs typeface="Arial" panose="020B0604020202020204" pitchFamily="34" charset="0"/>
              </a:rPr>
              <a:t>Call for video monitor cord requirement (SVG or HDMI) and Static IP Addresses </a:t>
            </a:r>
          </a:p>
          <a:p>
            <a:pPr lvl="1"/>
            <a:r>
              <a:rPr lang="en-US" sz="1800" dirty="0" smtClean="0">
                <a:latin typeface="Arial" panose="020B0604020202020204" pitchFamily="34" charset="0"/>
                <a:cs typeface="Arial" panose="020B0604020202020204" pitchFamily="34" charset="0"/>
              </a:rPr>
              <a:t>Request going out today</a:t>
            </a:r>
          </a:p>
        </p:txBody>
      </p:sp>
      <p:sp>
        <p:nvSpPr>
          <p:cNvPr id="6" name="Title 1"/>
          <p:cNvSpPr>
            <a:spLocks noGrp="1"/>
          </p:cNvSpPr>
          <p:nvPr>
            <p:ph type="title"/>
          </p:nvPr>
        </p:nvSpPr>
        <p:spPr>
          <a:xfrm>
            <a:off x="721341" y="457200"/>
            <a:ext cx="8033004" cy="990600"/>
          </a:xfrm>
        </p:spPr>
        <p:txBody>
          <a:bodyPr>
            <a:normAutofit/>
          </a:bodyPr>
          <a:lstStyle/>
          <a:p>
            <a:r>
              <a:rPr lang="en-US" sz="2400" b="1" dirty="0" smtClean="0">
                <a:solidFill>
                  <a:srgbClr val="7030A0"/>
                </a:solidFill>
              </a:rPr>
              <a:t>Upcoming items &amp; deadlines</a:t>
            </a:r>
            <a:endParaRPr lang="en-US" sz="2400" b="1" dirty="0">
              <a:solidFill>
                <a:srgbClr val="7030A0"/>
              </a:solidFill>
            </a:endParaRPr>
          </a:p>
        </p:txBody>
      </p:sp>
    </p:spTree>
    <p:extLst>
      <p:ext uri="{BB962C8B-B14F-4D97-AF65-F5344CB8AC3E}">
        <p14:creationId xmlns:p14="http://schemas.microsoft.com/office/powerpoint/2010/main" val="3671228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A87EA6-7253-4DD1-AC0C-C5A292CFE399}" type="slidenum">
              <a:rPr lang="en-US" smtClean="0"/>
              <a:pPr/>
              <a:t>3</a:t>
            </a:fld>
            <a:endParaRPr lang="en-US"/>
          </a:p>
        </p:txBody>
      </p:sp>
      <p:sp>
        <p:nvSpPr>
          <p:cNvPr id="5" name="Title 1"/>
          <p:cNvSpPr>
            <a:spLocks noGrp="1"/>
          </p:cNvSpPr>
          <p:nvPr>
            <p:ph type="title"/>
          </p:nvPr>
        </p:nvSpPr>
        <p:spPr>
          <a:xfrm>
            <a:off x="533400" y="457200"/>
            <a:ext cx="8033004" cy="990600"/>
          </a:xfrm>
        </p:spPr>
        <p:txBody>
          <a:bodyPr>
            <a:normAutofit/>
          </a:bodyPr>
          <a:lstStyle/>
          <a:p>
            <a:r>
              <a:rPr lang="en-US" sz="2400" b="1" dirty="0" smtClean="0">
                <a:solidFill>
                  <a:srgbClr val="7030A0"/>
                </a:solidFill>
              </a:rPr>
              <a:t>schedule</a:t>
            </a:r>
            <a:endParaRPr lang="en-US" sz="2400" b="1" dirty="0">
              <a:solidFill>
                <a:srgbClr val="7030A0"/>
              </a:solidFill>
            </a:endParaRPr>
          </a:p>
        </p:txBody>
      </p:sp>
      <p:sp>
        <p:nvSpPr>
          <p:cNvPr id="6" name="Content Placeholder 2"/>
          <p:cNvSpPr>
            <a:spLocks noGrp="1"/>
          </p:cNvSpPr>
          <p:nvPr>
            <p:ph sz="half" idx="1"/>
          </p:nvPr>
        </p:nvSpPr>
        <p:spPr>
          <a:xfrm>
            <a:off x="533400" y="1752600"/>
            <a:ext cx="8077200" cy="4419600"/>
          </a:xfrm>
        </p:spPr>
        <p:txBody>
          <a:bodyPr>
            <a:normAutofit lnSpcReduction="10000"/>
          </a:bodyPr>
          <a:lstStyle/>
          <a:p>
            <a:pPr marL="0" indent="0">
              <a:buNone/>
            </a:pPr>
            <a:r>
              <a:rPr lang="en-US" sz="1600" dirty="0">
                <a:latin typeface="Arial" panose="020B0604020202020204" pitchFamily="34" charset="0"/>
                <a:cs typeface="Arial" panose="020B0604020202020204" pitchFamily="34" charset="0"/>
              </a:rPr>
              <a:t>Our space will be available for set-up and testing on Monday, 13 February from 8:00-4:00 PM. The show will open for a special reception Monday evening. </a:t>
            </a:r>
            <a:r>
              <a:rPr lang="en-US" sz="1600" dirty="0" smtClean="0">
                <a:latin typeface="Arial" panose="020B0604020202020204" pitchFamily="34" charset="0"/>
                <a:cs typeface="Arial" panose="020B0604020202020204" pitchFamily="34" charset="0"/>
              </a:rPr>
              <a:t> Below </a:t>
            </a:r>
            <a:r>
              <a:rPr lang="en-US" sz="1600" dirty="0">
                <a:latin typeface="Arial" panose="020B0604020202020204" pitchFamily="34" charset="0"/>
                <a:cs typeface="Arial" panose="020B0604020202020204" pitchFamily="34" charset="0"/>
              </a:rPr>
              <a:t>is a complete list of show hours, including setup and dismantle times.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u="sng" dirty="0">
                <a:latin typeface="Arial" panose="020B0604020202020204" pitchFamily="34" charset="0"/>
                <a:cs typeface="Arial" panose="020B0604020202020204" pitchFamily="34" charset="0"/>
              </a:rPr>
              <a:t>Monday, 13 February</a:t>
            </a:r>
            <a:br>
              <a:rPr lang="en-US" sz="1600" u="sng"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Setup &amp; testing beginning at 8:00 AM (runs till 4:00 </a:t>
            </a:r>
            <a:r>
              <a:rPr lang="en-US" sz="1600" dirty="0" smtClean="0">
                <a:latin typeface="Arial" panose="020B0604020202020204" pitchFamily="34" charset="0"/>
                <a:cs typeface="Arial" panose="020B0604020202020204" pitchFamily="34" charset="0"/>
              </a:rPr>
              <a:t>PM)</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Mandatory </a:t>
            </a:r>
            <a:r>
              <a:rPr lang="en-US" sz="1600" dirty="0" smtClean="0">
                <a:latin typeface="Arial" panose="020B0604020202020204" pitchFamily="34" charset="0"/>
                <a:cs typeface="Arial" panose="020B0604020202020204" pitchFamily="34" charset="0"/>
              </a:rPr>
              <a:t>staff meeting and pictures: 4:30 PM</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Welcome reception: 5:00 - 7:00 PM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u="sng" dirty="0">
                <a:latin typeface="Arial" panose="020B0604020202020204" pitchFamily="34" charset="0"/>
                <a:cs typeface="Arial" panose="020B0604020202020204" pitchFamily="34" charset="0"/>
              </a:rPr>
              <a:t>Tuesday, 14 February</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10:00 AM – 6:00 PM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u="sng" dirty="0">
                <a:latin typeface="Arial" panose="020B0604020202020204" pitchFamily="34" charset="0"/>
                <a:cs typeface="Arial" panose="020B0604020202020204" pitchFamily="34" charset="0"/>
              </a:rPr>
              <a:t>Wednesday, 15 February</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10:00 AM - 6:00 PM</a:t>
            </a:r>
            <a:br>
              <a:rPr lang="en-US" sz="1600" dirty="0">
                <a:latin typeface="Arial" panose="020B0604020202020204" pitchFamily="34" charset="0"/>
                <a:cs typeface="Arial" panose="020B0604020202020204" pitchFamily="34" charset="0"/>
              </a:rPr>
            </a:br>
            <a:r>
              <a:rPr lang="en-US" sz="1600" u="sng" dirty="0">
                <a:latin typeface="Arial" panose="020B0604020202020204" pitchFamily="34" charset="0"/>
                <a:cs typeface="Arial" panose="020B0604020202020204" pitchFamily="34" charset="0"/>
              </a:rPr>
              <a:t/>
            </a:r>
            <a:br>
              <a:rPr lang="en-US" sz="1600" u="sng" dirty="0">
                <a:latin typeface="Arial" panose="020B0604020202020204" pitchFamily="34" charset="0"/>
                <a:cs typeface="Arial" panose="020B0604020202020204" pitchFamily="34" charset="0"/>
              </a:rPr>
            </a:br>
            <a:r>
              <a:rPr lang="en-US" sz="1600" u="sng" dirty="0">
                <a:latin typeface="Arial" panose="020B0604020202020204" pitchFamily="34" charset="0"/>
                <a:cs typeface="Arial" panose="020B0604020202020204" pitchFamily="34" charset="0"/>
              </a:rPr>
              <a:t>Thursday, 16 February</a:t>
            </a:r>
            <a:br>
              <a:rPr lang="en-US" sz="1600" u="sng"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10:00 AM – 3:00 PM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Booth dismantle: 3:00 – 5:00 PM</a:t>
            </a:r>
          </a:p>
          <a:p>
            <a:endParaRPr lang="en-US" dirty="0"/>
          </a:p>
        </p:txBody>
      </p:sp>
    </p:spTree>
    <p:extLst>
      <p:ext uri="{BB962C8B-B14F-4D97-AF65-F5344CB8AC3E}">
        <p14:creationId xmlns:p14="http://schemas.microsoft.com/office/powerpoint/2010/main" val="109207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a:ln>
            <a:solidFill>
              <a:schemeClr val="tx1"/>
            </a:solidFill>
          </a:ln>
        </p:spPr>
        <p:txBody>
          <a:bodyPr>
            <a:normAutofit/>
          </a:bodyPr>
          <a:lstStyle/>
          <a:p>
            <a:r>
              <a:rPr lang="en-US" sz="2400" b="1" dirty="0" smtClean="0">
                <a:solidFill>
                  <a:srgbClr val="7030A0"/>
                </a:solidFill>
              </a:rPr>
              <a:t>Code of conduct</a:t>
            </a:r>
            <a:endParaRPr lang="en-US" sz="2400" b="1" dirty="0">
              <a:solidFill>
                <a:srgbClr val="7030A0"/>
              </a:solidFill>
            </a:endParaRPr>
          </a:p>
        </p:txBody>
      </p:sp>
      <p:sp>
        <p:nvSpPr>
          <p:cNvPr id="3" name="Content Placeholder 2"/>
          <p:cNvSpPr>
            <a:spLocks noGrp="1"/>
          </p:cNvSpPr>
          <p:nvPr>
            <p:ph idx="1"/>
          </p:nvPr>
        </p:nvSpPr>
        <p:spPr>
          <a:xfrm>
            <a:off x="342900" y="1524000"/>
            <a:ext cx="8229600" cy="5029200"/>
          </a:xfrm>
        </p:spPr>
        <p:txBody>
          <a:bodyPr>
            <a:normAutofit fontScale="77500" lnSpcReduction="20000"/>
          </a:bodyPr>
          <a:lstStyle/>
          <a:p>
            <a:r>
              <a:rPr lang="en-US" sz="2300" dirty="0" smtClean="0"/>
              <a:t>All participants must have </a:t>
            </a:r>
            <a:r>
              <a:rPr lang="en-US" sz="2300" dirty="0"/>
              <a:t>at least one representative present onsite at all times during the event. (In special cases, this requirement may be waived by advance consent of OASIS staff and the Interop Team.) </a:t>
            </a:r>
            <a:endParaRPr lang="en-US" sz="2300" dirty="0" smtClean="0"/>
          </a:p>
          <a:p>
            <a:r>
              <a:rPr lang="en-US" sz="2300" dirty="0" smtClean="0"/>
              <a:t>Due </a:t>
            </a:r>
            <a:r>
              <a:rPr lang="en-US" sz="2300" dirty="0"/>
              <a:t>to space constraints, each participating company will need to limit the amount of staff in the booth to no more than two per company -- at any given time. </a:t>
            </a:r>
            <a:endParaRPr lang="en-US" sz="2300" dirty="0" smtClean="0"/>
          </a:p>
          <a:p>
            <a:r>
              <a:rPr lang="en-US" sz="2300" dirty="0"/>
              <a:t>Onsite, all representatives are expected to behave in a professional, collegial </a:t>
            </a:r>
            <a:r>
              <a:rPr lang="en-US" sz="2300" dirty="0" smtClean="0"/>
              <a:t>manner, and should:</a:t>
            </a:r>
            <a:endParaRPr lang="en-US" sz="2300" dirty="0"/>
          </a:p>
          <a:p>
            <a:pPr lvl="2"/>
            <a:r>
              <a:rPr lang="en-US" sz="2000" dirty="0" smtClean="0"/>
              <a:t>First, represent </a:t>
            </a:r>
            <a:r>
              <a:rPr lang="en-US" sz="2000" dirty="0"/>
              <a:t>OASIS as a vibrant, critical industry body that values </a:t>
            </a:r>
            <a:r>
              <a:rPr lang="en-US" sz="2000" dirty="0" smtClean="0"/>
              <a:t>participation; </a:t>
            </a:r>
            <a:endParaRPr lang="en-US" sz="2000" dirty="0"/>
          </a:p>
          <a:p>
            <a:pPr lvl="2"/>
            <a:r>
              <a:rPr lang="en-US" sz="2000" dirty="0" smtClean="0"/>
              <a:t>Represent </a:t>
            </a:r>
            <a:r>
              <a:rPr lang="en-US" sz="2000" dirty="0"/>
              <a:t>your TC, the work being done and the importance of participation for ensuring satisfaction of industry </a:t>
            </a:r>
            <a:r>
              <a:rPr lang="en-US" sz="2000" dirty="0" smtClean="0"/>
              <a:t>requirements; and finally, </a:t>
            </a:r>
          </a:p>
          <a:p>
            <a:pPr lvl="2"/>
            <a:r>
              <a:rPr lang="en-US" sz="2000" dirty="0" smtClean="0"/>
              <a:t>Represent </a:t>
            </a:r>
            <a:r>
              <a:rPr lang="en-US" sz="2000" dirty="0"/>
              <a:t>your </a:t>
            </a:r>
            <a:r>
              <a:rPr lang="en-US" sz="2000" dirty="0" smtClean="0"/>
              <a:t>company </a:t>
            </a:r>
            <a:r>
              <a:rPr lang="en-US" sz="2000" dirty="0"/>
              <a:t>without </a:t>
            </a:r>
            <a:r>
              <a:rPr lang="en-US" sz="2000" dirty="0" smtClean="0"/>
              <a:t>negativity towards others. </a:t>
            </a:r>
            <a:endParaRPr lang="en-US" sz="2000" dirty="0"/>
          </a:p>
          <a:p>
            <a:r>
              <a:rPr lang="en-US" sz="2300" dirty="0" smtClean="0"/>
              <a:t>Professional </a:t>
            </a:r>
            <a:r>
              <a:rPr lang="en-US" sz="2300" dirty="0"/>
              <a:t>business attire is required. </a:t>
            </a:r>
            <a:r>
              <a:rPr lang="en-US" sz="2300" dirty="0" smtClean="0"/>
              <a:t> Company logo shirts may be worn, but must reflect only the branding of the participating company.  </a:t>
            </a:r>
          </a:p>
          <a:p>
            <a:r>
              <a:rPr lang="en-US" sz="2300" dirty="0" smtClean="0"/>
              <a:t>Literature displayed in the booth must directly relate to the product and/or services on display from participating member companies. </a:t>
            </a:r>
          </a:p>
          <a:p>
            <a:r>
              <a:rPr lang="en-US" sz="2300" dirty="0" smtClean="0"/>
              <a:t>To remain consistent and fair, any lead retrieval within our space must be done using only those OASIS designated lead generation devices. No other devices or actions may be used.  All leads generated will be provided to all participants.</a:t>
            </a:r>
            <a:r>
              <a:rPr lang="en-US" sz="1600" b="1" dirty="0"/>
              <a:t/>
            </a:r>
            <a:br>
              <a:rPr lang="en-US" sz="1600" b="1" dirty="0"/>
            </a:br>
            <a:endParaRPr lang="en-US" sz="1600" dirty="0" smtClean="0"/>
          </a:p>
        </p:txBody>
      </p:sp>
      <p:pic>
        <p:nvPicPr>
          <p:cNvPr id="6" name="Picture 5" descr="oasis.tif"/>
          <p:cNvPicPr>
            <a:picLocks noChangeAspect="1"/>
          </p:cNvPicPr>
          <p:nvPr/>
        </p:nvPicPr>
        <p:blipFill>
          <a:blip r:embed="rId2"/>
          <a:stretch>
            <a:fillRect/>
          </a:stretch>
        </p:blipFill>
        <p:spPr>
          <a:xfrm>
            <a:off x="0" y="6673588"/>
            <a:ext cx="685800" cy="184412"/>
          </a:xfrm>
          <a:prstGeom prst="rect">
            <a:avLst/>
          </a:prstGeom>
        </p:spPr>
      </p:pic>
      <p:sp>
        <p:nvSpPr>
          <p:cNvPr id="4" name="Slide Number Placeholder 3"/>
          <p:cNvSpPr>
            <a:spLocks noGrp="1"/>
          </p:cNvSpPr>
          <p:nvPr>
            <p:ph type="sldNum" sz="quarter" idx="12"/>
          </p:nvPr>
        </p:nvSpPr>
        <p:spPr/>
        <p:txBody>
          <a:bodyPr/>
          <a:lstStyle/>
          <a:p>
            <a:fld id="{AAA87EA6-7253-4DD1-AC0C-C5A292CFE399}" type="slidenum">
              <a:rPr lang="en-US" smtClean="0"/>
              <a:pPr/>
              <a:t>4</a:t>
            </a:fld>
            <a:endParaRPr lang="en-US"/>
          </a:p>
        </p:txBody>
      </p:sp>
      <p:sp>
        <p:nvSpPr>
          <p:cNvPr id="5" name="Rectangle 4"/>
          <p:cNvSpPr/>
          <p:nvPr/>
        </p:nvSpPr>
        <p:spPr>
          <a:xfrm>
            <a:off x="533400" y="1720840"/>
            <a:ext cx="8153400" cy="1200329"/>
          </a:xfrm>
          <a:prstGeom prst="rect">
            <a:avLst/>
          </a:prstGeom>
        </p:spPr>
        <p:txBody>
          <a:bodyPr wrap="square">
            <a:spAutoFit/>
          </a:bodyPr>
          <a:lstStyle/>
          <a:p>
            <a:r>
              <a:rPr lang="en-US" dirty="0" smtClean="0"/>
              <a:t/>
            </a:r>
            <a:br>
              <a:rPr lang="en-US" dirty="0" smtClean="0"/>
            </a:br>
            <a:endParaRPr lang="en-US" dirty="0" smtClean="0"/>
          </a:p>
          <a:p>
            <a:endParaRPr lang="en-US" dirty="0"/>
          </a:p>
          <a:p>
            <a:endParaRPr lang="en-US" dirty="0"/>
          </a:p>
        </p:txBody>
      </p:sp>
    </p:spTree>
    <p:extLst>
      <p:ext uri="{BB962C8B-B14F-4D97-AF65-F5344CB8AC3E}">
        <p14:creationId xmlns:p14="http://schemas.microsoft.com/office/powerpoint/2010/main" val="195784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a:ln>
            <a:solidFill>
              <a:schemeClr val="tx1"/>
            </a:solidFill>
          </a:ln>
        </p:spPr>
        <p:txBody>
          <a:bodyPr>
            <a:normAutofit/>
          </a:bodyPr>
          <a:lstStyle/>
          <a:p>
            <a:r>
              <a:rPr lang="en-US" sz="2400" b="1" dirty="0" smtClean="0">
                <a:solidFill>
                  <a:srgbClr val="7030A0"/>
                </a:solidFill>
              </a:rPr>
              <a:t>Final Booth design</a:t>
            </a:r>
            <a:endParaRPr lang="en-US" sz="2400" b="1" dirty="0">
              <a:solidFill>
                <a:srgbClr val="7030A0"/>
              </a:solidFill>
            </a:endParaRPr>
          </a:p>
        </p:txBody>
      </p:sp>
      <p:pic>
        <p:nvPicPr>
          <p:cNvPr id="6" name="Picture 5" descr="oasis.tif"/>
          <p:cNvPicPr>
            <a:picLocks noChangeAspect="1"/>
          </p:cNvPicPr>
          <p:nvPr/>
        </p:nvPicPr>
        <p:blipFill>
          <a:blip r:embed="rId2"/>
          <a:stretch>
            <a:fillRect/>
          </a:stretch>
        </p:blipFill>
        <p:spPr>
          <a:xfrm>
            <a:off x="0" y="6673588"/>
            <a:ext cx="685800" cy="184412"/>
          </a:xfrm>
          <a:prstGeom prst="rect">
            <a:avLst/>
          </a:prstGeom>
        </p:spPr>
      </p:pic>
      <p:sp>
        <p:nvSpPr>
          <p:cNvPr id="4" name="Slide Number Placeholder 3"/>
          <p:cNvSpPr>
            <a:spLocks noGrp="1"/>
          </p:cNvSpPr>
          <p:nvPr>
            <p:ph type="sldNum" sz="quarter" idx="12"/>
          </p:nvPr>
        </p:nvSpPr>
        <p:spPr/>
        <p:txBody>
          <a:bodyPr/>
          <a:lstStyle/>
          <a:p>
            <a:fld id="{AAA87EA6-7253-4DD1-AC0C-C5A292CFE399}" type="slidenum">
              <a:rPr lang="en-US" smtClean="0"/>
              <a:pPr/>
              <a:t>5</a:t>
            </a:fld>
            <a:endParaRPr lang="en-US"/>
          </a:p>
        </p:txBody>
      </p:sp>
      <p:pic>
        <p:nvPicPr>
          <p:cNvPr id="1034" name="Picture 10" descr="view 6 PRES"/>
          <p:cNvPicPr>
            <a:picLocks noChangeAspect="1" noChangeArrowheads="1"/>
          </p:cNvPicPr>
          <p:nvPr/>
        </p:nvPicPr>
        <p:blipFill>
          <a:blip r:embed="rId3">
            <a:extLst>
              <a:ext uri="{28A0092B-C50C-407E-A947-70E740481C1C}">
                <a14:useLocalDpi xmlns:a14="http://schemas.microsoft.com/office/drawing/2010/main" val="0"/>
              </a:ext>
            </a:extLst>
          </a:blip>
          <a:srcRect l="59583" t="13376" r="1520" b="35013"/>
          <a:stretch>
            <a:fillRect/>
          </a:stretch>
        </p:blipFill>
        <p:spPr bwMode="auto">
          <a:xfrm rot="10800000">
            <a:off x="5990150" y="1362608"/>
            <a:ext cx="2838704" cy="291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TextBox 13"/>
          <p:cNvSpPr txBox="1"/>
          <p:nvPr/>
        </p:nvSpPr>
        <p:spPr>
          <a:xfrm>
            <a:off x="6396946" y="4232567"/>
            <a:ext cx="1676399" cy="646331"/>
          </a:xfrm>
          <a:prstGeom prst="rect">
            <a:avLst/>
          </a:prstGeom>
          <a:noFill/>
        </p:spPr>
        <p:txBody>
          <a:bodyPr wrap="square" rtlCol="0">
            <a:spAutoFit/>
          </a:bodyPr>
          <a:lstStyle/>
          <a:p>
            <a:r>
              <a:rPr lang="en-US" dirty="0" smtClean="0"/>
              <a:t>Tower &amp; monitor</a:t>
            </a:r>
            <a:endParaRPr lang="en-US" dirty="0"/>
          </a:p>
        </p:txBody>
      </p:sp>
      <p:sp>
        <p:nvSpPr>
          <p:cNvPr id="15" name="Up Arrow 14"/>
          <p:cNvSpPr/>
          <p:nvPr/>
        </p:nvSpPr>
        <p:spPr>
          <a:xfrm>
            <a:off x="6032261" y="4183790"/>
            <a:ext cx="304800" cy="4544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view 6 PRES"/>
          <p:cNvPicPr>
            <a:picLocks noChangeAspect="1" noChangeArrowheads="1"/>
          </p:cNvPicPr>
          <p:nvPr/>
        </p:nvPicPr>
        <p:blipFill>
          <a:blip r:embed="rId3">
            <a:extLst>
              <a:ext uri="{28A0092B-C50C-407E-A947-70E740481C1C}">
                <a14:useLocalDpi xmlns:a14="http://schemas.microsoft.com/office/drawing/2010/main" val="0"/>
              </a:ext>
            </a:extLst>
          </a:blip>
          <a:srcRect l="67891" t="17171" r="26447" b="63477"/>
          <a:stretch>
            <a:fillRect/>
          </a:stretch>
        </p:blipFill>
        <p:spPr bwMode="auto">
          <a:xfrm rot="10800000">
            <a:off x="6553200" y="2678153"/>
            <a:ext cx="492125" cy="130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7" name="Picture 13" descr="view 6 PRES"/>
          <p:cNvPicPr>
            <a:picLocks noChangeAspect="1" noChangeArrowheads="1"/>
          </p:cNvPicPr>
          <p:nvPr/>
        </p:nvPicPr>
        <p:blipFill>
          <a:blip r:embed="rId3">
            <a:extLst>
              <a:ext uri="{28A0092B-C50C-407E-A947-70E740481C1C}">
                <a14:useLocalDpi xmlns:a14="http://schemas.microsoft.com/office/drawing/2010/main" val="0"/>
              </a:ext>
            </a:extLst>
          </a:blip>
          <a:srcRect l="73268" t="20332" r="20337" b="62212"/>
          <a:stretch>
            <a:fillRect/>
          </a:stretch>
        </p:blipFill>
        <p:spPr bwMode="auto">
          <a:xfrm rot="10800000">
            <a:off x="7802633" y="2855335"/>
            <a:ext cx="493409" cy="103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TextBox 15"/>
          <p:cNvSpPr txBox="1"/>
          <p:nvPr/>
        </p:nvSpPr>
        <p:spPr>
          <a:xfrm>
            <a:off x="8123750" y="3980678"/>
            <a:ext cx="705104" cy="200055"/>
          </a:xfrm>
          <a:prstGeom prst="rect">
            <a:avLst/>
          </a:prstGeom>
          <a:solidFill>
            <a:schemeClr val="accent2">
              <a:lumMod val="75000"/>
            </a:schemeClr>
          </a:solidFill>
        </p:spPr>
        <p:txBody>
          <a:bodyPr wrap="square" rtlCol="0">
            <a:spAutoFit/>
          </a:bodyPr>
          <a:lstStyle/>
          <a:p>
            <a:r>
              <a:rPr lang="en-US" sz="700" dirty="0" smtClean="0"/>
              <a:t>Counter</a:t>
            </a:r>
            <a:endParaRPr lang="en-US" sz="700" dirty="0"/>
          </a:p>
        </p:txBody>
      </p:sp>
      <p:sp>
        <p:nvSpPr>
          <p:cNvPr id="26" name="TextBox 25"/>
          <p:cNvSpPr txBox="1"/>
          <p:nvPr/>
        </p:nvSpPr>
        <p:spPr>
          <a:xfrm>
            <a:off x="8054556" y="4232568"/>
            <a:ext cx="1676399" cy="646331"/>
          </a:xfrm>
          <a:prstGeom prst="rect">
            <a:avLst/>
          </a:prstGeom>
          <a:noFill/>
        </p:spPr>
        <p:txBody>
          <a:bodyPr wrap="square" rtlCol="0">
            <a:spAutoFit/>
          </a:bodyPr>
          <a:lstStyle/>
          <a:p>
            <a:r>
              <a:rPr lang="en-US" dirty="0" smtClean="0"/>
              <a:t>Literature counter</a:t>
            </a:r>
            <a:endParaRPr lang="en-US" dirty="0"/>
          </a:p>
        </p:txBody>
      </p:sp>
      <p:sp>
        <p:nvSpPr>
          <p:cNvPr id="27" name="Up Arrow 26"/>
          <p:cNvSpPr/>
          <p:nvPr/>
        </p:nvSpPr>
        <p:spPr>
          <a:xfrm>
            <a:off x="7818950" y="4233674"/>
            <a:ext cx="304800" cy="4544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iew 2 PRES"/>
          <p:cNvPicPr>
            <a:picLocks noChangeAspect="1" noChangeArrowheads="1"/>
          </p:cNvPicPr>
          <p:nvPr/>
        </p:nvPicPr>
        <p:blipFill>
          <a:blip r:embed="rId4" cstate="print">
            <a:extLst>
              <a:ext uri="{28A0092B-C50C-407E-A947-70E740481C1C}">
                <a14:useLocalDpi xmlns:a14="http://schemas.microsoft.com/office/drawing/2010/main" val="0"/>
              </a:ext>
            </a:extLst>
          </a:blip>
          <a:srcRect l="53503" t="14555" r="2127" b="31865"/>
          <a:stretch>
            <a:fillRect/>
          </a:stretch>
        </p:blipFill>
        <p:spPr bwMode="auto">
          <a:xfrm>
            <a:off x="1762517" y="1608787"/>
            <a:ext cx="2656562" cy="2479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descr="view 5 PRES"/>
          <p:cNvPicPr>
            <a:picLocks noChangeAspect="1" noChangeArrowheads="1"/>
          </p:cNvPicPr>
          <p:nvPr/>
        </p:nvPicPr>
        <p:blipFill>
          <a:blip r:embed="rId5" cstate="print">
            <a:extLst>
              <a:ext uri="{28A0092B-C50C-407E-A947-70E740481C1C}">
                <a14:useLocalDpi xmlns:a14="http://schemas.microsoft.com/office/drawing/2010/main" val="0"/>
              </a:ext>
            </a:extLst>
          </a:blip>
          <a:srcRect l="3343" t="5507" r="46510" b="22423"/>
          <a:stretch>
            <a:fillRect/>
          </a:stretch>
        </p:blipFill>
        <p:spPr bwMode="auto">
          <a:xfrm>
            <a:off x="457200" y="4183790"/>
            <a:ext cx="2186727" cy="2428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descr="view 1 PRES"/>
          <p:cNvPicPr>
            <a:picLocks noChangeAspect="1" noChangeArrowheads="1"/>
          </p:cNvPicPr>
          <p:nvPr/>
        </p:nvPicPr>
        <p:blipFill>
          <a:blip r:embed="rId6" cstate="print">
            <a:extLst>
              <a:ext uri="{28A0092B-C50C-407E-A947-70E740481C1C}">
                <a14:useLocalDpi xmlns:a14="http://schemas.microsoft.com/office/drawing/2010/main" val="0"/>
              </a:ext>
            </a:extLst>
          </a:blip>
          <a:srcRect l="54414" t="18489" r="1520" b="34225"/>
          <a:stretch>
            <a:fillRect/>
          </a:stretch>
        </p:blipFill>
        <p:spPr bwMode="auto">
          <a:xfrm>
            <a:off x="2819399" y="4183790"/>
            <a:ext cx="2780991" cy="2306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296998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A87EA6-7253-4DD1-AC0C-C5A292CFE399}" type="slidenum">
              <a:rPr lang="en-US" smtClean="0"/>
              <a:pPr/>
              <a:t>6</a:t>
            </a:fld>
            <a:endParaRPr lang="en-US"/>
          </a:p>
        </p:txBody>
      </p:sp>
      <p:sp>
        <p:nvSpPr>
          <p:cNvPr id="5" name="Title 1"/>
          <p:cNvSpPr>
            <a:spLocks noGrp="1"/>
          </p:cNvSpPr>
          <p:nvPr>
            <p:ph type="title"/>
          </p:nvPr>
        </p:nvSpPr>
        <p:spPr>
          <a:xfrm>
            <a:off x="533400" y="457200"/>
            <a:ext cx="8033004" cy="990600"/>
          </a:xfrm>
        </p:spPr>
        <p:txBody>
          <a:bodyPr>
            <a:normAutofit/>
          </a:bodyPr>
          <a:lstStyle/>
          <a:p>
            <a:r>
              <a:rPr lang="en-US" sz="2400" b="1" dirty="0" smtClean="0">
                <a:solidFill>
                  <a:srgbClr val="7030A0"/>
                </a:solidFill>
              </a:rPr>
              <a:t>Company Pod information</a:t>
            </a:r>
            <a:endParaRPr lang="en-US" sz="2400" b="1" dirty="0">
              <a:solidFill>
                <a:srgbClr val="7030A0"/>
              </a:solidFill>
            </a:endParaRPr>
          </a:p>
        </p:txBody>
      </p:sp>
      <p:sp>
        <p:nvSpPr>
          <p:cNvPr id="6" name="Content Placeholder 2"/>
          <p:cNvSpPr>
            <a:spLocks noGrp="1"/>
          </p:cNvSpPr>
          <p:nvPr>
            <p:ph sz="half" idx="1"/>
          </p:nvPr>
        </p:nvSpPr>
        <p:spPr>
          <a:xfrm>
            <a:off x="494257" y="1600200"/>
            <a:ext cx="8077200" cy="5105400"/>
          </a:xfrm>
        </p:spPr>
        <p:txBody>
          <a:bodyPr>
            <a:noAutofit/>
          </a:bodyPr>
          <a:lstStyle/>
          <a:p>
            <a:pPr marL="0" indent="0">
              <a:buNone/>
            </a:pPr>
            <a:r>
              <a:rPr lang="en-US" sz="1800" b="1" dirty="0" smtClean="0"/>
              <a:t>Reminder of what’s included in your workstation? </a:t>
            </a:r>
          </a:p>
          <a:p>
            <a:r>
              <a:rPr lang="en-US" sz="1800" dirty="0"/>
              <a:t>S</a:t>
            </a:r>
            <a:r>
              <a:rPr lang="en-US" sz="1800" dirty="0" smtClean="0"/>
              <a:t>mall counter (size:  24”x35”) </a:t>
            </a:r>
          </a:p>
          <a:p>
            <a:r>
              <a:rPr lang="en-US" sz="1800" dirty="0" smtClean="0"/>
              <a:t>Monitor (26”)</a:t>
            </a:r>
          </a:p>
          <a:p>
            <a:r>
              <a:rPr lang="en-US" sz="1800" dirty="0" smtClean="0"/>
              <a:t>Electricity outlet</a:t>
            </a:r>
          </a:p>
          <a:p>
            <a:r>
              <a:rPr lang="en-US" sz="1800" dirty="0" smtClean="0"/>
              <a:t>Wired internet connectivity (one cable)</a:t>
            </a:r>
            <a:br>
              <a:rPr lang="en-US" sz="1800" dirty="0" smtClean="0"/>
            </a:br>
            <a:r>
              <a:rPr lang="en-US" sz="1600" dirty="0" smtClean="0"/>
              <a:t>If you’re connecting more than one device in your workstation, please bring </a:t>
            </a:r>
            <a:br>
              <a:rPr lang="en-US" sz="1600" dirty="0" smtClean="0"/>
            </a:br>
            <a:r>
              <a:rPr lang="en-US" sz="1600" dirty="0" smtClean="0"/>
              <a:t>along any additional internet cables.  We are also in need of internet hubs. </a:t>
            </a:r>
            <a:br>
              <a:rPr lang="en-US" sz="1600" dirty="0" smtClean="0"/>
            </a:br>
            <a:r>
              <a:rPr lang="en-US" sz="1600" dirty="0" smtClean="0"/>
              <a:t>If you’re able to bring along an internet hub, please do let me know. </a:t>
            </a:r>
            <a:endParaRPr lang="en-US" sz="2000" dirty="0" smtClean="0"/>
          </a:p>
          <a:p>
            <a:r>
              <a:rPr lang="en-US" sz="1800" dirty="0" smtClean="0"/>
              <a:t>Logo signage (above the monitor)</a:t>
            </a:r>
            <a:r>
              <a:rPr lang="en-US" sz="1800" dirty="0"/>
              <a:t> </a:t>
            </a:r>
          </a:p>
          <a:p>
            <a:pPr marL="0" indent="0">
              <a:buNone/>
            </a:pPr>
            <a:r>
              <a:rPr lang="en-US" sz="1800" b="1" dirty="0" smtClean="0"/>
              <a:t/>
            </a:r>
            <a:br>
              <a:rPr lang="en-US" sz="1800" b="1" dirty="0" smtClean="0"/>
            </a:br>
            <a:r>
              <a:rPr lang="en-US" sz="1800" b="1" dirty="0" smtClean="0"/>
              <a:t>Equipment</a:t>
            </a:r>
            <a:r>
              <a:rPr lang="en-US" sz="1800" b="1" dirty="0"/>
              <a:t>:</a:t>
            </a:r>
            <a:r>
              <a:rPr lang="en-US" sz="1800" dirty="0"/>
              <a:t> </a:t>
            </a:r>
            <a:r>
              <a:rPr lang="en-US" sz="1600" dirty="0"/>
              <a:t>Each participating company is responsible for bringing </a:t>
            </a:r>
            <a:r>
              <a:rPr lang="en-US" sz="1600" dirty="0" smtClean="0"/>
              <a:t>their </a:t>
            </a:r>
            <a:r>
              <a:rPr lang="en-US" sz="1600" dirty="0"/>
              <a:t>own company equipment </a:t>
            </a:r>
            <a:r>
              <a:rPr lang="en-US" sz="1600" dirty="0" smtClean="0"/>
              <a:t>(including a computer) to </a:t>
            </a:r>
            <a:r>
              <a:rPr lang="en-US" sz="1600" dirty="0"/>
              <a:t>the event. Please be mindful that all equipment MUST fit within your workstation. Monitors </a:t>
            </a:r>
            <a:r>
              <a:rPr lang="en-US" sz="1600" dirty="0" smtClean="0"/>
              <a:t>(26”) </a:t>
            </a:r>
            <a:r>
              <a:rPr lang="en-US" sz="1600" dirty="0"/>
              <a:t>will be provided -- </a:t>
            </a:r>
            <a:r>
              <a:rPr lang="en-US" sz="1600" dirty="0" smtClean="0"/>
              <a:t>VGA </a:t>
            </a:r>
            <a:r>
              <a:rPr lang="en-US" sz="1600" dirty="0"/>
              <a:t>and HDMI cords will </a:t>
            </a:r>
            <a:r>
              <a:rPr lang="en-US" sz="1600" dirty="0" smtClean="0"/>
              <a:t>available if the request has been received in advance.</a:t>
            </a:r>
            <a:br>
              <a:rPr lang="en-US" sz="1600" dirty="0" smtClean="0"/>
            </a:br>
            <a:r>
              <a:rPr lang="en-US" sz="1800" b="1" dirty="0" smtClean="0"/>
              <a:t/>
            </a:r>
            <a:br>
              <a:rPr lang="en-US" sz="1800" b="1" dirty="0" smtClean="0"/>
            </a:br>
            <a:endParaRPr lang="en-US" sz="1600" dirty="0"/>
          </a:p>
        </p:txBody>
      </p:sp>
      <p:pic>
        <p:nvPicPr>
          <p:cNvPr id="2050" name="Picture 2" descr="view 1 PRES"/>
          <p:cNvPicPr>
            <a:picLocks noChangeAspect="1" noChangeArrowheads="1"/>
          </p:cNvPicPr>
          <p:nvPr/>
        </p:nvPicPr>
        <p:blipFill rotWithShape="1">
          <a:blip r:embed="rId3">
            <a:extLst>
              <a:ext uri="{28A0092B-C50C-407E-A947-70E740481C1C}">
                <a14:useLocalDpi xmlns:a14="http://schemas.microsoft.com/office/drawing/2010/main" val="0"/>
              </a:ext>
            </a:extLst>
          </a:blip>
          <a:srcRect l="73890" t="41704" r="20391" b="37384"/>
          <a:stretch/>
        </p:blipFill>
        <p:spPr bwMode="auto">
          <a:xfrm>
            <a:off x="7391399" y="990600"/>
            <a:ext cx="1180057" cy="33347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539783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DSM</Template>
  <TotalTime>21545</TotalTime>
  <Words>271</Words>
  <Application>Microsoft Office PowerPoint</Application>
  <PresentationFormat>On-screen Show (4:3)</PresentationFormat>
  <Paragraphs>46</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Parcel</vt:lpstr>
      <vt:lpstr>OaSIS KMIP &amp; PKCS 11  @ RSA 2017</vt:lpstr>
      <vt:lpstr>Upcoming items &amp; deadlines</vt:lpstr>
      <vt:lpstr>schedule</vt:lpstr>
      <vt:lpstr>Code of conduct</vt:lpstr>
      <vt:lpstr>Final Booth design</vt:lpstr>
      <vt:lpstr>Company Pod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OASIS Open Annual General Meeting</dc:title>
  <dc:creator>lliscia@gmail.com</dc:creator>
  <cp:lastModifiedBy>jharnad</cp:lastModifiedBy>
  <cp:revision>88</cp:revision>
  <dcterms:created xsi:type="dcterms:W3CDTF">2015-05-22T21:46:20Z</dcterms:created>
  <dcterms:modified xsi:type="dcterms:W3CDTF">2017-02-01T20:14:16Z</dcterms:modified>
</cp:coreProperties>
</file>