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1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5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5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2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7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3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3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0B1BB-7235-4F15-8F9D-4DC675769F4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7DBE-B4E5-4E37-B400-546E14C8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oasis-open.org/sarif/sarif/v2.1.0/os/sarif-v2.1.0-os.html" TargetMode="External"/><Relationship Id="rId13" Type="http://schemas.openxmlformats.org/officeDocument/2006/relationships/hyperlink" Target="https://github.com/GrammaTech/pylint-sarif" TargetMode="External"/><Relationship Id="rId3" Type="http://schemas.openxmlformats.org/officeDocument/2006/relationships/hyperlink" Target="https://github.com/oasis-tcs/sarif-spec" TargetMode="External"/><Relationship Id="rId7" Type="http://schemas.openxmlformats.org/officeDocument/2006/relationships/hyperlink" Target="https://docs.oasis-open.org/sarif/sarif/v2.1.0/os/sarif-v2.1.0-os.docx" TargetMode="External"/><Relationship Id="rId12" Type="http://schemas.openxmlformats.org/officeDocument/2006/relationships/hyperlink" Target="https://github.com/mirswamp/swamp-scarf-sarif" TargetMode="External"/><Relationship Id="rId2" Type="http://schemas.openxmlformats.org/officeDocument/2006/relationships/hyperlink" Target="https://www.oasis-open.org/committees/sar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microsoft/sarif-js-sdk" TargetMode="External"/><Relationship Id="rId11" Type="http://schemas.openxmlformats.org/officeDocument/2006/relationships/hyperlink" Target="https://docs.oasis-open.org/sarif/sarif/v2.1.0/os/sarif-v2.1.0-os.zip" TargetMode="External"/><Relationship Id="rId5" Type="http://schemas.openxmlformats.org/officeDocument/2006/relationships/hyperlink" Target="https://github.com/Microsoft/sarif-sdk" TargetMode="External"/><Relationship Id="rId15" Type="http://schemas.openxmlformats.org/officeDocument/2006/relationships/hyperlink" Target="https://gitlab.com/gitlab-org/gitlab/-/issues/118496" TargetMode="External"/><Relationship Id="rId10" Type="http://schemas.openxmlformats.org/officeDocument/2006/relationships/hyperlink" Target="https://docs.oasis-open.org/sarif/sarif/v2.1.0/os/schemas/" TargetMode="External"/><Relationship Id="rId4" Type="http://schemas.openxmlformats.org/officeDocument/2006/relationships/hyperlink" Target="https://github.com/sarif-standard/taxonomies" TargetMode="External"/><Relationship Id="rId9" Type="http://schemas.openxmlformats.org/officeDocument/2006/relationships/hyperlink" Target="https://docs.oasis-open.org/sarif/sarif/v2.1.0/os/sarif-v2.1.0-os.pdf" TargetMode="External"/><Relationship Id="rId14" Type="http://schemas.openxmlformats.org/officeDocument/2006/relationships/hyperlink" Target="https://github.com/fortify-ps/fortify-ssc-parser-sar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SARIF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dirty="0"/>
              <a:t>tatic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nalysis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dirty="0"/>
              <a:t>esults 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dirty="0"/>
              <a:t>nterchange </a:t>
            </a:r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dirty="0"/>
              <a:t>ormat (SARIF)</a:t>
            </a:r>
          </a:p>
          <a:p>
            <a:r>
              <a:rPr lang="en-US" dirty="0"/>
              <a:t>OASIS Technical Committee</a:t>
            </a:r>
          </a:p>
          <a:p>
            <a:pPr lvl="1"/>
            <a:r>
              <a:rPr lang="en-US" dirty="0"/>
              <a:t>Chartered by Microsoft</a:t>
            </a:r>
          </a:p>
          <a:p>
            <a:pPr lvl="1"/>
            <a:r>
              <a:rPr lang="en-US" dirty="0"/>
              <a:t>Co-proposed by HPE/Micro Focus Fortify</a:t>
            </a:r>
          </a:p>
          <a:p>
            <a:pPr lvl="1"/>
            <a:r>
              <a:rPr lang="en-US" dirty="0"/>
              <a:t>Winner of 2018 OASIS Open Standards Cup: Outstanding New Initiative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8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 and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Purpose</a:t>
            </a:r>
          </a:p>
          <a:p>
            <a:pPr lvl="1"/>
            <a:r>
              <a:rPr lang="en-US" dirty="0"/>
              <a:t>To define a standard format for the output of static analysis tools</a:t>
            </a:r>
          </a:p>
          <a:p>
            <a:r>
              <a:rPr lang="en-US" dirty="0"/>
              <a:t>Goals</a:t>
            </a:r>
          </a:p>
          <a:p>
            <a:pPr lvl="1"/>
            <a:r>
              <a:rPr lang="en-US" dirty="0"/>
              <a:t>Comprehensively capture the range of data produced by commonly used static analysis tools</a:t>
            </a:r>
          </a:p>
          <a:p>
            <a:pPr lvl="1"/>
            <a:r>
              <a:rPr lang="en-US" dirty="0"/>
              <a:t>Be a useful format for analysis tools to emit directly, and also an effective interchange format into which the output of any analysis tool can be converted</a:t>
            </a:r>
          </a:p>
          <a:p>
            <a:pPr lvl="1"/>
            <a:r>
              <a:rPr lang="en-US" dirty="0"/>
              <a:t>Be suitable for use in a variety of scenarios related to analysis result management, and be extensible for use in new scenarios</a:t>
            </a:r>
          </a:p>
          <a:p>
            <a:pPr lvl="1"/>
            <a:r>
              <a:rPr lang="en-US" dirty="0"/>
              <a:t>Reduce the cost and complexity of aggregating the results of various analysis tools into common workflows</a:t>
            </a:r>
          </a:p>
          <a:p>
            <a:pPr lvl="1"/>
            <a:r>
              <a:rPr lang="en-US" dirty="0"/>
              <a:t>Capture information that is useful for assessing a project's compliance with corporate policy or conformance to certification standards</a:t>
            </a:r>
          </a:p>
          <a:p>
            <a:pPr lvl="1"/>
            <a:r>
              <a:rPr lang="en-US" dirty="0"/>
              <a:t>Adopt a widely used serialization format that can be parsed by readily available tools</a:t>
            </a:r>
          </a:p>
          <a:p>
            <a:pPr lvl="1"/>
            <a:r>
              <a:rPr lang="en-US" dirty="0"/>
              <a:t>Represent analysis results for all kinds of programming artifacts, including source code and object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9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Committee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Bank of America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CIRCL</a:t>
            </a:r>
          </a:p>
          <a:p>
            <a:r>
              <a:rPr lang="en-US" b="1" dirty="0">
                <a:solidFill>
                  <a:srgbClr val="FF0000"/>
                </a:solidFill>
              </a:rPr>
              <a:t>Contrast Security</a:t>
            </a:r>
          </a:p>
          <a:p>
            <a:r>
              <a:rPr lang="en-GB" b="1" i="0" dirty="0" err="1">
                <a:solidFill>
                  <a:srgbClr val="000000"/>
                </a:solidFill>
                <a:effectLst/>
              </a:rPr>
              <a:t>Cryptsoft</a:t>
            </a:r>
            <a:r>
              <a:rPr lang="en-GB" b="1" i="0" dirty="0">
                <a:solidFill>
                  <a:srgbClr val="000000"/>
                </a:solidFill>
                <a:effectLst/>
              </a:rPr>
              <a:t> Pty Ltd.</a:t>
            </a:r>
          </a:p>
          <a:p>
            <a:r>
              <a:rPr lang="en-GB" b="1" i="0" dirty="0" err="1">
                <a:solidFill>
                  <a:srgbClr val="FF0000"/>
                </a:solidFill>
                <a:effectLst/>
              </a:rPr>
              <a:t>ForAllSecure</a:t>
            </a:r>
            <a:r>
              <a:rPr lang="en-GB" b="1" i="0">
                <a:solidFill>
                  <a:srgbClr val="FF0000"/>
                </a:solidFill>
                <a:effectLst/>
              </a:rPr>
              <a:t>, </a:t>
            </a:r>
            <a:r>
              <a:rPr lang="en-GB" b="1" i="0" dirty="0">
                <a:solidFill>
                  <a:srgbClr val="FF0000"/>
                </a:solidFill>
                <a:effectLst/>
              </a:rPr>
              <a:t>Inc.</a:t>
            </a:r>
          </a:p>
          <a:p>
            <a:r>
              <a:rPr lang="en-GB" b="1" i="0" dirty="0" err="1">
                <a:solidFill>
                  <a:srgbClr val="FF0000"/>
                </a:solidFill>
                <a:effectLst/>
              </a:rPr>
              <a:t>GrammaTech</a:t>
            </a:r>
            <a:r>
              <a:rPr lang="en-GB" b="1" i="0" dirty="0">
                <a:solidFill>
                  <a:srgbClr val="FF0000"/>
                </a:solidFill>
                <a:effectLst/>
              </a:rPr>
              <a:t>, Inc.</a:t>
            </a:r>
          </a:p>
          <a:p>
            <a:r>
              <a:rPr lang="en-US" b="1" dirty="0" err="1"/>
              <a:t>JFrog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Micro Focus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Microsoft</a:t>
            </a:r>
          </a:p>
          <a:p>
            <a:r>
              <a:rPr lang="en-US" b="1" dirty="0" err="1"/>
              <a:t>Mitre</a:t>
            </a:r>
            <a:r>
              <a:rPr lang="en-US" b="1" dirty="0"/>
              <a:t> Corporation</a:t>
            </a:r>
          </a:p>
          <a:p>
            <a:r>
              <a:rPr lang="en-US" b="1" dirty="0"/>
              <a:t>Northrop Grumman</a:t>
            </a:r>
          </a:p>
          <a:p>
            <a:r>
              <a:rPr lang="en-US" b="1" dirty="0" err="1"/>
              <a:t>sFractal</a:t>
            </a:r>
            <a:r>
              <a:rPr lang="en-US" b="1" dirty="0"/>
              <a:t> Consulting LLC</a:t>
            </a:r>
          </a:p>
          <a:p>
            <a:r>
              <a:rPr lang="en-US" b="1" dirty="0" err="1"/>
              <a:t>Snyk</a:t>
            </a:r>
            <a:r>
              <a:rPr lang="en-US" b="1" dirty="0"/>
              <a:t> Ltd.</a:t>
            </a:r>
          </a:p>
          <a:p>
            <a:r>
              <a:rPr lang="en-US" b="1" dirty="0"/>
              <a:t>Sonar</a:t>
            </a:r>
          </a:p>
          <a:p>
            <a:r>
              <a:rPr lang="en-US" b="1" dirty="0"/>
              <a:t>Veracode</a:t>
            </a:r>
          </a:p>
          <a:p>
            <a:r>
              <a:rPr lang="en-US" b="1" dirty="0">
                <a:solidFill>
                  <a:srgbClr val="FF0000"/>
                </a:solidFill>
              </a:rPr>
              <a:t>White Source</a:t>
            </a:r>
          </a:p>
        </p:txBody>
      </p:sp>
    </p:spTree>
    <p:extLst>
      <p:ext uri="{BB962C8B-B14F-4D97-AF65-F5344CB8AC3E}">
        <p14:creationId xmlns:p14="http://schemas.microsoft.com/office/powerpoint/2010/main" val="55465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SARIF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November 2016 			Initial contact by Microsoft</a:t>
            </a:r>
          </a:p>
          <a:p>
            <a:r>
              <a:rPr lang="en-US" dirty="0"/>
              <a:t>May 2017			Fortify officially joins the effort</a:t>
            </a:r>
          </a:p>
          <a:p>
            <a:r>
              <a:rPr lang="en-US" dirty="0"/>
              <a:t>August 2017			OASIS SARIF TC is established</a:t>
            </a:r>
          </a:p>
          <a:p>
            <a:r>
              <a:rPr lang="en-US" dirty="0"/>
              <a:t>September 2017			SARIF TC’s first teleconference meeting</a:t>
            </a:r>
          </a:p>
          <a:p>
            <a:r>
              <a:rPr lang="en-US" dirty="0"/>
              <a:t>January/February 2018		Face-to-face meeting in Seattle, WA</a:t>
            </a:r>
          </a:p>
          <a:p>
            <a:r>
              <a:rPr lang="en-US" dirty="0"/>
              <a:t>July 2018			SARIF First Committee Specification Draft (V2.0) is available</a:t>
            </a:r>
          </a:p>
          <a:p>
            <a:r>
              <a:rPr lang="en-US" dirty="0"/>
              <a:t>January 2019			Face-to-face meeting in Sunnyvale, CA</a:t>
            </a:r>
          </a:p>
          <a:p>
            <a:r>
              <a:rPr lang="en-US" dirty="0"/>
              <a:t>June 2019			SARIF Second Committee Specification Draft (V2.1.0) is available</a:t>
            </a:r>
          </a:p>
          <a:p>
            <a:r>
              <a:rPr lang="en-US" dirty="0"/>
              <a:t>October 2019			Statements of Use are collected</a:t>
            </a:r>
          </a:p>
          <a:p>
            <a:r>
              <a:rPr lang="en-US" dirty="0"/>
              <a:t>December 2019			Special Majority Vote for Candidate OASIS Standard is passed</a:t>
            </a:r>
          </a:p>
          <a:p>
            <a:r>
              <a:rPr lang="en-US" dirty="0"/>
              <a:t>February 2020			60-day public review period ended with no material comments</a:t>
            </a:r>
          </a:p>
          <a:p>
            <a:r>
              <a:rPr lang="en-US" dirty="0"/>
              <a:t>March 2020			SARIF Version 2.1.0 OASIS Standard is approved</a:t>
            </a:r>
          </a:p>
          <a:p>
            <a:r>
              <a:rPr lang="en-US" dirty="0"/>
              <a:t>April 2020			SARIF Version 2.1.0 OASIS Standard is published</a:t>
            </a:r>
          </a:p>
          <a:p>
            <a:r>
              <a:rPr lang="en-US" dirty="0"/>
              <a:t>March 25</a:t>
            </a:r>
            <a:r>
              <a:rPr lang="en-US" baseline="30000" dirty="0"/>
              <a:t>th</a:t>
            </a:r>
            <a:r>
              <a:rPr lang="en-US" dirty="0"/>
              <a:t>, 2021			OASIS SARIF TC is resuming its work and defining next steps forward</a:t>
            </a:r>
          </a:p>
        </p:txBody>
      </p:sp>
    </p:spTree>
    <p:extLst>
      <p:ext uri="{BB962C8B-B14F-4D97-AF65-F5344CB8AC3E}">
        <p14:creationId xmlns:p14="http://schemas.microsoft.com/office/powerpoint/2010/main" val="28020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OASIS SARIF TC Page</a:t>
            </a:r>
          </a:p>
          <a:p>
            <a:pPr lvl="1"/>
            <a:r>
              <a:rPr lang="en-US" dirty="0">
                <a:hlinkClick r:id="rId2"/>
              </a:rPr>
              <a:t>https://www.oasis-open.org/committees/sarif</a:t>
            </a:r>
            <a:r>
              <a:rPr lang="en-US" dirty="0"/>
              <a:t> </a:t>
            </a:r>
          </a:p>
          <a:p>
            <a:r>
              <a:rPr lang="en-US" dirty="0"/>
              <a:t>SARIF Spec </a:t>
            </a:r>
            <a:r>
              <a:rPr lang="en-US" dirty="0" err="1"/>
              <a:t>Github</a:t>
            </a:r>
            <a:r>
              <a:rPr lang="en-US" dirty="0"/>
              <a:t> Repository</a:t>
            </a:r>
          </a:p>
          <a:p>
            <a:pPr lvl="1"/>
            <a:r>
              <a:rPr lang="en-US" dirty="0">
                <a:hlinkClick r:id="rId3"/>
              </a:rPr>
              <a:t>https://github.com/oasis-tcs/sarif-spec</a:t>
            </a:r>
            <a:r>
              <a:rPr lang="en-US" dirty="0"/>
              <a:t> </a:t>
            </a:r>
          </a:p>
          <a:p>
            <a:pPr lvl="1"/>
            <a:r>
              <a:rPr lang="en-US">
                <a:hlinkClick r:id="rId4"/>
              </a:rPr>
              <a:t>https://github.com/sarif-standard/taxonomies</a:t>
            </a:r>
            <a:r>
              <a:rPr lang="en-US"/>
              <a:t> </a:t>
            </a:r>
            <a:endParaRPr lang="en-US" dirty="0"/>
          </a:p>
          <a:p>
            <a:r>
              <a:rPr lang="en-US" dirty="0"/>
              <a:t>Microsoft SARIF SDK</a:t>
            </a:r>
          </a:p>
          <a:p>
            <a:pPr lvl="1"/>
            <a:r>
              <a:rPr lang="en-US" dirty="0">
                <a:hlinkClick r:id="rId5"/>
              </a:rPr>
              <a:t>https://github.com/Microsoft/sarif-sdk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https://github.com/microsoft/sarif-js-sdk</a:t>
            </a:r>
            <a:endParaRPr lang="en-US" dirty="0"/>
          </a:p>
          <a:p>
            <a:r>
              <a:rPr lang="en-US" dirty="0"/>
              <a:t>SARIF Version 2.1.0 OASIS Standard</a:t>
            </a:r>
          </a:p>
          <a:p>
            <a:pPr lvl="1"/>
            <a:r>
              <a:rPr lang="en-US" u="sng" dirty="0">
                <a:hlinkClick r:id="rId7"/>
              </a:rPr>
              <a:t>https://docs.oasis-open.org/sarif/sarif/v2.1.0/os/sarif-v2.1.0-os.docx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https://docs.oasis-open.org/sarif/sarif/v2.1.0/os/sarif-v2.1.0-os.html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https://docs.oasis-open.org/sarif/sarif/v2.1.0/os/sarif-v2.1.0-os.pdf</a:t>
            </a:r>
            <a:endParaRPr lang="en-US" dirty="0"/>
          </a:p>
          <a:p>
            <a:pPr lvl="1"/>
            <a:r>
              <a:rPr lang="en-US" dirty="0">
                <a:hlinkClick r:id="rId10"/>
              </a:rPr>
              <a:t>https://docs.oasis-open.org/sarif/sarif/v2.1.0/os/schemas/</a:t>
            </a:r>
            <a:endParaRPr lang="en-US" dirty="0"/>
          </a:p>
          <a:p>
            <a:pPr lvl="1"/>
            <a:r>
              <a:rPr lang="en-US" u="sng" dirty="0">
                <a:hlinkClick r:id="rId11"/>
              </a:rPr>
              <a:t>https://docs.oasis-open.org/sarif/sarif/v2.1.0/os/sarif-v2.1.0-os.zip</a:t>
            </a:r>
            <a:endParaRPr lang="en-US" dirty="0"/>
          </a:p>
          <a:p>
            <a:r>
              <a:rPr lang="en-US" dirty="0"/>
              <a:t>SWAMP’s SCARF-to-SARIF Converter</a:t>
            </a:r>
          </a:p>
          <a:p>
            <a:pPr lvl="1"/>
            <a:r>
              <a:rPr lang="en-US" dirty="0">
                <a:hlinkClick r:id="rId12"/>
              </a:rPr>
              <a:t>https://github.com/mirswamp/swamp-scarf-sarif</a:t>
            </a:r>
            <a:endParaRPr lang="en-US" dirty="0"/>
          </a:p>
          <a:p>
            <a:r>
              <a:rPr lang="en-US" dirty="0" err="1"/>
              <a:t>GrammaTech’s</a:t>
            </a:r>
            <a:r>
              <a:rPr lang="en-US" dirty="0"/>
              <a:t> </a:t>
            </a:r>
            <a:r>
              <a:rPr lang="en-US" dirty="0" err="1"/>
              <a:t>Pylint</a:t>
            </a:r>
            <a:r>
              <a:rPr lang="en-US" dirty="0"/>
              <a:t>-to-SARIF Converter</a:t>
            </a:r>
          </a:p>
          <a:p>
            <a:pPr lvl="1"/>
            <a:r>
              <a:rPr lang="en-US" dirty="0">
                <a:hlinkClick r:id="rId13"/>
              </a:rPr>
              <a:t>https://github.com/GrammaTech/pylint-sarif</a:t>
            </a:r>
            <a:r>
              <a:rPr lang="en-US" dirty="0"/>
              <a:t> </a:t>
            </a:r>
          </a:p>
          <a:p>
            <a:r>
              <a:rPr lang="en-US" dirty="0"/>
              <a:t>Fortify SSC SARIF Plugin</a:t>
            </a:r>
          </a:p>
          <a:p>
            <a:pPr lvl="1"/>
            <a:r>
              <a:rPr lang="en-US" dirty="0">
                <a:hlinkClick r:id="rId14"/>
              </a:rPr>
              <a:t>https://github.com/fortify-ps/fortify-ssc-parser-sarif</a:t>
            </a:r>
            <a:endParaRPr lang="en-US" dirty="0"/>
          </a:p>
          <a:p>
            <a:r>
              <a:rPr lang="en-US" dirty="0"/>
              <a:t>GitLab’s Considerations Regarding SARIF</a:t>
            </a:r>
          </a:p>
          <a:p>
            <a:pPr lvl="1"/>
            <a:r>
              <a:rPr lang="en-US" dirty="0">
                <a:hlinkClick r:id="rId15"/>
              </a:rPr>
              <a:t>https://gitlab.com/gitlab-org/gitlab/-/issues/118496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3475</TotalTime>
  <Words>606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is SARIF</vt:lpstr>
      <vt:lpstr>Purpose and Goals</vt:lpstr>
      <vt:lpstr>Committee Participants</vt:lpstr>
      <vt:lpstr>SARIF Timeline</vt:lpstr>
      <vt:lpstr>Useful Links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SARIF</dc:title>
  <dc:creator>O'Neil, Yekaterina Tsipenyuk</dc:creator>
  <cp:lastModifiedBy>Yekaterina O'Neil</cp:lastModifiedBy>
  <cp:revision>184</cp:revision>
  <dcterms:created xsi:type="dcterms:W3CDTF">2018-09-05T17:49:01Z</dcterms:created>
  <dcterms:modified xsi:type="dcterms:W3CDTF">2022-06-01T19:11:49Z</dcterms:modified>
</cp:coreProperties>
</file>