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6"/>
  </p:notesMasterIdLst>
  <p:sldIdLst>
    <p:sldId id="256" r:id="rId2"/>
    <p:sldId id="259" r:id="rId3"/>
    <p:sldId id="257"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45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401BE1-4D69-42CE-BD04-DBE47654CDB9}" type="datetimeFigureOut">
              <a:rPr lang="en-US" smtClean="0"/>
              <a:t>3/29/2012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9163D0-8649-4EA2-AF89-A6E6EC447D17}" type="slidenum">
              <a:rPr lang="en-US" smtClean="0"/>
              <a:t>‹#›</a:t>
            </a:fld>
            <a:endParaRPr lang="en-US"/>
          </a:p>
        </p:txBody>
      </p:sp>
    </p:spTree>
    <p:extLst>
      <p:ext uri="{BB962C8B-B14F-4D97-AF65-F5344CB8AC3E}">
        <p14:creationId xmlns:p14="http://schemas.microsoft.com/office/powerpoint/2010/main" val="2388301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9163D0-8649-4EA2-AF89-A6E6EC447D17}" type="slidenum">
              <a:rPr lang="en-US" smtClean="0"/>
              <a:t>1</a:t>
            </a:fld>
            <a:endParaRPr lang="en-US"/>
          </a:p>
        </p:txBody>
      </p:sp>
    </p:spTree>
    <p:extLst>
      <p:ext uri="{BB962C8B-B14F-4D97-AF65-F5344CB8AC3E}">
        <p14:creationId xmlns:p14="http://schemas.microsoft.com/office/powerpoint/2010/main" val="1175903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5478F7-21FD-43E9-895E-EC7110DA2404}" type="datetimeFigureOut">
              <a:rPr lang="en-US" smtClean="0"/>
              <a:t>3/29/2012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008BC-DA31-4D19-837B-EFA4386B05F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5478F7-21FD-43E9-895E-EC7110DA2404}" type="datetimeFigureOut">
              <a:rPr lang="en-US" smtClean="0"/>
              <a:t>3/29/2012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008BC-DA31-4D19-837B-EFA4386B05F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5478F7-21FD-43E9-895E-EC7110DA2404}" type="datetimeFigureOut">
              <a:rPr lang="en-US" smtClean="0"/>
              <a:t>3/29/2012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008BC-DA31-4D19-837B-EFA4386B05F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5478F7-21FD-43E9-895E-EC7110DA2404}" type="datetimeFigureOut">
              <a:rPr lang="en-US" smtClean="0"/>
              <a:t>3/29/2012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008BC-DA31-4D19-837B-EFA4386B05F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5478F7-21FD-43E9-895E-EC7110DA2404}" type="datetimeFigureOut">
              <a:rPr lang="en-US" smtClean="0"/>
              <a:t>3/29/2012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008BC-DA31-4D19-837B-EFA4386B05F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5478F7-21FD-43E9-895E-EC7110DA2404}" type="datetimeFigureOut">
              <a:rPr lang="en-US" smtClean="0"/>
              <a:t>3/29/2012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5008BC-DA31-4D19-837B-EFA4386B05F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5478F7-21FD-43E9-895E-EC7110DA2404}" type="datetimeFigureOut">
              <a:rPr lang="en-US" smtClean="0"/>
              <a:t>3/29/2012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5008BC-DA31-4D19-837B-EFA4386B05F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5478F7-21FD-43E9-895E-EC7110DA2404}" type="datetimeFigureOut">
              <a:rPr lang="en-US" smtClean="0"/>
              <a:t>3/29/2012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5008BC-DA31-4D19-837B-EFA4386B05F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5478F7-21FD-43E9-895E-EC7110DA2404}" type="datetimeFigureOut">
              <a:rPr lang="en-US" smtClean="0"/>
              <a:t>3/29/2012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5008BC-DA31-4D19-837B-EFA4386B05F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5478F7-21FD-43E9-895E-EC7110DA2404}" type="datetimeFigureOut">
              <a:rPr lang="en-US" smtClean="0"/>
              <a:t>3/29/2012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5008BC-DA31-4D19-837B-EFA4386B05F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5478F7-21FD-43E9-895E-EC7110DA2404}" type="datetimeFigureOut">
              <a:rPr lang="en-US" smtClean="0"/>
              <a:t>3/29/2012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5008BC-DA31-4D19-837B-EFA4386B05F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5478F7-21FD-43E9-895E-EC7110DA2404}" type="datetimeFigureOut">
              <a:rPr lang="en-US" smtClean="0"/>
              <a:t>3/29/2012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5008BC-DA31-4D19-837B-EFA4386B05F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5384" y="304800"/>
            <a:ext cx="11761992"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905000" y="2578617"/>
            <a:ext cx="11811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771650" y="2454762"/>
            <a:ext cx="1447800" cy="400110"/>
          </a:xfrm>
          <a:prstGeom prst="rect">
            <a:avLst/>
          </a:prstGeom>
          <a:noFill/>
        </p:spPr>
        <p:txBody>
          <a:bodyPr wrap="square" rtlCol="0">
            <a:spAutoFit/>
          </a:bodyPr>
          <a:lstStyle/>
          <a:p>
            <a:pPr algn="ctr"/>
            <a:r>
              <a:rPr lang="en-US" sz="1000" b="1" dirty="0" smtClean="0">
                <a:solidFill>
                  <a:srgbClr val="FF0000"/>
                </a:solidFill>
                <a:latin typeface="Arial Black" pitchFamily="34" charset="0"/>
              </a:rPr>
              <a:t>Service Interface Description</a:t>
            </a:r>
            <a:endParaRPr lang="en-US" sz="1000" b="1" dirty="0">
              <a:solidFill>
                <a:srgbClr val="FF0000"/>
              </a:solidFill>
              <a:latin typeface="Arial Black" pitchFamily="34" charset="0"/>
            </a:endParaRPr>
          </a:p>
        </p:txBody>
      </p:sp>
      <p:sp>
        <p:nvSpPr>
          <p:cNvPr id="7" name="Rectangle 6"/>
          <p:cNvSpPr/>
          <p:nvPr/>
        </p:nvSpPr>
        <p:spPr>
          <a:xfrm>
            <a:off x="-304800" y="5410200"/>
            <a:ext cx="9525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00050" y="5285601"/>
            <a:ext cx="1447800" cy="553998"/>
          </a:xfrm>
          <a:prstGeom prst="rect">
            <a:avLst/>
          </a:prstGeom>
          <a:noFill/>
        </p:spPr>
        <p:txBody>
          <a:bodyPr wrap="square" rtlCol="0">
            <a:spAutoFit/>
          </a:bodyPr>
          <a:lstStyle/>
          <a:p>
            <a:r>
              <a:rPr lang="en-US" sz="1000" b="1" dirty="0" smtClean="0">
                <a:solidFill>
                  <a:srgbClr val="FF0000"/>
                </a:solidFill>
                <a:latin typeface="Arial Black" pitchFamily="34" charset="0"/>
              </a:rPr>
              <a:t>Actions relevant to the service interface</a:t>
            </a:r>
            <a:endParaRPr lang="en-US" sz="1000" b="1" dirty="0">
              <a:solidFill>
                <a:srgbClr val="FF0000"/>
              </a:solidFill>
              <a:latin typeface="Arial Black"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685800" y="1232356"/>
            <a:ext cx="62484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Section 4.1.1.3</a:t>
            </a:r>
          </a:p>
          <a:p>
            <a:pPr marL="0" marR="0" lvl="0" indent="0" algn="l" defTabSz="914400" rtl="0" eaLnBrk="1" fontAlgn="base" latinLnBrk="0" hangingPunct="1">
              <a:lnSpc>
                <a:spcPct val="100000"/>
              </a:lnSpc>
              <a:spcBef>
                <a:spcPct val="0"/>
              </a:spcBef>
              <a:spcAft>
                <a:spcPct val="0"/>
              </a:spcAft>
              <a:buClrTx/>
              <a:buSzTx/>
              <a:buFontTx/>
              <a:buNone/>
              <a:tabLst/>
            </a:pPr>
            <a:endParaRPr lang="en-US" sz="1400" dirty="0">
              <a:latin typeface="Arial"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The major elements for the Service Description subclass follow directly from the areas discussed in the Reference Model.  Here, we discuss the detail shown in Figure 17 and the purpose served by each element of service description.  For example, Service Policies as included in Figure 13 indicate those policies that affect conditions of use of the service; however, while the description may link to detailed policy documents, it is not the purpose of description to justify or elaborate on the rationale for the policies. Similarly, Service Interface </a:t>
            </a:r>
            <a:r>
              <a:rPr kumimoji="0" lang="en-US" sz="1400" b="0" i="0" u="none" strike="noStrike" cap="none" normalizeH="0" baseline="0" dirty="0" smtClean="0">
                <a:ln>
                  <a:noFill/>
                </a:ln>
                <a:solidFill>
                  <a:srgbClr val="FF0000"/>
                </a:solidFill>
                <a:effectLst/>
                <a:latin typeface="Arial" pitchFamily="34" charset="0"/>
                <a:ea typeface="Times New Roman" pitchFamily="18" charset="0"/>
                <a:cs typeface="Times New Roman" pitchFamily="18" charset="0"/>
              </a:rPr>
              <a:t>Description</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as included in Figure 13 captures information about what interactions are supported by the service via its Behavior Model and the information exchange needed to carry out those interactions in accordance to the service's Information Model; it is not the coded interface.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Note, the intent in the subsections that follow is to describe how a particular element, such as the service interface </a:t>
            </a:r>
            <a:r>
              <a:rPr kumimoji="0" lang="en-US" sz="1400" b="0" i="0" u="none" strike="noStrike" cap="none" normalizeH="0" baseline="0" dirty="0" smtClean="0">
                <a:ln>
                  <a:noFill/>
                </a:ln>
                <a:solidFill>
                  <a:srgbClr val="FF0000"/>
                </a:solidFill>
                <a:effectLst/>
                <a:latin typeface="Arial" pitchFamily="34" charset="0"/>
                <a:ea typeface="Times New Roman" pitchFamily="18" charset="0"/>
                <a:cs typeface="Times New Roman" pitchFamily="18" charset="0"/>
              </a:rPr>
              <a:t>description</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is reflected in the service description, not to elaborate on the details of that element.</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2403528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990600"/>
            <a:ext cx="8701858"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2736182" y="1207168"/>
            <a:ext cx="11811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602832" y="1188058"/>
            <a:ext cx="1447800" cy="400110"/>
          </a:xfrm>
          <a:prstGeom prst="rect">
            <a:avLst/>
          </a:prstGeom>
          <a:noFill/>
        </p:spPr>
        <p:txBody>
          <a:bodyPr wrap="square" rtlCol="0">
            <a:spAutoFit/>
          </a:bodyPr>
          <a:lstStyle/>
          <a:p>
            <a:pPr algn="ctr"/>
            <a:r>
              <a:rPr lang="en-US" sz="1000" b="1" dirty="0" smtClean="0">
                <a:solidFill>
                  <a:srgbClr val="FF0000"/>
                </a:solidFill>
                <a:latin typeface="Arial Black" pitchFamily="34" charset="0"/>
              </a:rPr>
              <a:t>Service Interface Description</a:t>
            </a:r>
            <a:endParaRPr lang="en-US" sz="1000" b="1" dirty="0">
              <a:solidFill>
                <a:srgbClr val="FF0000"/>
              </a:solidFill>
              <a:latin typeface="Arial Black" pitchFamily="34" charset="0"/>
            </a:endParaRPr>
          </a:p>
        </p:txBody>
      </p:sp>
      <p:sp>
        <p:nvSpPr>
          <p:cNvPr id="2" name="Rectangle 1"/>
          <p:cNvSpPr/>
          <p:nvPr/>
        </p:nvSpPr>
        <p:spPr>
          <a:xfrm>
            <a:off x="1295400" y="5029200"/>
            <a:ext cx="4572000" cy="1200329"/>
          </a:xfrm>
          <a:prstGeom prst="rect">
            <a:avLst/>
          </a:prstGeom>
        </p:spPr>
        <p:txBody>
          <a:bodyPr>
            <a:spAutoFit/>
          </a:bodyPr>
          <a:lstStyle/>
          <a:p>
            <a:r>
              <a:rPr lang="en-US" dirty="0"/>
              <a:t>The Service Interface </a:t>
            </a:r>
            <a:r>
              <a:rPr lang="en-US" dirty="0" smtClean="0">
                <a:solidFill>
                  <a:srgbClr val="FF0000"/>
                </a:solidFill>
              </a:rPr>
              <a:t>D</a:t>
            </a:r>
            <a:r>
              <a:rPr lang="en-US" dirty="0" smtClean="0"/>
              <a:t>escription </a:t>
            </a:r>
            <a:r>
              <a:rPr lang="en-US" dirty="0"/>
              <a:t>element as shown in Figure 14 includes the information needed to carry out this message exchange in order to realize the described service behavior. </a:t>
            </a:r>
            <a:r>
              <a:rPr lang="en-US" dirty="0"/>
              <a:t> </a:t>
            </a:r>
            <a:endParaRPr lang="en-US" dirty="0"/>
          </a:p>
        </p:txBody>
      </p:sp>
    </p:spTree>
    <p:extLst>
      <p:ext uri="{BB962C8B-B14F-4D97-AF65-F5344CB8AC3E}">
        <p14:creationId xmlns:p14="http://schemas.microsoft.com/office/powerpoint/2010/main" val="4256740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Description: Description: Interaction_Dependenc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133600"/>
            <a:ext cx="7010400" cy="2848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5486400" y="3456017"/>
            <a:ext cx="131445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5410200" y="3436907"/>
            <a:ext cx="1447800" cy="400110"/>
          </a:xfrm>
          <a:prstGeom prst="rect">
            <a:avLst/>
          </a:prstGeom>
          <a:noFill/>
        </p:spPr>
        <p:txBody>
          <a:bodyPr wrap="square" rtlCol="0">
            <a:spAutoFit/>
          </a:bodyPr>
          <a:lstStyle/>
          <a:p>
            <a:pPr algn="ctr"/>
            <a:r>
              <a:rPr lang="en-US" sz="1000" b="1" dirty="0" smtClean="0">
                <a:solidFill>
                  <a:srgbClr val="FF0000"/>
                </a:solidFill>
                <a:latin typeface="Arial Black" pitchFamily="34" charset="0"/>
              </a:rPr>
              <a:t>Service Interface Description</a:t>
            </a:r>
            <a:endParaRPr lang="en-US" sz="1000" b="1" dirty="0">
              <a:solidFill>
                <a:srgbClr val="FF0000"/>
              </a:solidFill>
              <a:latin typeface="Arial Black" pitchFamily="34" charset="0"/>
            </a:endParaRPr>
          </a:p>
        </p:txBody>
      </p:sp>
    </p:spTree>
    <p:extLst>
      <p:ext uri="{BB962C8B-B14F-4D97-AF65-F5344CB8AC3E}">
        <p14:creationId xmlns:p14="http://schemas.microsoft.com/office/powerpoint/2010/main" val="2017087117"/>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20</TotalTime>
  <Words>229</Words>
  <Application>Microsoft Office PowerPoint</Application>
  <PresentationFormat>On-screen Show (4:3)</PresentationFormat>
  <Paragraphs>11</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Blank</vt:lpstr>
      <vt:lpstr>PowerPoint Presentation</vt:lpstr>
      <vt:lpstr>PowerPoint Presentation</vt:lpstr>
      <vt:lpstr>PowerPoint Presentation</vt:lpstr>
      <vt:lpstr>PowerPoint Presentation</vt:lpstr>
    </vt:vector>
  </TitlesOfParts>
  <Company>The MITRE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Laskey</dc:creator>
  <cp:lastModifiedBy>Ken Laskey</cp:lastModifiedBy>
  <cp:revision>2</cp:revision>
  <dcterms:created xsi:type="dcterms:W3CDTF">2012-03-30T02:08:07Z</dcterms:created>
  <dcterms:modified xsi:type="dcterms:W3CDTF">2012-03-30T02:28:26Z</dcterms:modified>
</cp:coreProperties>
</file>