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9" r:id="rId5"/>
    <p:sldId id="487" r:id="rId6"/>
    <p:sldId id="488" r:id="rId7"/>
    <p:sldId id="489" r:id="rId8"/>
  </p:sldIdLst>
  <p:sldSz cx="12192000" cy="6858000"/>
  <p:notesSz cx="6858000" cy="9144000"/>
  <p:embeddedFontLst>
    <p:embeddedFont>
      <p:font typeface="Ericsson Hilda" pitchFamily="2" charset="0"/>
      <p:regular r:id="rId11"/>
      <p:bold r:id="rId12"/>
    </p:embeddedFont>
    <p:embeddedFont>
      <p:font typeface="Ericsson Hilda Light" pitchFamily="2" charset="0"/>
      <p:regular r:id="rId13"/>
    </p:embeddedFont>
    <p:embeddedFont>
      <p:font typeface="Ericsson Technical Icons" pitchFamily="2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66CC"/>
    <a:srgbClr val="003399"/>
    <a:srgbClr val="19B1E7"/>
    <a:srgbClr val="0099FF"/>
    <a:srgbClr val="00CCFF"/>
    <a:srgbClr val="81C6FF"/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7"/>
    <p:restoredTop sz="94731"/>
  </p:normalViewPr>
  <p:slideViewPr>
    <p:cSldViewPr snapToGrid="0">
      <p:cViewPr varScale="1">
        <p:scale>
          <a:sx n="149" d="100"/>
          <a:sy n="149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9DD1CB-DD7E-47C0-8C73-DFDF434617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3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/>
              <a:t>Presentation title,</a:t>
            </a:r>
            <a:br>
              <a:rPr lang="en-US"/>
            </a:br>
            <a:r>
              <a:rPr lang="en-US"/>
              <a:t>Ericsson Hilda Light 60pt,</a:t>
            </a:r>
            <a:br>
              <a:rPr lang="en-US"/>
            </a:br>
            <a:r>
              <a:rPr lang="en-US"/>
              <a:t>Ericsson Black,</a:t>
            </a:r>
            <a:br>
              <a:rPr lang="en-US"/>
            </a:br>
            <a:r>
              <a:rPr lang="en-US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Presentation description/subtitle</a:t>
            </a:r>
            <a:br>
              <a:rPr lang="en-US"/>
            </a:br>
            <a:r>
              <a:rPr lang="en-US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Chapter/section divider or Statement/fact/quote,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White, </a:t>
            </a:r>
            <a:br>
              <a:rPr lang="en-US"/>
            </a:br>
            <a:r>
              <a:rPr lang="en-US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Statement/quote source, </a:t>
            </a:r>
          </a:p>
          <a:p>
            <a:r>
              <a:rPr lang="en-US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Chapter/section divider or Statement/fact/quote,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White, </a:t>
            </a:r>
            <a:br>
              <a:rPr lang="en-US"/>
            </a:br>
            <a:r>
              <a:rPr lang="en-US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Statement/quote source, </a:t>
            </a:r>
          </a:p>
          <a:p>
            <a:r>
              <a:rPr lang="en-US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Chapter/section divider or Statement/fact/quote,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White, </a:t>
            </a:r>
            <a:br>
              <a:rPr lang="en-US"/>
            </a:br>
            <a:r>
              <a:rPr lang="en-US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Statement/quote source, </a:t>
            </a:r>
          </a:p>
          <a:p>
            <a:r>
              <a:rPr lang="en-US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Chapter/section divider or Statement/fact/quote,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Black, </a:t>
            </a:r>
            <a:br>
              <a:rPr lang="en-US"/>
            </a:br>
            <a:r>
              <a:rPr lang="en-US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Statement/quote source, </a:t>
            </a:r>
          </a:p>
          <a:p>
            <a:r>
              <a:rPr lang="en-US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Chapter/section, </a:t>
            </a:r>
            <a:br>
              <a:rPr lang="en-US"/>
            </a:br>
            <a:r>
              <a:rPr lang="en-US"/>
              <a:t>Ericsson Hilda Light 60pt, Ericsson Black, </a:t>
            </a:r>
            <a:br>
              <a:rPr lang="en-US"/>
            </a:br>
            <a:r>
              <a:rPr lang="en-US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/>
              <a:t>Presentation title,</a:t>
            </a:r>
            <a:br>
              <a:rPr lang="en-US"/>
            </a:br>
            <a:r>
              <a:rPr lang="en-US"/>
              <a:t>Ericsson Hilda Light 60pt,</a:t>
            </a:r>
            <a:br>
              <a:rPr lang="en-US"/>
            </a:br>
            <a:r>
              <a:rPr lang="en-US"/>
              <a:t>Ericsson Black,</a:t>
            </a:r>
            <a:br>
              <a:rPr lang="en-US"/>
            </a:br>
            <a:r>
              <a:rPr lang="en-US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Presentation description/subtitle</a:t>
            </a:r>
            <a:br>
              <a:rPr lang="en-US"/>
            </a:br>
            <a:r>
              <a:rPr lang="en-US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Eric. Hilda Light 40pt, </a:t>
            </a:r>
            <a:r>
              <a:rPr lang="en-US" err="1"/>
              <a:t>Eri</a:t>
            </a:r>
            <a:r>
              <a:rPr lang="en-US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title,</a:t>
            </a:r>
            <a:br>
              <a:rPr lang="en-US"/>
            </a:br>
            <a:r>
              <a:rPr lang="en-US"/>
              <a:t>Ericsson Hilda Light 60pt,</a:t>
            </a:r>
            <a:br>
              <a:rPr lang="en-US"/>
            </a:br>
            <a:r>
              <a:rPr lang="en-US"/>
              <a:t>Ericsson White,</a:t>
            </a:r>
            <a:br>
              <a:rPr lang="en-US"/>
            </a:br>
            <a:r>
              <a:rPr lang="en-US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Presentation description/subtitle</a:t>
            </a:r>
            <a:br>
              <a:rPr lang="en-US"/>
            </a:br>
            <a:r>
              <a:rPr lang="en-US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/>
              <a:t>Ericsson </a:t>
            </a: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Keynote cover page,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Black, </a:t>
            </a:r>
            <a:br>
              <a:rPr lang="en-US"/>
            </a:br>
            <a:r>
              <a:rPr lang="en-US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Speaker,</a:t>
            </a:r>
            <a:br>
              <a:rPr lang="en-US"/>
            </a:br>
            <a:r>
              <a:rPr lang="en-US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3"/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3"/>
            <a:endParaRPr lang="en-US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ericsson.com/related-</a:t>
            </a:r>
            <a:r>
              <a:rPr lang="en-US" err="1"/>
              <a:t>url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ericsson.com/related-</a:t>
            </a:r>
            <a:r>
              <a:rPr lang="en-US" err="1"/>
              <a:t>url</a:t>
            </a:r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err="1">
                <a:solidFill>
                  <a:schemeClr val="tx1"/>
                </a:solidFill>
              </a:rPr>
              <a:t>abcdefghijklmnopqrstuvwxyz</a:t>
            </a:r>
            <a:r>
              <a:rPr lang="en-US" sz="140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err="1">
                <a:solidFill>
                  <a:schemeClr val="tx1"/>
                </a:solidFill>
              </a:rPr>
              <a:t>ẀẁẃẄẅỲỳ</a:t>
            </a:r>
            <a:r>
              <a:rPr lang="en-US" sz="140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err="1">
                <a:solidFill>
                  <a:schemeClr val="tx1"/>
                </a:solidFill>
              </a:rPr>
              <a:t>abcdefghijklmnopqrstuvwxyz</a:t>
            </a:r>
            <a:r>
              <a:rPr lang="en-US" sz="1400" b="1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err="1">
                <a:solidFill>
                  <a:schemeClr val="tx1"/>
                </a:solidFill>
              </a:rPr>
              <a:t>ẀẁẃẄẅỲỳ</a:t>
            </a:r>
            <a:r>
              <a:rPr lang="en-US" sz="1400" b="1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Keynote cover page,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Black, </a:t>
            </a:r>
            <a:br>
              <a:rPr lang="en-US"/>
            </a:br>
            <a:r>
              <a:rPr lang="en-US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Speaker,</a:t>
            </a:r>
            <a:br>
              <a:rPr lang="en-US"/>
            </a:br>
            <a:r>
              <a:rPr lang="en-US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Keynote cover cage,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White, </a:t>
            </a:r>
            <a:br>
              <a:rPr lang="en-US"/>
            </a:br>
            <a:r>
              <a:rPr lang="en-US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Speaker,</a:t>
            </a:r>
            <a:br>
              <a:rPr lang="en-US"/>
            </a:br>
            <a:r>
              <a:rPr lang="en-US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Chapter/section divider or Statement/fact/quote,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White, </a:t>
            </a:r>
            <a:br>
              <a:rPr lang="en-US"/>
            </a:br>
            <a:r>
              <a:rPr lang="en-US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Statement/quote source, </a:t>
            </a:r>
          </a:p>
          <a:p>
            <a:r>
              <a:rPr lang="en-US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Chapter/section divider or Statement/fact/quote,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White, </a:t>
            </a:r>
            <a:br>
              <a:rPr lang="en-US"/>
            </a:br>
            <a:r>
              <a:rPr lang="en-US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Statement/quote source, </a:t>
            </a:r>
          </a:p>
          <a:p>
            <a:r>
              <a:rPr lang="en-US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Chapter/section divider or Statement/fact/quote, </a:t>
            </a:r>
            <a:br>
              <a:rPr lang="en-US"/>
            </a:br>
            <a:r>
              <a:rPr lang="en-US"/>
              <a:t>Ericsson Hilda Light 60pt, </a:t>
            </a:r>
            <a:br>
              <a:rPr lang="en-US"/>
            </a:br>
            <a:r>
              <a:rPr lang="en-US"/>
              <a:t>Ericsson White, </a:t>
            </a:r>
            <a:br>
              <a:rPr lang="en-US"/>
            </a:br>
            <a:r>
              <a:rPr lang="en-US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Statement/quote source, </a:t>
            </a:r>
          </a:p>
          <a:p>
            <a:r>
              <a:rPr lang="en-US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endParaRPr lang="en-US" sz="800" b="0" i="0" u="none" baseline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46C13-7EA8-D446-BD13-1EBB1282D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A0C645B4-0828-AB4E-9D50-2204B7067C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hf sldNum="0" hdr="0" dt="0"/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DB9-990D-42FA-8A96-AE9E2B1A3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476250"/>
            <a:ext cx="6814004" cy="3457576"/>
          </a:xfrm>
        </p:spPr>
        <p:txBody>
          <a:bodyPr/>
          <a:lstStyle/>
          <a:p>
            <a:r>
              <a:rPr lang="en-GB" dirty="0"/>
              <a:t>Reasons for TOSCA derivation and refinement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DC945-4710-4796-AC34-0832F26E3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Calin Curescu</a:t>
            </a:r>
          </a:p>
          <a:p>
            <a:endParaRPr lang="sv-SE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152E-1193-42D5-AAAE-792423D8573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FD49-9B2F-4208-8540-5F97918FA12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064596" y="6237287"/>
            <a:ext cx="2680046" cy="2873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FD6E6-EB04-48C7-AAF4-64C6EAFFEB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150"/>
              <a:t>2020-0</a:t>
            </a:r>
            <a:r>
              <a:rPr lang="sv-SE" dirty="0"/>
              <a:t>2</a:t>
            </a:r>
            <a:r>
              <a:rPr lang="en-150"/>
              <a:t>-</a:t>
            </a:r>
            <a:r>
              <a:rPr lang="sv-SE" dirty="0"/>
              <a:t>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035046-EC1A-0146-8B85-72CFD6A9D553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n-GB" dirty="0"/>
              <a:t>For the TOSCA language</a:t>
            </a:r>
          </a:p>
          <a:p>
            <a:pPr lvl="1"/>
            <a:r>
              <a:rPr lang="en-GB" dirty="0"/>
              <a:t>Allowing a derived node type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to stand in </a:t>
            </a:r>
            <a:r>
              <a:rPr lang="en-GB" dirty="0"/>
              <a:t>for a base node type in</a:t>
            </a:r>
          </a:p>
          <a:p>
            <a:pPr lvl="2"/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selection</a:t>
            </a:r>
          </a:p>
          <a:p>
            <a:pPr lvl="2"/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substitution</a:t>
            </a:r>
          </a:p>
          <a:p>
            <a:endParaRPr lang="en-GB" dirty="0"/>
          </a:p>
          <a:p>
            <a:r>
              <a:rPr lang="en-US" dirty="0"/>
              <a:t>Emphasizing the cross-template usage, as only in this case we deal with templates that</a:t>
            </a:r>
          </a:p>
          <a:p>
            <a:pPr lvl="1"/>
            <a:r>
              <a:rPr lang="en-US" dirty="0"/>
              <a:t>are defined at different time-points </a:t>
            </a:r>
          </a:p>
          <a:p>
            <a:pPr lvl="1"/>
            <a:r>
              <a:rPr lang="en-US" dirty="0"/>
              <a:t>have different editing and maintenance restrictions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0868C-1E19-9446-BCA5-02EE302AAD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For the designer:</a:t>
            </a:r>
          </a:p>
          <a:p>
            <a:pPr lvl="1"/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To build a readable and intuitive type profile</a:t>
            </a:r>
          </a:p>
          <a:p>
            <a:pPr lvl="1"/>
            <a:r>
              <a:rPr lang="en-GB" dirty="0"/>
              <a:t>Where derived types extend existing types in an intuitive way:</a:t>
            </a:r>
          </a:p>
          <a:p>
            <a:pPr lvl="2"/>
            <a:r>
              <a:rPr lang="en-GB" dirty="0"/>
              <a:t>add new properties/attributes</a:t>
            </a:r>
          </a:p>
          <a:p>
            <a:pPr lvl="2"/>
            <a:r>
              <a:rPr lang="en-GB" dirty="0"/>
              <a:t>modify existing definitions in an “expected” way:</a:t>
            </a:r>
          </a:p>
          <a:p>
            <a:pPr lvl="3"/>
            <a:r>
              <a:rPr lang="en-GB" dirty="0"/>
              <a:t>set the type to a derived type</a:t>
            </a:r>
          </a:p>
          <a:p>
            <a:pPr lvl="3"/>
            <a:r>
              <a:rPr lang="en-GB" dirty="0"/>
              <a:t>add new constraints but not take old away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4366D6-678C-4E45-A211-2D714C12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14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1A5703-B39A-8445-920C-070C923EB3B5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Substitution</a:t>
            </a:r>
          </a:p>
          <a:p>
            <a:pPr lvl="1"/>
            <a:r>
              <a:rPr lang="en-GB" sz="1800" dirty="0"/>
              <a:t>Same as the requirements for the selection</a:t>
            </a:r>
          </a:p>
          <a:p>
            <a:pPr lvl="1"/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In addition the properties of the abstract node of the base type should be enough to be able to provide the relevant inputs to the substitution template</a:t>
            </a:r>
          </a:p>
          <a:p>
            <a:pPr lvl="2"/>
            <a:r>
              <a:rPr lang="en-GB" sz="1800" dirty="0"/>
              <a:t>This is not usually true</a:t>
            </a:r>
          </a:p>
          <a:p>
            <a:pPr lvl="2"/>
            <a:r>
              <a:rPr lang="en-GB" sz="1800" dirty="0"/>
              <a:t>Proposal: to add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a new list form </a:t>
            </a:r>
            <a:r>
              <a:rPr lang="en-GB" sz="1800" dirty="0"/>
              <a:t>for the “type” keyword in the </a:t>
            </a:r>
            <a:r>
              <a:rPr lang="en-GB" sz="1800" dirty="0" err="1"/>
              <a:t>substitution_mapping</a:t>
            </a:r>
            <a:r>
              <a:rPr lang="en-GB" sz="1800" dirty="0"/>
              <a:t> section, that allows to specify a set of types that this template can substitute</a:t>
            </a:r>
          </a:p>
          <a:p>
            <a:pPr lvl="2"/>
            <a:r>
              <a:rPr lang="en-GB" sz="1800" dirty="0" err="1"/>
              <a:t>E.g</a:t>
            </a:r>
            <a:r>
              <a:rPr lang="en-GB" sz="1800" dirty="0"/>
              <a:t>: [</a:t>
            </a:r>
            <a:r>
              <a:rPr lang="en-GB" sz="1800" dirty="0" err="1"/>
              <a:t>ego.Databse</a:t>
            </a:r>
            <a:r>
              <a:rPr lang="en-GB" sz="1800" dirty="0"/>
              <a:t>, </a:t>
            </a:r>
            <a:r>
              <a:rPr lang="en-GB" sz="1800" dirty="0" err="1"/>
              <a:t>ego.database.SW</a:t>
            </a:r>
            <a:r>
              <a:rPr lang="en-GB" sz="1800" dirty="0"/>
              <a:t>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1784-446E-4D48-B95E-C0094C5F31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Selection</a:t>
            </a:r>
          </a:p>
          <a:p>
            <a:pPr lvl="1"/>
            <a:r>
              <a:rPr lang="en-GB" sz="1800" dirty="0"/>
              <a:t>A node instantiated in another template should stand in for an “abstract” node in this template</a:t>
            </a:r>
          </a:p>
          <a:p>
            <a:pPr lvl="2"/>
            <a:r>
              <a:rPr lang="en-GB" sz="1800" dirty="0"/>
              <a:t>The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get functions </a:t>
            </a:r>
            <a:r>
              <a:rPr lang="en-GB" sz="1800" dirty="0"/>
              <a:t>should work as if the node is of the base type</a:t>
            </a:r>
          </a:p>
          <a:p>
            <a:pPr lvl="2"/>
            <a:r>
              <a:rPr lang="en-GB" sz="1800" dirty="0"/>
              <a:t>The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capabilities</a:t>
            </a:r>
            <a:r>
              <a:rPr lang="en-GB" sz="1800" dirty="0"/>
              <a:t> from the base type should exist and 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work as if the node is of the base type</a:t>
            </a:r>
          </a:p>
          <a:p>
            <a:pPr lvl="2"/>
            <a:r>
              <a:rPr lang="en-GB" sz="1800" dirty="0"/>
              <a:t>The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interface operations and notifications </a:t>
            </a:r>
            <a:r>
              <a:rPr lang="en-GB" sz="1800" dirty="0"/>
              <a:t>from the base type should exist</a:t>
            </a:r>
          </a:p>
          <a:p>
            <a:pPr lvl="2"/>
            <a:r>
              <a:rPr lang="en-GB" sz="1800" dirty="0"/>
              <a:t>The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requirements</a:t>
            </a:r>
            <a:r>
              <a:rPr lang="en-GB" sz="1800" dirty="0"/>
              <a:t> from the base type should exist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4AF12E-ACDD-264F-B6C7-70FC3716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 and Substitution</a:t>
            </a:r>
          </a:p>
        </p:txBody>
      </p:sp>
    </p:spTree>
    <p:extLst>
      <p:ext uri="{BB962C8B-B14F-4D97-AF65-F5344CB8AC3E}">
        <p14:creationId xmlns:p14="http://schemas.microsoft.com/office/powerpoint/2010/main" val="163002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5AA30-85C8-534D-A330-6122520D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capabilities of a derived node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EAE18-160D-BD4B-90CF-59004D4B0BA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A capability defines a “capability signature” of a node</a:t>
            </a:r>
          </a:p>
          <a:p>
            <a:r>
              <a:rPr lang="en-GB" dirty="0"/>
              <a:t>For a node of a derived type to stand in for a node of a base type</a:t>
            </a:r>
          </a:p>
          <a:p>
            <a:pPr lvl="1"/>
            <a:r>
              <a:rPr lang="en-GB" dirty="0"/>
              <a:t>Its capabilities should ”include” the capabilities of the base type</a:t>
            </a:r>
          </a:p>
          <a:p>
            <a:pPr lvl="1"/>
            <a:r>
              <a:rPr lang="en-GB" dirty="0"/>
              <a:t>And the node should be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identified as providing the capabilities of the base node type to a matching requirement</a:t>
            </a:r>
          </a:p>
          <a:p>
            <a:endParaRPr lang="en-GB" dirty="0"/>
          </a:p>
          <a:p>
            <a:r>
              <a:rPr lang="en-GB" dirty="0"/>
              <a:t>So we have 2 possibilities:</a:t>
            </a:r>
          </a:p>
          <a:p>
            <a:pPr lvl="1"/>
            <a:r>
              <a:rPr lang="en-GB" dirty="0"/>
              <a:t>The “capability” keyword in the requirement definition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may match a capability of a derived type</a:t>
            </a:r>
          </a:p>
          <a:p>
            <a:pPr lvl="2"/>
            <a:r>
              <a:rPr lang="en-GB" dirty="0"/>
              <a:t>Then a derived type of a node can refine the existing capabilities to their derived types</a:t>
            </a:r>
          </a:p>
          <a:p>
            <a:pPr lvl="1"/>
            <a:r>
              <a:rPr lang="en-GB" dirty="0"/>
              <a:t>The “capability” keyword in the requirement definition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is strict, matching only the specified type</a:t>
            </a:r>
          </a:p>
          <a:p>
            <a:pPr lvl="2"/>
            <a:r>
              <a:rPr lang="en-GB" dirty="0"/>
              <a:t>Then a derived type of a node cannot touch (i.e. refine) the existing capabilities, </a:t>
            </a:r>
          </a:p>
          <a:p>
            <a:pPr lvl="3"/>
            <a:endParaRPr lang="en-GB" dirty="0"/>
          </a:p>
          <a:p>
            <a:r>
              <a:rPr lang="en-GB" dirty="0"/>
              <a:t>Note: in both cases we may add new capabilities when deriving a new node type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67444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91878EBA4A1B449419817504B71248" ma:contentTypeVersion="11" ma:contentTypeDescription="Create a new document." ma:contentTypeScope="" ma:versionID="6dcb5a42dd85b4ed17b306da08ed2580">
  <xsd:schema xmlns:xsd="http://www.w3.org/2001/XMLSchema" xmlns:xs="http://www.w3.org/2001/XMLSchema" xmlns:p="http://schemas.microsoft.com/office/2006/metadata/properties" xmlns:ns2="fa3099cf-c60c-43b9-bc46-21f2c940e1bc" xmlns:ns3="3411d647-ece8-4136-8b51-7292db8f1dd7" targetNamespace="http://schemas.microsoft.com/office/2006/metadata/properties" ma:root="true" ma:fieldsID="d7e158976549a6c64d4e9663d6654544" ns2:_="" ns3:_="">
    <xsd:import namespace="fa3099cf-c60c-43b9-bc46-21f2c940e1bc"/>
    <xsd:import namespace="3411d647-ece8-4136-8b51-7292db8f1d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Status" minOccurs="0"/>
                <xsd:element ref="ns2:Excepted_x0020_Ready_x0020_Date_x0020_for_x0020_BGDS_x0020_TL_x0020_" minOccurs="0"/>
                <xsd:element ref="ns2:Driver" minOccurs="0"/>
                <xsd:element ref="ns2:Submitter" minOccurs="0"/>
                <xsd:element ref="ns2:Comment" minOccurs="0"/>
                <xsd:element ref="ns2:MediaServiceDateTaken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099cf-c60c-43b9-bc46-21f2c940e1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tatus" ma:index="12" nillable="true" ma:displayName="Status" ma:description="Preliminary" ma:internalName="Status">
      <xsd:simpleType>
        <xsd:restriction base="dms:Choice">
          <xsd:enumeration value="Ready for BGDS TL Program"/>
          <xsd:enumeration value="Ready for SA OSS TL Forum"/>
          <xsd:enumeration value="Prelim"/>
          <xsd:enumeration value="Ongoing"/>
          <xsd:enumeration value="Approved for Definition"/>
          <xsd:enumeration value="Approved For Execution"/>
          <xsd:enumeration value="Discuss with other SAs"/>
          <xsd:enumeration value="Ongoing Definition"/>
          <xsd:enumeration value="Ongoing Execution"/>
        </xsd:restriction>
      </xsd:simpleType>
    </xsd:element>
    <xsd:element name="Excepted_x0020_Ready_x0020_Date_x0020_for_x0020_BGDS_x0020_TL_x0020_" ma:index="13" nillable="true" ma:displayName="Excepted Ready Date for BGDS TL " ma:format="DateOnly" ma:internalName="Excepted_x0020_Ready_x0020_Date_x0020_for_x0020_BGDS_x0020_TL_x0020_">
      <xsd:simpleType>
        <xsd:restriction base="dms:DateTime"/>
      </xsd:simpleType>
    </xsd:element>
    <xsd:element name="Driver" ma:index="14" nillable="true" ma:displayName="Driver" ma:list="UserInfo" ma:SharePointGroup="0" ma:internalName="Dri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ubmitter" ma:index="15" nillable="true" ma:displayName="Submitter" ma:list="UserInfo" ma:SharePointGroup="0" ma:internalName="Submitt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mment" ma:index="16" nillable="true" ma:displayName="Comment" ma:internalName="Comment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Date" ma:index="18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1d647-ece8-4136-8b51-7292db8f1d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mitter xmlns="fa3099cf-c60c-43b9-bc46-21f2c940e1bc">
      <UserInfo>
        <DisplayName/>
        <AccountId xsi:nil="true"/>
        <AccountType/>
      </UserInfo>
    </Submitter>
    <Driver xmlns="fa3099cf-c60c-43b9-bc46-21f2c940e1bc">
      <UserInfo>
        <DisplayName/>
        <AccountId xsi:nil="true"/>
        <AccountType/>
      </UserInfo>
    </Driver>
    <Date xmlns="fa3099cf-c60c-43b9-bc46-21f2c940e1bc" xsi:nil="true"/>
    <Status xmlns="fa3099cf-c60c-43b9-bc46-21f2c940e1bc" xsi:nil="true"/>
    <Comment xmlns="fa3099cf-c60c-43b9-bc46-21f2c940e1bc" xsi:nil="true"/>
    <Excepted_x0020_Ready_x0020_Date_x0020_for_x0020_BGDS_x0020_TL_x0020_ xmlns="fa3099cf-c60c-43b9-bc46-21f2c940e1bc" xsi:nil="true"/>
  </documentManagement>
</p:properties>
</file>

<file path=customXml/itemProps1.xml><?xml version="1.0" encoding="utf-8"?>
<ds:datastoreItem xmlns:ds="http://schemas.openxmlformats.org/officeDocument/2006/customXml" ds:itemID="{C4CAF517-BE88-4E37-8026-53EAA76777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C67CFB-CD87-4341-B722-31D7BFA48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3099cf-c60c-43b9-bc46-21f2c940e1bc"/>
    <ds:schemaRef ds:uri="3411d647-ece8-4136-8b51-7292db8f1d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3109C1-1494-4CBF-BBC6-7E7BC46DA3AA}">
  <ds:schemaRefs>
    <ds:schemaRef ds:uri="http://schemas.microsoft.com/office/2006/metadata/properties"/>
    <ds:schemaRef ds:uri="http://schemas.microsoft.com/office/infopath/2007/PartnerControls"/>
    <ds:schemaRef ds:uri="fa3099cf-c60c-43b9-bc46-21f2c940e1b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7608</TotalTime>
  <Words>438</Words>
  <Application>Microsoft Macintosh PowerPoint</Application>
  <PresentationFormat>Widescreen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Ericsson Technical Icons</vt:lpstr>
      <vt:lpstr>Ericsson Hilda</vt:lpstr>
      <vt:lpstr>Ericsson Hilda Light</vt:lpstr>
      <vt:lpstr>PresentationTemplate2017</vt:lpstr>
      <vt:lpstr>Reasons for TOSCA derivation and refinement rules</vt:lpstr>
      <vt:lpstr>Reasons </vt:lpstr>
      <vt:lpstr>Selection and Substitution</vt:lpstr>
      <vt:lpstr>The capabilities of a derived node </vt:lpstr>
    </vt:vector>
  </TitlesOfParts>
  <Manager/>
  <Company>Ericsson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Modelling Advancements in ETSI NFV MANO</dc:title>
  <dc:subject/>
  <dc:creator>Calin Curescu</dc:creator>
  <cp:keywords/>
  <dc:description/>
  <cp:lastModifiedBy>Calin Curescu</cp:lastModifiedBy>
  <cp:revision>42</cp:revision>
  <dcterms:created xsi:type="dcterms:W3CDTF">2019-02-01T14:48:20Z</dcterms:created>
  <dcterms:modified xsi:type="dcterms:W3CDTF">2020-02-04T11:22:58Z</dcterms:modified>
  <cp:category>Ericsson Confidential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R2A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R6B</vt:lpwstr>
  </property>
  <property fmtid="{D5CDD505-2E9C-101B-9397-08002B2CF9AE}" pid="8" name="TemplateName2">
    <vt:lpwstr>CXC 173 2731/1</vt:lpwstr>
  </property>
  <property fmtid="{D5CDD505-2E9C-101B-9397-08002B2CF9AE}" pid="9" name="TemplateVersion2">
    <vt:lpwstr>R2A</vt:lpwstr>
  </property>
  <property fmtid="{D5CDD505-2E9C-101B-9397-08002B2CF9AE}" pid="10" name="DocumentType2">
    <vt:lpwstr>Presentation2011</vt:lpwstr>
  </property>
  <property fmtid="{D5CDD505-2E9C-101B-9397-08002B2CF9AE}" pid="11" name="Keyword">
    <vt:lpwstr> </vt:lpwstr>
  </property>
  <property fmtid="{D5CDD505-2E9C-101B-9397-08002B2CF9AE}" pid="12" name="FooterType">
    <vt:lpwstr>PresTemp</vt:lpwstr>
  </property>
  <property fmtid="{D5CDD505-2E9C-101B-9397-08002B2CF9AE}" pid="13" name="UsedFont">
    <vt:lpwstr>Ericsson Capital TT</vt:lpwstr>
  </property>
  <property fmtid="{D5CDD505-2E9C-101B-9397-08002B2CF9AE}" pid="14" name="x">
    <vt:lpwstr>1</vt:lpwstr>
  </property>
  <property fmtid="{D5CDD505-2E9C-101B-9397-08002B2CF9AE}" pid="15" name="White">
    <vt:bool>true</vt:bool>
  </property>
  <property fmtid="{D5CDD505-2E9C-101B-9397-08002B2CF9AE}" pid="16" name="chkMetaData">
    <vt:bool>false</vt:bool>
  </property>
  <property fmtid="{D5CDD505-2E9C-101B-9397-08002B2CF9AE}" pid="17" name="chkTaglines">
    <vt:bool>true</vt:bool>
  </property>
  <property fmtid="{D5CDD505-2E9C-101B-9397-08002B2CF9AE}" pid="18" name="SecurityClass">
    <vt:lpwstr>Ericsson Internal</vt:lpwstr>
  </property>
  <property fmtid="{D5CDD505-2E9C-101B-9397-08002B2CF9AE}" pid="19" name="txtConfLabel">
    <vt:lpwstr>Ericsson Internal</vt:lpwstr>
  </property>
  <property fmtid="{D5CDD505-2E9C-101B-9397-08002B2CF9AE}" pid="20" name="optUseConfClass">
    <vt:bool>true</vt:bool>
  </property>
  <property fmtid="{D5CDD505-2E9C-101B-9397-08002B2CF9AE}" pid="21" name="optUseConfLabel">
    <vt:bool>false</vt:bool>
  </property>
  <property fmtid="{D5CDD505-2E9C-101B-9397-08002B2CF9AE}" pid="22" name="optFooterCVLDocNo">
    <vt:bool>true</vt:bool>
  </property>
  <property fmtid="{D5CDD505-2E9C-101B-9397-08002B2CF9AE}" pid="23" name="optFooterCVLCopyright">
    <vt:bool>false</vt:bool>
  </property>
  <property fmtid="{D5CDD505-2E9C-101B-9397-08002B2CF9AE}" pid="24" name="optEnterText1">
    <vt:bool>false</vt:bool>
  </property>
  <property fmtid="{D5CDD505-2E9C-101B-9397-08002B2CF9AE}" pid="25" name="optFooterCVLConfLabel">
    <vt:bool>true</vt:bool>
  </property>
  <property fmtid="{D5CDD505-2E9C-101B-9397-08002B2CF9AE}" pid="26" name="optEnterText2">
    <vt:bool>false</vt:bool>
  </property>
  <property fmtid="{D5CDD505-2E9C-101B-9397-08002B2CF9AE}" pid="27" name="optFooterCVLTitle">
    <vt:bool>true</vt:bool>
  </property>
  <property fmtid="{D5CDD505-2E9C-101B-9397-08002B2CF9AE}" pid="28" name="optFooterCVLPrep">
    <vt:bool>false</vt:bool>
  </property>
  <property fmtid="{D5CDD505-2E9C-101B-9397-08002B2CF9AE}" pid="29" name="optEnterText3">
    <vt:bool>false</vt:bool>
  </property>
  <property fmtid="{D5CDD505-2E9C-101B-9397-08002B2CF9AE}" pid="30" name="optFooterCVLDate">
    <vt:bool>true</vt:bool>
  </property>
  <property fmtid="{D5CDD505-2E9C-101B-9397-08002B2CF9AE}" pid="31" name="optEnterText4">
    <vt:bool>false</vt:bool>
  </property>
  <property fmtid="{D5CDD505-2E9C-101B-9397-08002B2CF9AE}" pid="32" name="LeftFooterField">
    <vt:lpwstr> </vt:lpwstr>
  </property>
  <property fmtid="{D5CDD505-2E9C-101B-9397-08002B2CF9AE}" pid="33" name="MiddleFooterField">
    <vt:lpwstr> </vt:lpwstr>
  </property>
  <property fmtid="{D5CDD505-2E9C-101B-9397-08002B2CF9AE}" pid="34" name="RightFooterField">
    <vt:lpwstr> </vt:lpwstr>
  </property>
  <property fmtid="{D5CDD505-2E9C-101B-9397-08002B2CF9AE}" pid="35" name="RightFooterField2">
    <vt:lpwstr> </vt:lpwstr>
  </property>
  <property fmtid="{D5CDD505-2E9C-101B-9397-08002B2CF9AE}" pid="36" name="TotalNumb">
    <vt:bool>false</vt:bool>
  </property>
  <property fmtid="{D5CDD505-2E9C-101B-9397-08002B2CF9AE}" pid="37" name="Pages">
    <vt:bool>true</vt:bool>
  </property>
  <property fmtid="{D5CDD505-2E9C-101B-9397-08002B2CF9AE}" pid="38" name="BCategory">
    <vt:lpwstr> </vt:lpwstr>
  </property>
  <property fmtid="{D5CDD505-2E9C-101B-9397-08002B2CF9AE}" pid="39" name="BSubject">
    <vt:lpwstr> </vt:lpwstr>
  </property>
  <property fmtid="{D5CDD505-2E9C-101B-9397-08002B2CF9AE}" pid="40" name="DocType">
    <vt:lpwstr> </vt:lpwstr>
  </property>
  <property fmtid="{D5CDD505-2E9C-101B-9397-08002B2CF9AE}" pid="41" name="chkShowAll">
    <vt:bool>false</vt:bool>
  </property>
  <property fmtid="{D5CDD505-2E9C-101B-9397-08002B2CF9AE}" pid="42" name="chkOnlyTitle">
    <vt:bool>false</vt:bool>
  </property>
  <property fmtid="{D5CDD505-2E9C-101B-9397-08002B2CF9AE}" pid="43" name="chkPrep">
    <vt:bool>true</vt:bool>
  </property>
  <property fmtid="{D5CDD505-2E9C-101B-9397-08002B2CF9AE}" pid="44" name="chkAppr">
    <vt:bool>true</vt:bool>
  </property>
  <property fmtid="{D5CDD505-2E9C-101B-9397-08002B2CF9AE}" pid="45" name="chkConf">
    <vt:bool>true</vt:bool>
  </property>
  <property fmtid="{D5CDD505-2E9C-101B-9397-08002B2CF9AE}" pid="46" name="chkDate">
    <vt:bool>true</vt:bool>
  </property>
  <property fmtid="{D5CDD505-2E9C-101B-9397-08002B2CF9AE}" pid="47" name="chkDocNo">
    <vt:bool>true</vt:bool>
  </property>
  <property fmtid="{D5CDD505-2E9C-101B-9397-08002B2CF9AE}" pid="48" name="chkRev">
    <vt:bool>true</vt:bool>
  </property>
  <property fmtid="{D5CDD505-2E9C-101B-9397-08002B2CF9AE}" pid="49" name="chkTitle">
    <vt:bool>false</vt:bool>
  </property>
  <property fmtid="{D5CDD505-2E9C-101B-9397-08002B2CF9AE}" pid="50" name="ExtConf">
    <vt:lpwstr> </vt:lpwstr>
  </property>
  <property fmtid="{D5CDD505-2E9C-101B-9397-08002B2CF9AE}" pid="51" name="chkExtConf">
    <vt:bool>false</vt:bool>
  </property>
  <property fmtid="{D5CDD505-2E9C-101B-9397-08002B2CF9AE}" pid="52" name="UpdateProcess">
    <vt:lpwstr>End</vt:lpwstr>
  </property>
  <property fmtid="{D5CDD505-2E9C-101B-9397-08002B2CF9AE}" pid="53" name="ContentTypeId">
    <vt:lpwstr>0x010100DD91878EBA4A1B449419817504B71248</vt:lpwstr>
  </property>
</Properties>
</file>