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41" r:id="rId2"/>
    <p:sldId id="442" r:id="rId3"/>
    <p:sldId id="440" r:id="rId4"/>
    <p:sldId id="43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7F7F7"/>
    <a:srgbClr val="7C7A7A"/>
    <a:srgbClr val="615F5F"/>
    <a:srgbClr val="DEDEDE"/>
    <a:srgbClr val="9C9A9A"/>
    <a:srgbClr val="1D1D1D"/>
    <a:srgbClr val="504E4E"/>
    <a:srgbClr val="B5B3B3"/>
    <a:srgbClr val="72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 autoAdjust="0"/>
    <p:restoredTop sz="86387" autoAdjust="0"/>
  </p:normalViewPr>
  <p:slideViewPr>
    <p:cSldViewPr>
      <p:cViewPr varScale="1">
        <p:scale>
          <a:sx n="91" d="100"/>
          <a:sy n="91" d="100"/>
        </p:scale>
        <p:origin x="114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7A280-3C50-47F6-A0D7-34F6921C5466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8CBBF-BB4F-474F-AA2D-C9E9879D8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64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4EC6F-4064-4706-9AA1-C49C02D107AA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828FC-9494-45E9-ABBC-9A2FC581A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08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rot="16200000">
            <a:off x="-2378058" y="2378059"/>
            <a:ext cx="6858000" cy="2101882"/>
          </a:xfrm>
          <a:prstGeom prst="rect">
            <a:avLst/>
          </a:prstGeom>
          <a:gradFill flip="none" rotWithShape="1">
            <a:gsLst>
              <a:gs pos="0">
                <a:srgbClr val="F78E1E"/>
              </a:gs>
              <a:gs pos="22000">
                <a:srgbClr val="F78E1E"/>
              </a:gs>
              <a:gs pos="100000">
                <a:srgbClr val="F78E1E">
                  <a:alpha val="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1645" y="4022766"/>
            <a:ext cx="4937555" cy="1178965"/>
          </a:xfrm>
        </p:spPr>
        <p:txBody>
          <a:bodyPr>
            <a:noAutofit/>
          </a:bodyPr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1645" y="5354130"/>
            <a:ext cx="4734355" cy="609600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73" b="31284"/>
          <a:stretch/>
        </p:blipFill>
        <p:spPr>
          <a:xfrm>
            <a:off x="2294000" y="1239915"/>
            <a:ext cx="3609975" cy="1413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09600" y="1431940"/>
            <a:ext cx="10972800" cy="47402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Copyright © 2020 Ubicity Corp.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31940"/>
            <a:ext cx="5384800" cy="46942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31940"/>
            <a:ext cx="5384800" cy="469422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Copyright © 2020 Ubicity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2020 Ubicity Corp.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2020 Ubicity Corp.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583934" y="4158695"/>
            <a:ext cx="5939607" cy="1612900"/>
          </a:xfrm>
        </p:spPr>
        <p:txBody>
          <a:bodyPr>
            <a:normAutofit/>
          </a:bodyPr>
          <a:lstStyle>
            <a:lvl1pPr>
              <a:defRPr sz="2400" baseline="0"/>
            </a:lvl1pPr>
          </a:lstStyle>
          <a:p>
            <a:pPr lvl="0"/>
            <a:r>
              <a:rPr lang="en-US" dirty="0"/>
              <a:t>Click to edit Section 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88433"/>
            <a:ext cx="12192000" cy="681135"/>
          </a:xfrm>
          <a:prstGeom prst="rect">
            <a:avLst/>
          </a:prstGeom>
        </p:spPr>
      </p:pic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Copyright © 2020 Ubicity Corp.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5812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09959"/>
            <a:ext cx="10972800" cy="791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Copyright © 2020 Ubicity Corp.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8"/>
          <a:srcRect l="41646" t="66312" r="9303" b="8822"/>
          <a:stretch/>
        </p:blipFill>
        <p:spPr>
          <a:xfrm>
            <a:off x="-10395" y="0"/>
            <a:ext cx="12212790" cy="2304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282575" indent="-282575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573088" indent="-290513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341313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96975" indent="-282575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C59FD-2110-4296-A53E-13A81687C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TOSCA Architecture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37082-BEF3-488B-A5D5-877F59D257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2020 Ubicity Corp.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C30EC-DB92-4CA1-8C7F-4CDB2268B6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50C79C-D51F-4036-BB31-EB22B07DE653}"/>
              </a:ext>
            </a:extLst>
          </p:cNvPr>
          <p:cNvSpPr/>
          <p:nvPr/>
        </p:nvSpPr>
        <p:spPr>
          <a:xfrm>
            <a:off x="2101880" y="1623965"/>
            <a:ext cx="8372291" cy="391731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9CCAC1-926B-4B38-BD93-3CCE74019A5A}"/>
              </a:ext>
            </a:extLst>
          </p:cNvPr>
          <p:cNvSpPr/>
          <p:nvPr/>
        </p:nvSpPr>
        <p:spPr>
          <a:xfrm>
            <a:off x="2663673" y="2195632"/>
            <a:ext cx="1742508" cy="109470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600" dirty="0"/>
              <a:t>Service Template Catalog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9C72241-2B2E-45DB-8878-780C3A682111}"/>
              </a:ext>
            </a:extLst>
          </p:cNvPr>
          <p:cNvSpPr/>
          <p:nvPr/>
        </p:nvSpPr>
        <p:spPr>
          <a:xfrm>
            <a:off x="2663673" y="3798961"/>
            <a:ext cx="1742508" cy="109470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600" dirty="0"/>
              <a:t>Profile</a:t>
            </a:r>
          </a:p>
          <a:p>
            <a:pPr algn="ctr"/>
            <a:r>
              <a:rPr lang="en-US" sz="1600" dirty="0"/>
              <a:t>Catalog</a:t>
            </a:r>
          </a:p>
        </p:txBody>
      </p:sp>
      <p:sp>
        <p:nvSpPr>
          <p:cNvPr id="26" name="Arrow: Chevron 25">
            <a:extLst>
              <a:ext uri="{FF2B5EF4-FFF2-40B4-BE49-F238E27FC236}">
                <a16:creationId xmlns:a16="http://schemas.microsoft.com/office/drawing/2014/main" id="{37E06554-C4AD-40A8-A48E-335C240B8D60}"/>
              </a:ext>
            </a:extLst>
          </p:cNvPr>
          <p:cNvSpPr/>
          <p:nvPr/>
        </p:nvSpPr>
        <p:spPr>
          <a:xfrm>
            <a:off x="1295376" y="2560639"/>
            <a:ext cx="1152150" cy="1920250"/>
          </a:xfrm>
          <a:prstGeom prst="chevron">
            <a:avLst>
              <a:gd name="adj" fmla="val 2099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 anchorCtr="0"/>
          <a:lstStyle/>
          <a:p>
            <a:pPr algn="ctr"/>
            <a:r>
              <a:rPr lang="en-US" sz="1600" dirty="0">
                <a:solidFill>
                  <a:schemeClr val="dk1"/>
                </a:solidFill>
              </a:rPr>
              <a:t>Catalog API</a:t>
            </a:r>
          </a:p>
        </p:txBody>
      </p:sp>
      <p:sp>
        <p:nvSpPr>
          <p:cNvPr id="27" name="Arrow: Chevron 26">
            <a:extLst>
              <a:ext uri="{FF2B5EF4-FFF2-40B4-BE49-F238E27FC236}">
                <a16:creationId xmlns:a16="http://schemas.microsoft.com/office/drawing/2014/main" id="{9C207154-07D9-4F49-857B-9A4854539B2D}"/>
              </a:ext>
            </a:extLst>
          </p:cNvPr>
          <p:cNvSpPr/>
          <p:nvPr/>
        </p:nvSpPr>
        <p:spPr>
          <a:xfrm>
            <a:off x="9898096" y="2560639"/>
            <a:ext cx="1152150" cy="1920250"/>
          </a:xfrm>
          <a:prstGeom prst="chevron">
            <a:avLst>
              <a:gd name="adj" fmla="val 2099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 anchorCtr="0"/>
          <a:lstStyle/>
          <a:p>
            <a:pPr algn="ctr"/>
            <a:r>
              <a:rPr lang="en-US" sz="1600" dirty="0">
                <a:solidFill>
                  <a:schemeClr val="dk1"/>
                </a:solidFill>
              </a:rPr>
              <a:t>Operation Implementations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9D6CF8-811D-4ADC-950E-07205616DBB9}"/>
              </a:ext>
            </a:extLst>
          </p:cNvPr>
          <p:cNvSpPr/>
          <p:nvPr/>
        </p:nvSpPr>
        <p:spPr>
          <a:xfrm>
            <a:off x="5083187" y="3798961"/>
            <a:ext cx="2049747" cy="109470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600" dirty="0"/>
              <a:t>Resource</a:t>
            </a:r>
          </a:p>
          <a:p>
            <a:pPr algn="ctr"/>
            <a:r>
              <a:rPr lang="en-US" sz="1600" dirty="0"/>
              <a:t>Inventory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F2B4D8E-2BD7-4E92-9EA5-488FA461B9DF}"/>
              </a:ext>
            </a:extLst>
          </p:cNvPr>
          <p:cNvSpPr/>
          <p:nvPr/>
        </p:nvSpPr>
        <p:spPr>
          <a:xfrm>
            <a:off x="5083188" y="2195632"/>
            <a:ext cx="2049748" cy="109470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600" dirty="0"/>
              <a:t>Active Service</a:t>
            </a:r>
          </a:p>
          <a:p>
            <a:pPr algn="ctr"/>
            <a:r>
              <a:rPr lang="en-US" sz="1600" dirty="0"/>
              <a:t>Inventory (“Instance Model”)</a:t>
            </a:r>
          </a:p>
        </p:txBody>
      </p:sp>
      <p:sp>
        <p:nvSpPr>
          <p:cNvPr id="30" name="Arrow: Chevron 29">
            <a:extLst>
              <a:ext uri="{FF2B5EF4-FFF2-40B4-BE49-F238E27FC236}">
                <a16:creationId xmlns:a16="http://schemas.microsoft.com/office/drawing/2014/main" id="{C79E9E2D-8DC9-4652-9D25-A25A3F97DCAD}"/>
              </a:ext>
            </a:extLst>
          </p:cNvPr>
          <p:cNvSpPr/>
          <p:nvPr/>
        </p:nvSpPr>
        <p:spPr>
          <a:xfrm rot="5400000">
            <a:off x="5531985" y="448364"/>
            <a:ext cx="1152150" cy="1920250"/>
          </a:xfrm>
          <a:prstGeom prst="chevron">
            <a:avLst>
              <a:gd name="adj" fmla="val 2099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 anchorCtr="0"/>
          <a:lstStyle/>
          <a:p>
            <a:pPr algn="ctr"/>
            <a:r>
              <a:rPr lang="en-US" sz="1600" dirty="0"/>
              <a:t>Service Management</a:t>
            </a:r>
            <a:r>
              <a:rPr lang="en-US" sz="1600" dirty="0">
                <a:solidFill>
                  <a:schemeClr val="dk1"/>
                </a:solidFill>
              </a:rPr>
              <a:t> API</a:t>
            </a:r>
          </a:p>
        </p:txBody>
      </p:sp>
      <p:sp>
        <p:nvSpPr>
          <p:cNvPr id="31" name="Arrow: Chevron 30">
            <a:extLst>
              <a:ext uri="{FF2B5EF4-FFF2-40B4-BE49-F238E27FC236}">
                <a16:creationId xmlns:a16="http://schemas.microsoft.com/office/drawing/2014/main" id="{5F407EFD-6A93-4C42-8368-BDAB6E26504C}"/>
              </a:ext>
            </a:extLst>
          </p:cNvPr>
          <p:cNvSpPr/>
          <p:nvPr/>
        </p:nvSpPr>
        <p:spPr>
          <a:xfrm rot="16200000" flipV="1">
            <a:off x="5526355" y="4711319"/>
            <a:ext cx="1152150" cy="1920250"/>
          </a:xfrm>
          <a:prstGeom prst="chevron">
            <a:avLst>
              <a:gd name="adj" fmla="val 2099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 anchorCtr="0"/>
          <a:lstStyle/>
          <a:p>
            <a:pPr algn="ctr"/>
            <a:r>
              <a:rPr lang="en-US" sz="1600" dirty="0"/>
              <a:t>Resource Management</a:t>
            </a:r>
            <a:r>
              <a:rPr lang="en-US" sz="1600" dirty="0">
                <a:solidFill>
                  <a:schemeClr val="dk1"/>
                </a:solidFill>
              </a:rPr>
              <a:t> API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39D1872-B51F-467F-9D46-CCDEDD84827B}"/>
              </a:ext>
            </a:extLst>
          </p:cNvPr>
          <p:cNvSpPr/>
          <p:nvPr/>
        </p:nvSpPr>
        <p:spPr>
          <a:xfrm>
            <a:off x="7745192" y="1984564"/>
            <a:ext cx="1742508" cy="891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600" dirty="0"/>
              <a:t>Substitution / Decomposition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40E0550-8679-49E4-93B9-928C2D953CD2}"/>
              </a:ext>
            </a:extLst>
          </p:cNvPr>
          <p:cNvSpPr/>
          <p:nvPr/>
        </p:nvSpPr>
        <p:spPr>
          <a:xfrm>
            <a:off x="7745192" y="3183727"/>
            <a:ext cx="1742508" cy="891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600" dirty="0"/>
              <a:t>Requirement Fulfillment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2E3E01D-45A8-41EF-B780-E8CA09AF41AB}"/>
              </a:ext>
            </a:extLst>
          </p:cNvPr>
          <p:cNvSpPr/>
          <p:nvPr/>
        </p:nvSpPr>
        <p:spPr>
          <a:xfrm>
            <a:off x="7759476" y="4349877"/>
            <a:ext cx="1742508" cy="891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600" dirty="0"/>
              <a:t>Workflows</a:t>
            </a:r>
          </a:p>
        </p:txBody>
      </p:sp>
    </p:spTree>
    <p:extLst>
      <p:ext uri="{BB962C8B-B14F-4D97-AF65-F5344CB8AC3E}">
        <p14:creationId xmlns:p14="http://schemas.microsoft.com/office/powerpoint/2010/main" val="234933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BB9C410-4AE5-4E79-8D21-70ACB6F82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TOSCA Instance Model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8BD72E-EF8E-4D17-8DB3-39DF5334086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While TOSCA is widely considered a “design-time” language, many TOSCA features operate on runtime instance models:</a:t>
            </a:r>
          </a:p>
          <a:p>
            <a:pPr lvl="1"/>
            <a:r>
              <a:rPr lang="en-US" dirty="0" err="1"/>
              <a:t>get_property</a:t>
            </a:r>
            <a:r>
              <a:rPr lang="en-US" dirty="0"/>
              <a:t> and </a:t>
            </a:r>
            <a:r>
              <a:rPr lang="en-US" dirty="0" err="1"/>
              <a:t>get_attribute</a:t>
            </a:r>
            <a:r>
              <a:rPr lang="en-US" dirty="0"/>
              <a:t> functions</a:t>
            </a:r>
          </a:p>
          <a:p>
            <a:pPr lvl="1"/>
            <a:r>
              <a:rPr lang="en-US" dirty="0"/>
              <a:t>(Dangling) requirement fulfillment</a:t>
            </a:r>
          </a:p>
          <a:p>
            <a:pPr lvl="1"/>
            <a:r>
              <a:rPr lang="en-US" dirty="0"/>
              <a:t>Filters (node filters and substitution filters)</a:t>
            </a:r>
          </a:p>
          <a:p>
            <a:pPr lvl="1"/>
            <a:r>
              <a:rPr lang="en-US" dirty="0"/>
              <a:t>Condition clauses</a:t>
            </a:r>
          </a:p>
          <a:p>
            <a:pPr lvl="1"/>
            <a:r>
              <a:rPr lang="en-US" dirty="0"/>
              <a:t>Workflows</a:t>
            </a:r>
          </a:p>
          <a:p>
            <a:pPr lvl="1"/>
            <a:r>
              <a:rPr lang="en-US" dirty="0"/>
              <a:t>Policies</a:t>
            </a:r>
          </a:p>
          <a:p>
            <a:pPr lvl="1"/>
            <a:r>
              <a:rPr lang="en-US" dirty="0"/>
              <a:t>…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ED62D27-123C-4E87-90E1-32E523D4B6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Resulting Requirements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Introduce a generic “instance model” into the TOSCA architecture</a:t>
            </a:r>
          </a:p>
          <a:p>
            <a:pPr lvl="2"/>
            <a:r>
              <a:rPr lang="en-US" dirty="0"/>
              <a:t>Without actually standardizing the associated Object Models</a:t>
            </a:r>
          </a:p>
          <a:p>
            <a:pPr lvl="1"/>
            <a:r>
              <a:rPr lang="en-US" dirty="0"/>
              <a:t>Define grammar for traversing the instance model topology graph</a:t>
            </a:r>
          </a:p>
          <a:p>
            <a:pPr lvl="2"/>
            <a:r>
              <a:rPr lang="en-US" dirty="0"/>
              <a:t>TOSCA Path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4A3F00-8BEC-4F3A-BA6E-F461A11D8C9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Copyright © 2020 Ubicity Corp.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EA244B-EBC2-43EC-A110-761AB380F7D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10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70AED2-B9CC-4E08-A293-93659AE1A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Domain-Independent Instance Model Creation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DBBBCA-9784-4C73-8982-0B91BC9A51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2020 Ubicity Corp.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E059ED-B747-48F1-A3E8-BDF6F45665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03F53F-FED8-444B-B54E-6B5A705D5C83}"/>
              </a:ext>
            </a:extLst>
          </p:cNvPr>
          <p:cNvSpPr/>
          <p:nvPr/>
        </p:nvSpPr>
        <p:spPr>
          <a:xfrm>
            <a:off x="757705" y="1956997"/>
            <a:ext cx="2739948" cy="2381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lang="en-US" dirty="0"/>
              <a:t>Service Template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9D5829-C022-457D-993D-E869B84D0018}"/>
              </a:ext>
            </a:extLst>
          </p:cNvPr>
          <p:cNvSpPr/>
          <p:nvPr/>
        </p:nvSpPr>
        <p:spPr>
          <a:xfrm>
            <a:off x="1615746" y="2345342"/>
            <a:ext cx="1061780" cy="420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Node Template A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EE06DC0-16EF-4D41-BEED-83D04578EAFD}"/>
              </a:ext>
            </a:extLst>
          </p:cNvPr>
          <p:cNvCxnSpPr>
            <a:cxnSpLocks/>
            <a:stCxn id="14" idx="2"/>
            <a:endCxn id="19" idx="0"/>
          </p:cNvCxnSpPr>
          <p:nvPr/>
        </p:nvCxnSpPr>
        <p:spPr>
          <a:xfrm flipH="1">
            <a:off x="1841832" y="2765607"/>
            <a:ext cx="304804" cy="420118"/>
          </a:xfrm>
          <a:prstGeom prst="straightConnector1">
            <a:avLst/>
          </a:prstGeom>
          <a:ln w="31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8711EED8-182F-47AD-9723-0F3DA6375D88}"/>
              </a:ext>
            </a:extLst>
          </p:cNvPr>
          <p:cNvSpPr/>
          <p:nvPr/>
        </p:nvSpPr>
        <p:spPr>
          <a:xfrm>
            <a:off x="962922" y="2112722"/>
            <a:ext cx="2344208" cy="1805267"/>
          </a:xfrm>
          <a:prstGeom prst="ellipse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34588AD-0B93-46B9-A516-A35D592BF914}"/>
              </a:ext>
            </a:extLst>
          </p:cNvPr>
          <p:cNvSpPr/>
          <p:nvPr/>
        </p:nvSpPr>
        <p:spPr>
          <a:xfrm>
            <a:off x="1310942" y="3185725"/>
            <a:ext cx="1061780" cy="420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Node Template B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DC866B0-DF38-4649-99D3-5CF40DACFE84}"/>
              </a:ext>
            </a:extLst>
          </p:cNvPr>
          <p:cNvSpPr/>
          <p:nvPr/>
        </p:nvSpPr>
        <p:spPr>
          <a:xfrm>
            <a:off x="4598205" y="1956997"/>
            <a:ext cx="2739948" cy="30702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lang="en-US" dirty="0"/>
              <a:t>Service Instance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926946-7FCE-4ABC-ABA7-4EC07997DA15}"/>
              </a:ext>
            </a:extLst>
          </p:cNvPr>
          <p:cNvSpPr/>
          <p:nvPr/>
        </p:nvSpPr>
        <p:spPr>
          <a:xfrm>
            <a:off x="5348671" y="2415752"/>
            <a:ext cx="1061780" cy="420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Node Instance A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152D332-66C6-46EA-B192-318368355810}"/>
              </a:ext>
            </a:extLst>
          </p:cNvPr>
          <p:cNvCxnSpPr>
            <a:cxnSpLocks/>
            <a:stCxn id="25" idx="2"/>
            <a:endCxn id="28" idx="0"/>
          </p:cNvCxnSpPr>
          <p:nvPr/>
        </p:nvCxnSpPr>
        <p:spPr>
          <a:xfrm flipH="1">
            <a:off x="5450755" y="2836017"/>
            <a:ext cx="428806" cy="352069"/>
          </a:xfrm>
          <a:prstGeom prst="straightConnector1">
            <a:avLst/>
          </a:prstGeom>
          <a:ln w="31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0558AD5B-5D35-4625-8809-349EDF8D2C8E}"/>
              </a:ext>
            </a:extLst>
          </p:cNvPr>
          <p:cNvSpPr/>
          <p:nvPr/>
        </p:nvSpPr>
        <p:spPr>
          <a:xfrm>
            <a:off x="4675015" y="2112722"/>
            <a:ext cx="2573135" cy="2453710"/>
          </a:xfrm>
          <a:prstGeom prst="ellipse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C6BB004-C5D2-46CE-9269-8CC2B6568960}"/>
              </a:ext>
            </a:extLst>
          </p:cNvPr>
          <p:cNvSpPr/>
          <p:nvPr/>
        </p:nvSpPr>
        <p:spPr>
          <a:xfrm>
            <a:off x="4919865" y="3188086"/>
            <a:ext cx="1061780" cy="420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Node Instance B0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8A6C0A6-84AC-4928-A0BE-0769BC0DC165}"/>
              </a:ext>
            </a:extLst>
          </p:cNvPr>
          <p:cNvSpPr/>
          <p:nvPr/>
        </p:nvSpPr>
        <p:spPr>
          <a:xfrm>
            <a:off x="5841898" y="3671339"/>
            <a:ext cx="1061780" cy="420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Node Instance B1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690D9AB-DD46-4FD7-AC23-B0FBFFD0191E}"/>
              </a:ext>
            </a:extLst>
          </p:cNvPr>
          <p:cNvCxnSpPr>
            <a:cxnSpLocks/>
            <a:stCxn id="25" idx="2"/>
            <a:endCxn id="31" idx="0"/>
          </p:cNvCxnSpPr>
          <p:nvPr/>
        </p:nvCxnSpPr>
        <p:spPr>
          <a:xfrm>
            <a:off x="5879561" y="2836017"/>
            <a:ext cx="493227" cy="835322"/>
          </a:xfrm>
          <a:prstGeom prst="straightConnector1">
            <a:avLst/>
          </a:prstGeom>
          <a:ln w="31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7E731F1A-4BB2-4947-8D7B-1BEAA278E823}"/>
              </a:ext>
            </a:extLst>
          </p:cNvPr>
          <p:cNvSpPr/>
          <p:nvPr/>
        </p:nvSpPr>
        <p:spPr>
          <a:xfrm>
            <a:off x="8441623" y="1956997"/>
            <a:ext cx="2739948" cy="30702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lang="en-US" dirty="0"/>
              <a:t>Service Entities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181F27-141F-48FA-BD83-18D65CA7BFC1}"/>
              </a:ext>
            </a:extLst>
          </p:cNvPr>
          <p:cNvSpPr/>
          <p:nvPr/>
        </p:nvSpPr>
        <p:spPr>
          <a:xfrm>
            <a:off x="9192089" y="2415752"/>
            <a:ext cx="1061780" cy="420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Entity A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3CE70F6-2BEF-462F-964E-B595F3B45EFC}"/>
              </a:ext>
            </a:extLst>
          </p:cNvPr>
          <p:cNvCxnSpPr>
            <a:cxnSpLocks/>
            <a:stCxn id="42" idx="2"/>
            <a:endCxn id="45" idx="0"/>
          </p:cNvCxnSpPr>
          <p:nvPr/>
        </p:nvCxnSpPr>
        <p:spPr>
          <a:xfrm flipH="1">
            <a:off x="9294173" y="2836017"/>
            <a:ext cx="428806" cy="352069"/>
          </a:xfrm>
          <a:prstGeom prst="straightConnector1">
            <a:avLst/>
          </a:prstGeom>
          <a:ln w="31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09BC83F7-DC60-42B0-89F0-AC20F89E4632}"/>
              </a:ext>
            </a:extLst>
          </p:cNvPr>
          <p:cNvSpPr/>
          <p:nvPr/>
        </p:nvSpPr>
        <p:spPr>
          <a:xfrm>
            <a:off x="8763283" y="3188086"/>
            <a:ext cx="1061780" cy="420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Entity B0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BC16062-45F3-4ACA-B1B4-5EE4BC44796C}"/>
              </a:ext>
            </a:extLst>
          </p:cNvPr>
          <p:cNvSpPr/>
          <p:nvPr/>
        </p:nvSpPr>
        <p:spPr>
          <a:xfrm>
            <a:off x="9685316" y="3671339"/>
            <a:ext cx="1061780" cy="420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Entity B1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40E4249-F989-40C8-B9DA-44D3E3D8CB58}"/>
              </a:ext>
            </a:extLst>
          </p:cNvPr>
          <p:cNvCxnSpPr>
            <a:cxnSpLocks/>
            <a:stCxn id="42" idx="2"/>
            <a:endCxn id="46" idx="0"/>
          </p:cNvCxnSpPr>
          <p:nvPr/>
        </p:nvCxnSpPr>
        <p:spPr>
          <a:xfrm>
            <a:off x="9722979" y="2836017"/>
            <a:ext cx="493227" cy="835322"/>
          </a:xfrm>
          <a:prstGeom prst="straightConnector1">
            <a:avLst/>
          </a:prstGeom>
          <a:ln w="31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A169DAD0-7108-4ED9-9756-2B3DC8A67323}"/>
              </a:ext>
            </a:extLst>
          </p:cNvPr>
          <p:cNvSpPr/>
          <p:nvPr/>
        </p:nvSpPr>
        <p:spPr>
          <a:xfrm>
            <a:off x="9772724" y="3770657"/>
            <a:ext cx="1061780" cy="420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Entity B1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B95B197-B569-429E-9A11-1BFBBE45D149}"/>
              </a:ext>
            </a:extLst>
          </p:cNvPr>
          <p:cNvSpPr/>
          <p:nvPr/>
        </p:nvSpPr>
        <p:spPr>
          <a:xfrm>
            <a:off x="9902554" y="3882320"/>
            <a:ext cx="1061780" cy="420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Entity B1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AC49763-96F0-4956-BF5A-0A91298E888A}"/>
              </a:ext>
            </a:extLst>
          </p:cNvPr>
          <p:cNvSpPr txBox="1"/>
          <p:nvPr/>
        </p:nvSpPr>
        <p:spPr>
          <a:xfrm>
            <a:off x="753521" y="1585560"/>
            <a:ext cx="2176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Design-Time Model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1DD3A12-0114-4B8B-93E3-6F1D17188F2A}"/>
              </a:ext>
            </a:extLst>
          </p:cNvPr>
          <p:cNvSpPr txBox="1"/>
          <p:nvPr/>
        </p:nvSpPr>
        <p:spPr>
          <a:xfrm>
            <a:off x="4598205" y="1585560"/>
            <a:ext cx="18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Run-Time Model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45B6DC2-19E0-48E0-B03C-0B2A9288268E}"/>
              </a:ext>
            </a:extLst>
          </p:cNvPr>
          <p:cNvSpPr txBox="1"/>
          <p:nvPr/>
        </p:nvSpPr>
        <p:spPr>
          <a:xfrm>
            <a:off x="8441623" y="1585560"/>
            <a:ext cx="1321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Real World</a:t>
            </a:r>
          </a:p>
        </p:txBody>
      </p:sp>
      <p:sp>
        <p:nvSpPr>
          <p:cNvPr id="54" name="Arrow: Right 53">
            <a:extLst>
              <a:ext uri="{FF2B5EF4-FFF2-40B4-BE49-F238E27FC236}">
                <a16:creationId xmlns:a16="http://schemas.microsoft.com/office/drawing/2014/main" id="{3DA7BC2F-7F3B-4F3E-AFA3-7B289E9B865E}"/>
              </a:ext>
            </a:extLst>
          </p:cNvPr>
          <p:cNvSpPr/>
          <p:nvPr/>
        </p:nvSpPr>
        <p:spPr>
          <a:xfrm>
            <a:off x="2217095" y="5157225"/>
            <a:ext cx="3624803" cy="62198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Domain-Independent (TOSCA Grammar)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A29AEDC-4F66-4A59-A64F-3BD15F66687B}"/>
              </a:ext>
            </a:extLst>
          </p:cNvPr>
          <p:cNvSpPr/>
          <p:nvPr/>
        </p:nvSpPr>
        <p:spPr>
          <a:xfrm>
            <a:off x="488870" y="1470345"/>
            <a:ext cx="7181735" cy="4762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>
                <a:solidFill>
                  <a:schemeClr val="tx1"/>
                </a:solidFill>
              </a:rPr>
              <a:t>Orchestrator </a:t>
            </a:r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  <p:sp>
        <p:nvSpPr>
          <p:cNvPr id="55" name="Arrow: Right 54">
            <a:extLst>
              <a:ext uri="{FF2B5EF4-FFF2-40B4-BE49-F238E27FC236}">
                <a16:creationId xmlns:a16="http://schemas.microsoft.com/office/drawing/2014/main" id="{B7D10FBE-5F22-4104-A9EF-65E15BF5D3C5}"/>
              </a:ext>
            </a:extLst>
          </p:cNvPr>
          <p:cNvSpPr/>
          <p:nvPr/>
        </p:nvSpPr>
        <p:spPr>
          <a:xfrm>
            <a:off x="6465317" y="5157225"/>
            <a:ext cx="3624803" cy="62198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Domain-</a:t>
            </a:r>
            <a:r>
              <a:rPr lang="en-US" sz="1400" dirty="0"/>
              <a:t>D</a:t>
            </a:r>
            <a:r>
              <a:rPr lang="en-US" sz="1400" dirty="0">
                <a:solidFill>
                  <a:schemeClr val="dk1"/>
                </a:solidFill>
              </a:rPr>
              <a:t>ependent (Artifacts)</a:t>
            </a:r>
          </a:p>
        </p:txBody>
      </p:sp>
    </p:spTree>
    <p:extLst>
      <p:ext uri="{BB962C8B-B14F-4D97-AF65-F5344CB8AC3E}">
        <p14:creationId xmlns:p14="http://schemas.microsoft.com/office/powerpoint/2010/main" val="872922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3A29AEDC-4F66-4A59-A64F-3BD15F66687B}"/>
              </a:ext>
            </a:extLst>
          </p:cNvPr>
          <p:cNvSpPr/>
          <p:nvPr/>
        </p:nvSpPr>
        <p:spPr>
          <a:xfrm>
            <a:off x="3945320" y="1490665"/>
            <a:ext cx="6404847" cy="4762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>
                <a:solidFill>
                  <a:schemeClr val="tx1"/>
                </a:solidFill>
              </a:rPr>
              <a:t>Orchestrator </a:t>
            </a:r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E70AED2-B9CC-4E08-A293-93659AE1A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Domain-Dependent Instance Model Creation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DBBBCA-9784-4C73-8982-0B91BC9A51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2020 Ubicity Corp.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E059ED-B747-48F1-A3E8-BDF6F45665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03F53F-FED8-444B-B54E-6B5A705D5C83}"/>
              </a:ext>
            </a:extLst>
          </p:cNvPr>
          <p:cNvSpPr/>
          <p:nvPr/>
        </p:nvSpPr>
        <p:spPr>
          <a:xfrm>
            <a:off x="757705" y="1956997"/>
            <a:ext cx="2739948" cy="2381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lang="en-US" dirty="0"/>
              <a:t>Service Template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9D5829-C022-457D-993D-E869B84D0018}"/>
              </a:ext>
            </a:extLst>
          </p:cNvPr>
          <p:cNvSpPr/>
          <p:nvPr/>
        </p:nvSpPr>
        <p:spPr>
          <a:xfrm>
            <a:off x="1615746" y="2345342"/>
            <a:ext cx="1061780" cy="420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Node Template A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EE06DC0-16EF-4D41-BEED-83D04578EAFD}"/>
              </a:ext>
            </a:extLst>
          </p:cNvPr>
          <p:cNvCxnSpPr>
            <a:cxnSpLocks/>
            <a:stCxn id="14" idx="2"/>
            <a:endCxn id="19" idx="0"/>
          </p:cNvCxnSpPr>
          <p:nvPr/>
        </p:nvCxnSpPr>
        <p:spPr>
          <a:xfrm flipH="1">
            <a:off x="1841832" y="2765607"/>
            <a:ext cx="304804" cy="420118"/>
          </a:xfrm>
          <a:prstGeom prst="straightConnector1">
            <a:avLst/>
          </a:prstGeom>
          <a:ln w="31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8711EED8-182F-47AD-9723-0F3DA6375D88}"/>
              </a:ext>
            </a:extLst>
          </p:cNvPr>
          <p:cNvSpPr/>
          <p:nvPr/>
        </p:nvSpPr>
        <p:spPr>
          <a:xfrm>
            <a:off x="962922" y="2112722"/>
            <a:ext cx="2344208" cy="1805267"/>
          </a:xfrm>
          <a:prstGeom prst="ellipse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34588AD-0B93-46B9-A516-A35D592BF914}"/>
              </a:ext>
            </a:extLst>
          </p:cNvPr>
          <p:cNvSpPr/>
          <p:nvPr/>
        </p:nvSpPr>
        <p:spPr>
          <a:xfrm>
            <a:off x="1310942" y="3185725"/>
            <a:ext cx="1061780" cy="420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Node Template B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DC866B0-DF38-4649-99D3-5CF40DACFE84}"/>
              </a:ext>
            </a:extLst>
          </p:cNvPr>
          <p:cNvSpPr/>
          <p:nvPr/>
        </p:nvSpPr>
        <p:spPr>
          <a:xfrm>
            <a:off x="4598205" y="1956997"/>
            <a:ext cx="2739948" cy="30702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lang="en-US" dirty="0"/>
              <a:t>Service Instance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926946-7FCE-4ABC-ABA7-4EC07997DA15}"/>
              </a:ext>
            </a:extLst>
          </p:cNvPr>
          <p:cNvSpPr/>
          <p:nvPr/>
        </p:nvSpPr>
        <p:spPr>
          <a:xfrm>
            <a:off x="5348671" y="2415752"/>
            <a:ext cx="1061780" cy="420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Node Instance A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152D332-66C6-46EA-B192-318368355810}"/>
              </a:ext>
            </a:extLst>
          </p:cNvPr>
          <p:cNvCxnSpPr>
            <a:cxnSpLocks/>
            <a:stCxn id="25" idx="2"/>
            <a:endCxn id="28" idx="0"/>
          </p:cNvCxnSpPr>
          <p:nvPr/>
        </p:nvCxnSpPr>
        <p:spPr>
          <a:xfrm flipH="1">
            <a:off x="5450755" y="2836017"/>
            <a:ext cx="428806" cy="352069"/>
          </a:xfrm>
          <a:prstGeom prst="straightConnector1">
            <a:avLst/>
          </a:prstGeom>
          <a:ln w="31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0558AD5B-5D35-4625-8809-349EDF8D2C8E}"/>
              </a:ext>
            </a:extLst>
          </p:cNvPr>
          <p:cNvSpPr/>
          <p:nvPr/>
        </p:nvSpPr>
        <p:spPr>
          <a:xfrm>
            <a:off x="4675015" y="2112722"/>
            <a:ext cx="2573135" cy="2453710"/>
          </a:xfrm>
          <a:prstGeom prst="ellipse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C6BB004-C5D2-46CE-9269-8CC2B6568960}"/>
              </a:ext>
            </a:extLst>
          </p:cNvPr>
          <p:cNvSpPr/>
          <p:nvPr/>
        </p:nvSpPr>
        <p:spPr>
          <a:xfrm>
            <a:off x="4919865" y="3188086"/>
            <a:ext cx="1061780" cy="420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Node Instance B0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8A6C0A6-84AC-4928-A0BE-0769BC0DC165}"/>
              </a:ext>
            </a:extLst>
          </p:cNvPr>
          <p:cNvSpPr/>
          <p:nvPr/>
        </p:nvSpPr>
        <p:spPr>
          <a:xfrm>
            <a:off x="5841898" y="3671339"/>
            <a:ext cx="1061780" cy="420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Node Instance B1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690D9AB-DD46-4FD7-AC23-B0FBFFD0191E}"/>
              </a:ext>
            </a:extLst>
          </p:cNvPr>
          <p:cNvCxnSpPr>
            <a:cxnSpLocks/>
            <a:stCxn id="25" idx="2"/>
            <a:endCxn id="31" idx="0"/>
          </p:cNvCxnSpPr>
          <p:nvPr/>
        </p:nvCxnSpPr>
        <p:spPr>
          <a:xfrm>
            <a:off x="5879561" y="2836017"/>
            <a:ext cx="493227" cy="835322"/>
          </a:xfrm>
          <a:prstGeom prst="straightConnector1">
            <a:avLst/>
          </a:prstGeom>
          <a:ln w="31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7E731F1A-4BB2-4947-8D7B-1BEAA278E823}"/>
              </a:ext>
            </a:extLst>
          </p:cNvPr>
          <p:cNvSpPr/>
          <p:nvPr/>
        </p:nvSpPr>
        <p:spPr>
          <a:xfrm>
            <a:off x="8441623" y="1956997"/>
            <a:ext cx="2739948" cy="30702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lang="en-US" dirty="0"/>
              <a:t>Service Entities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181F27-141F-48FA-BD83-18D65CA7BFC1}"/>
              </a:ext>
            </a:extLst>
          </p:cNvPr>
          <p:cNvSpPr/>
          <p:nvPr/>
        </p:nvSpPr>
        <p:spPr>
          <a:xfrm>
            <a:off x="9192089" y="2415752"/>
            <a:ext cx="1061780" cy="420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Entity A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3CE70F6-2BEF-462F-964E-B595F3B45EFC}"/>
              </a:ext>
            </a:extLst>
          </p:cNvPr>
          <p:cNvCxnSpPr>
            <a:cxnSpLocks/>
            <a:stCxn id="42" idx="2"/>
            <a:endCxn id="45" idx="0"/>
          </p:cNvCxnSpPr>
          <p:nvPr/>
        </p:nvCxnSpPr>
        <p:spPr>
          <a:xfrm flipH="1">
            <a:off x="9294173" y="2836017"/>
            <a:ext cx="428806" cy="352069"/>
          </a:xfrm>
          <a:prstGeom prst="straightConnector1">
            <a:avLst/>
          </a:prstGeom>
          <a:ln w="31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09BC83F7-DC60-42B0-89F0-AC20F89E4632}"/>
              </a:ext>
            </a:extLst>
          </p:cNvPr>
          <p:cNvSpPr/>
          <p:nvPr/>
        </p:nvSpPr>
        <p:spPr>
          <a:xfrm>
            <a:off x="8763283" y="3188086"/>
            <a:ext cx="1061780" cy="420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Entity B0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BC16062-45F3-4ACA-B1B4-5EE4BC44796C}"/>
              </a:ext>
            </a:extLst>
          </p:cNvPr>
          <p:cNvSpPr/>
          <p:nvPr/>
        </p:nvSpPr>
        <p:spPr>
          <a:xfrm>
            <a:off x="9685316" y="3671339"/>
            <a:ext cx="1061780" cy="420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Entity B1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40E4249-F989-40C8-B9DA-44D3E3D8CB58}"/>
              </a:ext>
            </a:extLst>
          </p:cNvPr>
          <p:cNvCxnSpPr>
            <a:cxnSpLocks/>
            <a:stCxn id="42" idx="2"/>
            <a:endCxn id="46" idx="0"/>
          </p:cNvCxnSpPr>
          <p:nvPr/>
        </p:nvCxnSpPr>
        <p:spPr>
          <a:xfrm>
            <a:off x="9722979" y="2836017"/>
            <a:ext cx="493227" cy="835322"/>
          </a:xfrm>
          <a:prstGeom prst="straightConnector1">
            <a:avLst/>
          </a:prstGeom>
          <a:ln w="31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A169DAD0-7108-4ED9-9756-2B3DC8A67323}"/>
              </a:ext>
            </a:extLst>
          </p:cNvPr>
          <p:cNvSpPr/>
          <p:nvPr/>
        </p:nvSpPr>
        <p:spPr>
          <a:xfrm>
            <a:off x="9772724" y="3770657"/>
            <a:ext cx="1061780" cy="420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Entity B1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B95B197-B569-429E-9A11-1BFBBE45D149}"/>
              </a:ext>
            </a:extLst>
          </p:cNvPr>
          <p:cNvSpPr/>
          <p:nvPr/>
        </p:nvSpPr>
        <p:spPr>
          <a:xfrm>
            <a:off x="9902554" y="3882320"/>
            <a:ext cx="1061780" cy="420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Entity B1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AC49763-96F0-4956-BF5A-0A91298E888A}"/>
              </a:ext>
            </a:extLst>
          </p:cNvPr>
          <p:cNvSpPr txBox="1"/>
          <p:nvPr/>
        </p:nvSpPr>
        <p:spPr>
          <a:xfrm>
            <a:off x="753521" y="1585560"/>
            <a:ext cx="2176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Design-Time Model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1DD3A12-0114-4B8B-93E3-6F1D17188F2A}"/>
              </a:ext>
            </a:extLst>
          </p:cNvPr>
          <p:cNvSpPr txBox="1"/>
          <p:nvPr/>
        </p:nvSpPr>
        <p:spPr>
          <a:xfrm>
            <a:off x="4598205" y="1585560"/>
            <a:ext cx="18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Run-Time Model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45B6DC2-19E0-48E0-B03C-0B2A9288268E}"/>
              </a:ext>
            </a:extLst>
          </p:cNvPr>
          <p:cNvSpPr txBox="1"/>
          <p:nvPr/>
        </p:nvSpPr>
        <p:spPr>
          <a:xfrm>
            <a:off x="8441623" y="1585560"/>
            <a:ext cx="1321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Real World</a:t>
            </a:r>
          </a:p>
        </p:txBody>
      </p:sp>
      <p:sp>
        <p:nvSpPr>
          <p:cNvPr id="55" name="Arrow: Right 54">
            <a:extLst>
              <a:ext uri="{FF2B5EF4-FFF2-40B4-BE49-F238E27FC236}">
                <a16:creationId xmlns:a16="http://schemas.microsoft.com/office/drawing/2014/main" id="{B7D10FBE-5F22-4104-A9EF-65E15BF5D3C5}"/>
              </a:ext>
            </a:extLst>
          </p:cNvPr>
          <p:cNvSpPr/>
          <p:nvPr/>
        </p:nvSpPr>
        <p:spPr>
          <a:xfrm>
            <a:off x="6465317" y="5157225"/>
            <a:ext cx="3624803" cy="62198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Domain-</a:t>
            </a:r>
            <a:r>
              <a:rPr lang="en-US" sz="1400" dirty="0"/>
              <a:t>D</a:t>
            </a:r>
            <a:r>
              <a:rPr lang="en-US" sz="1400" dirty="0">
                <a:solidFill>
                  <a:schemeClr val="dk1"/>
                </a:solidFill>
              </a:rPr>
              <a:t>ependent Control</a:t>
            </a:r>
          </a:p>
        </p:txBody>
      </p:sp>
      <p:sp>
        <p:nvSpPr>
          <p:cNvPr id="54" name="Arrow: Right 53">
            <a:extLst>
              <a:ext uri="{FF2B5EF4-FFF2-40B4-BE49-F238E27FC236}">
                <a16:creationId xmlns:a16="http://schemas.microsoft.com/office/drawing/2014/main" id="{3DA7BC2F-7F3B-4F3E-AFA3-7B289E9B865E}"/>
              </a:ext>
            </a:extLst>
          </p:cNvPr>
          <p:cNvSpPr/>
          <p:nvPr/>
        </p:nvSpPr>
        <p:spPr>
          <a:xfrm>
            <a:off x="2217095" y="5157225"/>
            <a:ext cx="3624803" cy="62198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Domain-dependent translation</a:t>
            </a:r>
          </a:p>
        </p:txBody>
      </p:sp>
    </p:spTree>
    <p:extLst>
      <p:ext uri="{BB962C8B-B14F-4D97-AF65-F5344CB8AC3E}">
        <p14:creationId xmlns:p14="http://schemas.microsoft.com/office/powerpoint/2010/main" val="1911390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8148</TotalTime>
  <Words>240</Words>
  <Application>Microsoft Office PowerPoint</Application>
  <PresentationFormat>Widescreen</PresentationFormat>
  <Paragraphs>77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TOSCA Architecture</vt:lpstr>
      <vt:lpstr>TOSCA Instance Model</vt:lpstr>
      <vt:lpstr>Domain-Independent Instance Model Creation</vt:lpstr>
      <vt:lpstr>Domain-Dependent Instance Model Creation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Ubicity</dc:title>
  <dc:creator>Chris</dc:creator>
  <cp:lastModifiedBy>Chris Lauwers</cp:lastModifiedBy>
  <cp:revision>2281</cp:revision>
  <cp:lastPrinted>2012-11-29T22:15:10Z</cp:lastPrinted>
  <dcterms:created xsi:type="dcterms:W3CDTF">2006-08-16T00:00:00Z</dcterms:created>
  <dcterms:modified xsi:type="dcterms:W3CDTF">2020-11-02T21:37:44Z</dcterms:modified>
</cp:coreProperties>
</file>