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43" r:id="rId2"/>
    <p:sldId id="441" r:id="rId3"/>
    <p:sldId id="44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7F7F7"/>
    <a:srgbClr val="7C7A7A"/>
    <a:srgbClr val="615F5F"/>
    <a:srgbClr val="DEDEDE"/>
    <a:srgbClr val="9C9A9A"/>
    <a:srgbClr val="1D1D1D"/>
    <a:srgbClr val="504E4E"/>
    <a:srgbClr val="B5B3B3"/>
    <a:srgbClr val="72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3" autoAdjust="0"/>
    <p:restoredTop sz="86387" autoAdjust="0"/>
  </p:normalViewPr>
  <p:slideViewPr>
    <p:cSldViewPr>
      <p:cViewPr varScale="1">
        <p:scale>
          <a:sx n="96" d="100"/>
          <a:sy n="96" d="100"/>
        </p:scale>
        <p:origin x="84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A280-3C50-47F6-A0D7-34F6921C5466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8CBBF-BB4F-474F-AA2D-C9E9879D8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64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4EC6F-4064-4706-9AA1-C49C02D107A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828FC-9494-45E9-ABBC-9A2FC581A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6200000">
            <a:off x="-2378058" y="2378059"/>
            <a:ext cx="6858000" cy="2101882"/>
          </a:xfrm>
          <a:prstGeom prst="rect">
            <a:avLst/>
          </a:prstGeom>
          <a:gradFill flip="none" rotWithShape="1">
            <a:gsLst>
              <a:gs pos="0">
                <a:srgbClr val="F78E1E"/>
              </a:gs>
              <a:gs pos="22000">
                <a:srgbClr val="F78E1E"/>
              </a:gs>
              <a:gs pos="100000">
                <a:srgbClr val="F78E1E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1645" y="4022766"/>
            <a:ext cx="4937555" cy="1178965"/>
          </a:xfrm>
        </p:spPr>
        <p:txBody>
          <a:bodyPr>
            <a:no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1645" y="5354130"/>
            <a:ext cx="4734355" cy="609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3" b="31284"/>
          <a:stretch/>
        </p:blipFill>
        <p:spPr>
          <a:xfrm>
            <a:off x="2294000" y="1239915"/>
            <a:ext cx="3609975" cy="1413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31940"/>
            <a:ext cx="5384800" cy="46942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31940"/>
            <a:ext cx="5384800" cy="469422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583934" y="4158695"/>
            <a:ext cx="5939607" cy="1612900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8433"/>
            <a:ext cx="12192000" cy="681135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5812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 2020 Ubicity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/>
          <a:srcRect l="41646" t="66312" r="9303" b="8822"/>
          <a:stretch/>
        </p:blipFill>
        <p:spPr>
          <a:xfrm>
            <a:off x="-10395" y="0"/>
            <a:ext cx="12212790" cy="230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82575" indent="-2825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73088" indent="-2905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341313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96975" indent="-2825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ontent Placeholder 71">
            <a:extLst>
              <a:ext uri="{FF2B5EF4-FFF2-40B4-BE49-F238E27FC236}">
                <a16:creationId xmlns:a16="http://schemas.microsoft.com/office/drawing/2014/main" id="{64A84C28-4D6A-4251-AFB4-FD9CAB0AFA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3934432"/>
            <a:ext cx="10972800" cy="223776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/>
              <a:t>Compiled Service Template (aka Semantic Template)</a:t>
            </a:r>
          </a:p>
          <a:p>
            <a:pPr lvl="2"/>
            <a:r>
              <a:rPr lang="en-US"/>
              <a:t>TOSCA Service Template that has been extracted from its CSAR package, parsed, validated, and converted to an internal TOSCA processor format. This internal format is implementation-specific and not standardized.</a:t>
            </a:r>
          </a:p>
          <a:p>
            <a:pPr lvl="1"/>
            <a:r>
              <a:rPr lang="en-US"/>
              <a:t>Service Instance Model:</a:t>
            </a:r>
          </a:p>
          <a:p>
            <a:pPr lvl="2"/>
            <a:r>
              <a:rPr lang="en-US"/>
              <a:t>An internal representation created by the TOSCA processor of a deployed service. The instance model format is implementation-specific and not standardized. </a:t>
            </a:r>
          </a:p>
          <a:p>
            <a:pPr lvl="1"/>
            <a:r>
              <a:rPr lang="en-US"/>
              <a:t>Instantiation:</a:t>
            </a:r>
          </a:p>
          <a:p>
            <a:pPr lvl="2"/>
            <a:r>
              <a:rPr lang="en-US"/>
              <a:t>The process of creating a Service Instance Model from a Compiled Service Template by providing user input values for the inputs defined in the Service Template.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C59FD-2110-4296-A53E-13A81687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Simple TOSCA Processor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C30EC-DB92-4CA1-8C7F-4CDB2268B6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50C79C-D51F-4036-BB31-EB22B07DE653}"/>
              </a:ext>
            </a:extLst>
          </p:cNvPr>
          <p:cNvSpPr/>
          <p:nvPr/>
        </p:nvSpPr>
        <p:spPr>
          <a:xfrm>
            <a:off x="2217095" y="1796003"/>
            <a:ext cx="6644065" cy="188184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TOSCA Processor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9C207154-07D9-4F49-857B-9A4854539B2D}"/>
              </a:ext>
            </a:extLst>
          </p:cNvPr>
          <p:cNvSpPr/>
          <p:nvPr/>
        </p:nvSpPr>
        <p:spPr>
          <a:xfrm>
            <a:off x="1828884" y="2374712"/>
            <a:ext cx="810666" cy="896716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TOSCA</a:t>
            </a:r>
          </a:p>
          <a:p>
            <a:pPr algn="ctr"/>
            <a:r>
              <a:rPr lang="en-US" sz="1400" dirty="0"/>
              <a:t>CSAR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7613D-E6D7-49A3-8B4F-7E0AE9D37743}"/>
              </a:ext>
            </a:extLst>
          </p:cNvPr>
          <p:cNvSpPr/>
          <p:nvPr/>
        </p:nvSpPr>
        <p:spPr>
          <a:xfrm>
            <a:off x="5894905" y="2565991"/>
            <a:ext cx="1199625" cy="5178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Instantiate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286BD31-3064-43B8-AD98-9852C386277D}"/>
              </a:ext>
            </a:extLst>
          </p:cNvPr>
          <p:cNvCxnSpPr>
            <a:cxnSpLocks/>
            <a:stCxn id="18" idx="0"/>
            <a:endCxn id="30" idx="3"/>
          </p:cNvCxnSpPr>
          <p:nvPr/>
        </p:nvCxnSpPr>
        <p:spPr>
          <a:xfrm flipH="1" flipV="1">
            <a:off x="6494717" y="1971498"/>
            <a:ext cx="1" cy="594493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C79E9E2D-8DC9-4652-9D25-A25A3F97DCAD}"/>
              </a:ext>
            </a:extLst>
          </p:cNvPr>
          <p:cNvSpPr/>
          <p:nvPr/>
        </p:nvSpPr>
        <p:spPr>
          <a:xfrm rot="5400000">
            <a:off x="6224938" y="1048834"/>
            <a:ext cx="539557" cy="1305770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400" dirty="0"/>
              <a:t>Service Inputs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E3E01D-45A8-41EF-B780-E8CA09AF41AB}"/>
              </a:ext>
            </a:extLst>
          </p:cNvPr>
          <p:cNvSpPr/>
          <p:nvPr/>
        </p:nvSpPr>
        <p:spPr>
          <a:xfrm>
            <a:off x="9360952" y="2488556"/>
            <a:ext cx="1195463" cy="6690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External Orchestrator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6EE9F0-A31B-49ED-9E41-7A3C4E0001B9}"/>
              </a:ext>
            </a:extLst>
          </p:cNvPr>
          <p:cNvSpPr/>
          <p:nvPr/>
        </p:nvSpPr>
        <p:spPr>
          <a:xfrm>
            <a:off x="3018692" y="2256863"/>
            <a:ext cx="988186" cy="11324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Unpack Parse Validate</a:t>
            </a:r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0CCBE870-71B5-459B-B9B3-6FDF19D8E6FE}"/>
              </a:ext>
            </a:extLst>
          </p:cNvPr>
          <p:cNvSpPr/>
          <p:nvPr/>
        </p:nvSpPr>
        <p:spPr bwMode="ltGray">
          <a:xfrm>
            <a:off x="4390927" y="2372709"/>
            <a:ext cx="1124837" cy="900723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Compiled</a:t>
            </a:r>
          </a:p>
          <a:p>
            <a:pPr algn="ctr"/>
            <a:r>
              <a:rPr lang="en-US" sz="1400" dirty="0"/>
              <a:t>Service Template</a:t>
            </a:r>
          </a:p>
        </p:txBody>
      </p:sp>
      <p:sp>
        <p:nvSpPr>
          <p:cNvPr id="46" name="Flowchart: Document 45">
            <a:extLst>
              <a:ext uri="{FF2B5EF4-FFF2-40B4-BE49-F238E27FC236}">
                <a16:creationId xmlns:a16="http://schemas.microsoft.com/office/drawing/2014/main" id="{931249B7-3AAB-46A9-90E2-1746692707A1}"/>
              </a:ext>
            </a:extLst>
          </p:cNvPr>
          <p:cNvSpPr/>
          <p:nvPr/>
        </p:nvSpPr>
        <p:spPr bwMode="ltGray">
          <a:xfrm>
            <a:off x="7473671" y="2372709"/>
            <a:ext cx="1124837" cy="900723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Service</a:t>
            </a:r>
          </a:p>
          <a:p>
            <a:pPr algn="ctr"/>
            <a:r>
              <a:rPr lang="en-US" sz="1400" dirty="0"/>
              <a:t>Instance Model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95D8475-291D-4FCB-8CB0-2BA4442F8B0E}"/>
              </a:ext>
            </a:extLst>
          </p:cNvPr>
          <p:cNvCxnSpPr>
            <a:cxnSpLocks/>
          </p:cNvCxnSpPr>
          <p:nvPr/>
        </p:nvCxnSpPr>
        <p:spPr>
          <a:xfrm flipH="1">
            <a:off x="4006877" y="2823070"/>
            <a:ext cx="38405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01B2089-C96D-4FFC-BBA5-1584DF197526}"/>
              </a:ext>
            </a:extLst>
          </p:cNvPr>
          <p:cNvCxnSpPr>
            <a:cxnSpLocks/>
          </p:cNvCxnSpPr>
          <p:nvPr/>
        </p:nvCxnSpPr>
        <p:spPr>
          <a:xfrm flipH="1">
            <a:off x="5515764" y="2823070"/>
            <a:ext cx="38405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4071049-B27B-41DA-8208-5F0A50048C96}"/>
              </a:ext>
            </a:extLst>
          </p:cNvPr>
          <p:cNvCxnSpPr>
            <a:cxnSpLocks/>
          </p:cNvCxnSpPr>
          <p:nvPr/>
        </p:nvCxnSpPr>
        <p:spPr>
          <a:xfrm flipH="1">
            <a:off x="7094530" y="2823070"/>
            <a:ext cx="38405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67A593F-49E6-4885-B54A-D46E4E8E23B1}"/>
              </a:ext>
            </a:extLst>
          </p:cNvPr>
          <p:cNvCxnSpPr>
            <a:cxnSpLocks/>
          </p:cNvCxnSpPr>
          <p:nvPr/>
        </p:nvCxnSpPr>
        <p:spPr>
          <a:xfrm flipH="1">
            <a:off x="2639550" y="2823070"/>
            <a:ext cx="379142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A0386DC-BFE7-4DB1-843E-E57D3709EB45}"/>
              </a:ext>
            </a:extLst>
          </p:cNvPr>
          <p:cNvCxnSpPr>
            <a:cxnSpLocks/>
          </p:cNvCxnSpPr>
          <p:nvPr/>
        </p:nvCxnSpPr>
        <p:spPr>
          <a:xfrm flipH="1">
            <a:off x="8598508" y="2822068"/>
            <a:ext cx="762444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60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444FDD0-6E60-43D1-A1D9-277471F50357}"/>
              </a:ext>
            </a:extLst>
          </p:cNvPr>
          <p:cNvCxnSpPr>
            <a:cxnSpLocks/>
          </p:cNvCxnSpPr>
          <p:nvPr/>
        </p:nvCxnSpPr>
        <p:spPr>
          <a:xfrm flipH="1">
            <a:off x="5593243" y="3883862"/>
            <a:ext cx="68222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Content Placeholder 71">
            <a:extLst>
              <a:ext uri="{FF2B5EF4-FFF2-40B4-BE49-F238E27FC236}">
                <a16:creationId xmlns:a16="http://schemas.microsoft.com/office/drawing/2014/main" id="{64A84C28-4D6A-4251-AFB4-FD9CAB0AFA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5146392"/>
            <a:ext cx="10972800" cy="102580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Instance Model Build-Out</a:t>
            </a:r>
          </a:p>
          <a:p>
            <a:pPr lvl="2"/>
            <a:r>
              <a:rPr lang="en-US" dirty="0"/>
              <a:t>Fulfill mandatory dangling requirements</a:t>
            </a:r>
          </a:p>
          <a:p>
            <a:pPr lvl="2"/>
            <a:r>
              <a:rPr lang="en-US" dirty="0"/>
              <a:t>Substitute nodes marked for substitution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C59FD-2110-4296-A53E-13A81687C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</p:spPr>
        <p:txBody>
          <a:bodyPr>
            <a:normAutofit/>
          </a:bodyPr>
          <a:lstStyle/>
          <a:p>
            <a:r>
              <a:rPr lang="en-US" dirty="0"/>
              <a:t>Simple TOSCA Processor with Instance Model Build-Out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C30EC-DB92-4CA1-8C7F-4CDB2268B6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C9F8BD21-A8F1-4909-9123-49C8C05E852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50C79C-D51F-4036-BB31-EB22B07DE653}"/>
              </a:ext>
            </a:extLst>
          </p:cNvPr>
          <p:cNvSpPr/>
          <p:nvPr/>
        </p:nvSpPr>
        <p:spPr>
          <a:xfrm>
            <a:off x="2217095" y="1796002"/>
            <a:ext cx="6644065" cy="318690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TOSCA Processor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9C207154-07D9-4F49-857B-9A4854539B2D}"/>
              </a:ext>
            </a:extLst>
          </p:cNvPr>
          <p:cNvSpPr/>
          <p:nvPr/>
        </p:nvSpPr>
        <p:spPr>
          <a:xfrm>
            <a:off x="1828884" y="2952104"/>
            <a:ext cx="810666" cy="896716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TOSCA</a:t>
            </a:r>
          </a:p>
          <a:p>
            <a:pPr algn="ctr"/>
            <a:r>
              <a:rPr lang="en-US" sz="1400" dirty="0"/>
              <a:t>CSAR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286BD31-3064-43B8-AD98-9852C386277D}"/>
              </a:ext>
            </a:extLst>
          </p:cNvPr>
          <p:cNvCxnSpPr>
            <a:cxnSpLocks/>
            <a:stCxn id="78" idx="0"/>
            <a:endCxn id="30" idx="3"/>
          </p:cNvCxnSpPr>
          <p:nvPr/>
        </p:nvCxnSpPr>
        <p:spPr>
          <a:xfrm flipH="1" flipV="1">
            <a:off x="6494717" y="1971498"/>
            <a:ext cx="1" cy="1170068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C79E9E2D-8DC9-4652-9D25-A25A3F97DCAD}"/>
              </a:ext>
            </a:extLst>
          </p:cNvPr>
          <p:cNvSpPr/>
          <p:nvPr/>
        </p:nvSpPr>
        <p:spPr>
          <a:xfrm rot="5400000">
            <a:off x="6224938" y="1048834"/>
            <a:ext cx="539557" cy="1305770"/>
          </a:xfrm>
          <a:prstGeom prst="chevron">
            <a:avLst>
              <a:gd name="adj" fmla="val 209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 anchorCtr="0"/>
          <a:lstStyle/>
          <a:p>
            <a:pPr algn="ctr"/>
            <a:r>
              <a:rPr lang="en-US" sz="1400" dirty="0"/>
              <a:t>Service Inputs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E3E01D-45A8-41EF-B780-E8CA09AF41AB}"/>
              </a:ext>
            </a:extLst>
          </p:cNvPr>
          <p:cNvSpPr/>
          <p:nvPr/>
        </p:nvSpPr>
        <p:spPr>
          <a:xfrm>
            <a:off x="9360952" y="3065948"/>
            <a:ext cx="1195463" cy="6690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External Orchestrator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6EE9F0-A31B-49ED-9E41-7A3C4E0001B9}"/>
              </a:ext>
            </a:extLst>
          </p:cNvPr>
          <p:cNvSpPr/>
          <p:nvPr/>
        </p:nvSpPr>
        <p:spPr>
          <a:xfrm>
            <a:off x="3018692" y="2834255"/>
            <a:ext cx="988186" cy="11324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Unpack Parse Validate</a:t>
            </a:r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0CCBE870-71B5-459B-B9B3-6FDF19D8E6FE}"/>
              </a:ext>
            </a:extLst>
          </p:cNvPr>
          <p:cNvSpPr/>
          <p:nvPr/>
        </p:nvSpPr>
        <p:spPr bwMode="ltGray">
          <a:xfrm>
            <a:off x="4329370" y="2950101"/>
            <a:ext cx="1124837" cy="900723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Compiled</a:t>
            </a:r>
          </a:p>
          <a:p>
            <a:pPr algn="ctr"/>
            <a:r>
              <a:rPr lang="en-US" sz="1400" dirty="0"/>
              <a:t>Service Template</a:t>
            </a:r>
          </a:p>
        </p:txBody>
      </p:sp>
      <p:sp>
        <p:nvSpPr>
          <p:cNvPr id="46" name="Flowchart: Document 45">
            <a:extLst>
              <a:ext uri="{FF2B5EF4-FFF2-40B4-BE49-F238E27FC236}">
                <a16:creationId xmlns:a16="http://schemas.microsoft.com/office/drawing/2014/main" id="{931249B7-3AAB-46A9-90E2-1746692707A1}"/>
              </a:ext>
            </a:extLst>
          </p:cNvPr>
          <p:cNvSpPr/>
          <p:nvPr/>
        </p:nvSpPr>
        <p:spPr bwMode="ltGray">
          <a:xfrm>
            <a:off x="7473671" y="2950101"/>
            <a:ext cx="1124837" cy="1027626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Service</a:t>
            </a:r>
          </a:p>
          <a:p>
            <a:pPr algn="ctr"/>
            <a:r>
              <a:rPr lang="en-US" sz="1400" dirty="0"/>
              <a:t>Instance Model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95D8475-291D-4FCB-8CB0-2BA4442F8B0E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006878" y="3400463"/>
            <a:ext cx="322492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01B2089-C96D-4FFC-BBA5-1584DF197526}"/>
              </a:ext>
            </a:extLst>
          </p:cNvPr>
          <p:cNvCxnSpPr>
            <a:cxnSpLocks/>
            <a:stCxn id="78" idx="1"/>
          </p:cNvCxnSpPr>
          <p:nvPr/>
        </p:nvCxnSpPr>
        <p:spPr>
          <a:xfrm flipH="1" flipV="1">
            <a:off x="5454207" y="3400462"/>
            <a:ext cx="440698" cy="36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4071049-B27B-41DA-8208-5F0A50048C96}"/>
              </a:ext>
            </a:extLst>
          </p:cNvPr>
          <p:cNvCxnSpPr>
            <a:cxnSpLocks/>
          </p:cNvCxnSpPr>
          <p:nvPr/>
        </p:nvCxnSpPr>
        <p:spPr>
          <a:xfrm flipH="1">
            <a:off x="7094530" y="3400462"/>
            <a:ext cx="384050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67A593F-49E6-4885-B54A-D46E4E8E23B1}"/>
              </a:ext>
            </a:extLst>
          </p:cNvPr>
          <p:cNvCxnSpPr>
            <a:cxnSpLocks/>
          </p:cNvCxnSpPr>
          <p:nvPr/>
        </p:nvCxnSpPr>
        <p:spPr>
          <a:xfrm flipH="1">
            <a:off x="2639550" y="3400462"/>
            <a:ext cx="379142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A0386DC-BFE7-4DB1-843E-E57D3709EB45}"/>
              </a:ext>
            </a:extLst>
          </p:cNvPr>
          <p:cNvCxnSpPr>
            <a:cxnSpLocks/>
          </p:cNvCxnSpPr>
          <p:nvPr/>
        </p:nvCxnSpPr>
        <p:spPr>
          <a:xfrm flipH="1">
            <a:off x="8598508" y="3399460"/>
            <a:ext cx="762444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A698BB4B-CED9-4890-9352-8F42096A3C36}"/>
              </a:ext>
            </a:extLst>
          </p:cNvPr>
          <p:cNvSpPr/>
          <p:nvPr/>
        </p:nvSpPr>
        <p:spPr>
          <a:xfrm>
            <a:off x="7368174" y="2008015"/>
            <a:ext cx="1335829" cy="5376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Fulfill Requirements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FCBE3C1-4BA1-4DA0-B7D9-19EC6C2E1621}"/>
              </a:ext>
            </a:extLst>
          </p:cNvPr>
          <p:cNvCxnSpPr>
            <a:cxnSpLocks/>
          </p:cNvCxnSpPr>
          <p:nvPr/>
        </p:nvCxnSpPr>
        <p:spPr>
          <a:xfrm flipV="1">
            <a:off x="7824225" y="2545646"/>
            <a:ext cx="0" cy="40445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32BDC9-367F-4BB5-BD71-73D6233DC478}"/>
              </a:ext>
            </a:extLst>
          </p:cNvPr>
          <p:cNvCxnSpPr>
            <a:cxnSpLocks/>
          </p:cNvCxnSpPr>
          <p:nvPr/>
        </p:nvCxnSpPr>
        <p:spPr>
          <a:xfrm flipV="1">
            <a:off x="8246680" y="2545646"/>
            <a:ext cx="0" cy="4044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6E298BFB-397C-49D1-864E-BD11BB303903}"/>
              </a:ext>
            </a:extLst>
          </p:cNvPr>
          <p:cNvSpPr/>
          <p:nvPr/>
        </p:nvSpPr>
        <p:spPr>
          <a:xfrm>
            <a:off x="5894905" y="3141566"/>
            <a:ext cx="1199625" cy="5178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Instantiate</a:t>
            </a:r>
          </a:p>
        </p:txBody>
      </p:sp>
      <p:sp>
        <p:nvSpPr>
          <p:cNvPr id="80" name="Flowchart: Document 79">
            <a:extLst>
              <a:ext uri="{FF2B5EF4-FFF2-40B4-BE49-F238E27FC236}">
                <a16:creationId xmlns:a16="http://schemas.microsoft.com/office/drawing/2014/main" id="{54A57D6B-BA00-4E96-93A7-DD6154A93B80}"/>
              </a:ext>
            </a:extLst>
          </p:cNvPr>
          <p:cNvSpPr/>
          <p:nvPr/>
        </p:nvSpPr>
        <p:spPr bwMode="ltGray">
          <a:xfrm>
            <a:off x="4406180" y="3236975"/>
            <a:ext cx="1124837" cy="900723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Compiled</a:t>
            </a:r>
          </a:p>
          <a:p>
            <a:pPr algn="ctr"/>
            <a:r>
              <a:rPr lang="en-US" sz="1400" dirty="0"/>
              <a:t>Service Template</a:t>
            </a:r>
          </a:p>
        </p:txBody>
      </p:sp>
      <p:sp>
        <p:nvSpPr>
          <p:cNvPr id="81" name="Flowchart: Document 80">
            <a:extLst>
              <a:ext uri="{FF2B5EF4-FFF2-40B4-BE49-F238E27FC236}">
                <a16:creationId xmlns:a16="http://schemas.microsoft.com/office/drawing/2014/main" id="{D9B6662C-DFB7-4F7D-BEC4-A912EC3A0434}"/>
              </a:ext>
            </a:extLst>
          </p:cNvPr>
          <p:cNvSpPr/>
          <p:nvPr/>
        </p:nvSpPr>
        <p:spPr bwMode="ltGray">
          <a:xfrm>
            <a:off x="4521395" y="3544215"/>
            <a:ext cx="1124837" cy="900723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Compiled</a:t>
            </a:r>
          </a:p>
          <a:p>
            <a:pPr algn="ctr"/>
            <a:r>
              <a:rPr lang="en-US" sz="1400" dirty="0"/>
              <a:t>Service Template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1DF2D71-581A-49C3-B9BF-EAC55B3878D8}"/>
              </a:ext>
            </a:extLst>
          </p:cNvPr>
          <p:cNvSpPr/>
          <p:nvPr/>
        </p:nvSpPr>
        <p:spPr>
          <a:xfrm>
            <a:off x="7436275" y="4273738"/>
            <a:ext cx="1199625" cy="5178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Substitute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789B25-6F0B-4337-9886-1A57DCF90A3D}"/>
              </a:ext>
            </a:extLst>
          </p:cNvPr>
          <p:cNvSpPr/>
          <p:nvPr/>
        </p:nvSpPr>
        <p:spPr>
          <a:xfrm>
            <a:off x="5895120" y="4273738"/>
            <a:ext cx="1199625" cy="5178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Instantiate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BA41A6C-B7C3-4146-B2C8-CECDA93C741B}"/>
              </a:ext>
            </a:extLst>
          </p:cNvPr>
          <p:cNvCxnSpPr>
            <a:cxnSpLocks/>
          </p:cNvCxnSpPr>
          <p:nvPr/>
        </p:nvCxnSpPr>
        <p:spPr>
          <a:xfrm flipV="1">
            <a:off x="8054655" y="3883862"/>
            <a:ext cx="0" cy="40445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9649F97-DE59-4798-86F6-7A2BA6CAB4CB}"/>
              </a:ext>
            </a:extLst>
          </p:cNvPr>
          <p:cNvCxnSpPr>
            <a:cxnSpLocks/>
            <a:stCxn id="83" idx="1"/>
            <a:endCxn id="86" idx="3"/>
          </p:cNvCxnSpPr>
          <p:nvPr/>
        </p:nvCxnSpPr>
        <p:spPr>
          <a:xfrm flipH="1">
            <a:off x="7094745" y="4532670"/>
            <a:ext cx="34153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6387D4CC-B2AD-40CB-993E-D68A890E448F}"/>
              </a:ext>
            </a:extLst>
          </p:cNvPr>
          <p:cNvCxnSpPr>
            <a:cxnSpLocks/>
          </p:cNvCxnSpPr>
          <p:nvPr/>
        </p:nvCxnSpPr>
        <p:spPr>
          <a:xfrm flipV="1">
            <a:off x="6789745" y="3868340"/>
            <a:ext cx="0" cy="4053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1E707D9-CAF1-4F89-8EA3-E9F6A150A837}"/>
              </a:ext>
            </a:extLst>
          </p:cNvPr>
          <p:cNvCxnSpPr>
            <a:cxnSpLocks/>
          </p:cNvCxnSpPr>
          <p:nvPr/>
        </p:nvCxnSpPr>
        <p:spPr>
          <a:xfrm flipH="1">
            <a:off x="6789745" y="3864000"/>
            <a:ext cx="683926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08176B3-C988-43FD-8AE5-F052F7352610}"/>
              </a:ext>
            </a:extLst>
          </p:cNvPr>
          <p:cNvCxnSpPr>
            <a:cxnSpLocks/>
          </p:cNvCxnSpPr>
          <p:nvPr/>
        </p:nvCxnSpPr>
        <p:spPr>
          <a:xfrm flipV="1">
            <a:off x="6275463" y="3883862"/>
            <a:ext cx="0" cy="405398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33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AA1A73-F7D6-454E-81F1-3BABBEFAC5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Requirement fulfillment</a:t>
            </a:r>
          </a:p>
          <a:p>
            <a:pPr lvl="1"/>
            <a:r>
              <a:rPr lang="en-US" dirty="0"/>
              <a:t>Fulfill mandatory dangling requirements for all node instances in the instance model</a:t>
            </a:r>
          </a:p>
          <a:p>
            <a:pPr lvl="2"/>
            <a:r>
              <a:rPr lang="en-US" dirty="0"/>
              <a:t>By selecting existing node instances that have the “required” capabilities, and …</a:t>
            </a:r>
          </a:p>
          <a:p>
            <a:pPr lvl="2"/>
            <a:r>
              <a:rPr lang="en-US" dirty="0"/>
              <a:t>Have the “required” target node type, and …</a:t>
            </a:r>
          </a:p>
          <a:p>
            <a:pPr lvl="2"/>
            <a:r>
              <a:rPr lang="en-US" dirty="0"/>
              <a:t>Match the node filter if specified</a:t>
            </a:r>
          </a:p>
          <a:p>
            <a:pPr lvl="1"/>
            <a:r>
              <a:rPr lang="en-US" dirty="0"/>
              <a:t>Since the “Simple TOSCA Processor” does not use an inventory, dangling requirements can only be fulfilled by nodes in the Service Instance Model for the service that is being orchestrated.</a:t>
            </a:r>
          </a:p>
          <a:p>
            <a:r>
              <a:rPr lang="en-US" dirty="0"/>
              <a:t>Substitution</a:t>
            </a:r>
          </a:p>
          <a:p>
            <a:pPr lvl="1"/>
            <a:r>
              <a:rPr lang="en-US" dirty="0"/>
              <a:t>Decompose abstract nodes (i.e. nodes marked for substitution using the ‘substitute’ directive) in the service instance model by substituting them with different service instance models created from substituting templates.</a:t>
            </a:r>
          </a:p>
          <a:p>
            <a:pPr lvl="1"/>
            <a:r>
              <a:rPr lang="en-US" dirty="0"/>
              <a:t>Since the “Simple TOSCA Processor” does not use a catalog, substituting templates can only be found in the CSAR(s) used for the service that is being orchestrated.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7EA59B-39EB-4F18-B393-D661F5F1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Model Build-Out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DA5F7-6CE0-4B05-8167-70F241B45C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© 2020 Ubicity Corp.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6A7FF-2A7A-4765-B7CF-4CA3603F8DE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03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8378</TotalTime>
  <Words>330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Simple TOSCA Processor</vt:lpstr>
      <vt:lpstr>Simple TOSCA Processor with Instance Model Build-Out</vt:lpstr>
      <vt:lpstr>Instance Model Build-Out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Ubicity</dc:title>
  <dc:creator>Chris</dc:creator>
  <cp:lastModifiedBy>Chris Lauwers</cp:lastModifiedBy>
  <cp:revision>2330</cp:revision>
  <cp:lastPrinted>2012-11-29T22:15:10Z</cp:lastPrinted>
  <dcterms:created xsi:type="dcterms:W3CDTF">2006-08-16T00:00:00Z</dcterms:created>
  <dcterms:modified xsi:type="dcterms:W3CDTF">2020-12-01T22:17:19Z</dcterms:modified>
</cp:coreProperties>
</file>