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87" r:id="rId2"/>
    <p:sldId id="389" r:id="rId3"/>
    <p:sldId id="390" r:id="rId4"/>
    <p:sldId id="388" r:id="rId5"/>
    <p:sldId id="391" r:id="rId6"/>
    <p:sldId id="39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F7F7F7"/>
    <a:srgbClr val="7C7A7A"/>
    <a:srgbClr val="615F5F"/>
    <a:srgbClr val="DEDEDE"/>
    <a:srgbClr val="9C9A9A"/>
    <a:srgbClr val="1D1D1D"/>
    <a:srgbClr val="504E4E"/>
    <a:srgbClr val="B5B3B3"/>
    <a:srgbClr val="72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6400" autoAdjust="0"/>
  </p:normalViewPr>
  <p:slideViewPr>
    <p:cSldViewPr>
      <p:cViewPr varScale="1">
        <p:scale>
          <a:sx n="78" d="100"/>
          <a:sy n="78" d="100"/>
        </p:scale>
        <p:origin x="96" y="5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7A280-3C50-47F6-A0D7-34F6921C5466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8CBBF-BB4F-474F-AA2D-C9E9879D80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64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4EC6F-4064-4706-9AA1-C49C02D107AA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828FC-9494-45E9-ABBC-9A2FC581A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08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5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6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7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8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9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rot="16200000">
            <a:off x="-2378058" y="2378059"/>
            <a:ext cx="6858000" cy="2101882"/>
          </a:xfrm>
          <a:prstGeom prst="rect">
            <a:avLst/>
          </a:prstGeom>
          <a:gradFill flip="none" rotWithShape="1">
            <a:gsLst>
              <a:gs pos="0">
                <a:srgbClr val="F78E1E"/>
              </a:gs>
              <a:gs pos="22000">
                <a:srgbClr val="F78E1E"/>
              </a:gs>
              <a:gs pos="100000">
                <a:srgbClr val="F78E1E">
                  <a:alpha val="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1645" y="4022766"/>
            <a:ext cx="4937555" cy="1178965"/>
          </a:xfrm>
        </p:spPr>
        <p:txBody>
          <a:bodyPr>
            <a:noAutofit/>
          </a:bodyPr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1645" y="5354130"/>
            <a:ext cx="4734355" cy="609600"/>
          </a:xfrm>
        </p:spPr>
        <p:txBody>
          <a:bodyPr>
            <a:noAutofit/>
          </a:bodyPr>
          <a:lstStyle>
            <a:lvl1pPr marL="0" indent="0" algn="l">
              <a:buNone/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73" b="31284"/>
          <a:stretch/>
        </p:blipFill>
        <p:spPr>
          <a:xfrm>
            <a:off x="2294000" y="1239915"/>
            <a:ext cx="3609975" cy="14131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92201"/>
            <a:ext cx="10972800" cy="509306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23221"/>
            <a:ext cx="12192000" cy="247319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2000" b="1" i="0" kern="1200" cap="small" dirty="0">
                <a:solidFill>
                  <a:schemeClr val="accent2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E592-F2E3-49A5-8A61-E2DF1BAE44C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104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92201"/>
            <a:ext cx="10972800" cy="509306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23221"/>
            <a:ext cx="12192000" cy="247319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2000" b="1" i="0" kern="1200" cap="small" dirty="0">
                <a:solidFill>
                  <a:schemeClr val="accent2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E592-F2E3-49A5-8A61-E2DF1BAE44C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19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92201"/>
            <a:ext cx="10972800" cy="509306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23221"/>
            <a:ext cx="12192000" cy="247319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2000" b="1" i="0" kern="1200" cap="small" dirty="0">
                <a:solidFill>
                  <a:schemeClr val="accent2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E592-F2E3-49A5-8A61-E2DF1BAE44C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50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92201"/>
            <a:ext cx="10972800" cy="509306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23221"/>
            <a:ext cx="12192000" cy="247319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2000" b="1" i="0" kern="1200" cap="small" dirty="0">
                <a:solidFill>
                  <a:schemeClr val="accent2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E592-F2E3-49A5-8A61-E2DF1BAE44C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08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92201"/>
            <a:ext cx="10972800" cy="509306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23221"/>
            <a:ext cx="12192000" cy="247319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2000" b="1" i="0" kern="1200" cap="small" dirty="0">
                <a:solidFill>
                  <a:schemeClr val="accent2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E592-F2E3-49A5-8A61-E2DF1BAE44C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5483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92201"/>
            <a:ext cx="10972800" cy="509306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23221"/>
            <a:ext cx="12192000" cy="247319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2000" b="1" i="0" kern="1200" cap="small" dirty="0">
                <a:solidFill>
                  <a:schemeClr val="accent2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E592-F2E3-49A5-8A61-E2DF1BAE44C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2790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92201"/>
            <a:ext cx="10972800" cy="509306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23221"/>
            <a:ext cx="12192000" cy="247319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2000" b="1" i="0" kern="1200" cap="small" dirty="0">
                <a:solidFill>
                  <a:schemeClr val="accent2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E592-F2E3-49A5-8A61-E2DF1BAE44C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7453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92201"/>
            <a:ext cx="10972800" cy="509306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23221"/>
            <a:ext cx="12192000" cy="247319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2000" b="1" i="0" kern="1200" cap="small" dirty="0">
                <a:solidFill>
                  <a:schemeClr val="accent2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E592-F2E3-49A5-8A61-E2DF1BAE44C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4234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609600" y="1431940"/>
            <a:ext cx="10972800" cy="47402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8" y="6407370"/>
            <a:ext cx="619125" cy="2476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Copyright © 2018 Ubicity Corp.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16887" y="6270970"/>
            <a:ext cx="1095822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31940"/>
            <a:ext cx="5384800" cy="46942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31940"/>
            <a:ext cx="5384800" cy="469422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8" y="6407370"/>
            <a:ext cx="619125" cy="24765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Copyright © 2018 Ubicity Corp.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16887" y="6270970"/>
            <a:ext cx="1095822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_plus_TOS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31940"/>
            <a:ext cx="5384800" cy="46942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31940"/>
            <a:ext cx="5384800" cy="4694224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467" b="0" dirty="0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lang="en-US" sz="1600" dirty="0"/>
            </a:lvl2pPr>
            <a:lvl3pPr>
              <a:defRPr lang="en-US" sz="1400" dirty="0"/>
            </a:lvl3pPr>
            <a:lvl4pPr>
              <a:defRPr lang="en-US" sz="1200" dirty="0"/>
            </a:lvl4pPr>
            <a:lvl5pPr>
              <a:defRPr lang="en-US" sz="1200" dirty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8" y="6407370"/>
            <a:ext cx="619125" cy="24765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Copyright © 2018 Ubicity Corp.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16887" y="6270970"/>
            <a:ext cx="1095822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83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8" y="6407370"/>
            <a:ext cx="619125" cy="24765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2018 Ubicity Corp.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16887" y="6270970"/>
            <a:ext cx="1095822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8" y="6407370"/>
            <a:ext cx="619125" cy="24765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Copyright © 2018 Ubicity Corp.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16887" y="6270970"/>
            <a:ext cx="1095822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5583934" y="4158695"/>
            <a:ext cx="5939607" cy="1612900"/>
          </a:xfrm>
        </p:spPr>
        <p:txBody>
          <a:bodyPr>
            <a:normAutofit/>
          </a:bodyPr>
          <a:lstStyle>
            <a:lvl1pPr>
              <a:defRPr sz="2400" baseline="0"/>
            </a:lvl1pPr>
          </a:lstStyle>
          <a:p>
            <a:pPr lvl="0"/>
            <a:r>
              <a:rPr lang="en-US" dirty="0"/>
              <a:t>Click to edit Section 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88433"/>
            <a:ext cx="12192000" cy="681135"/>
          </a:xfrm>
          <a:prstGeom prst="rect">
            <a:avLst/>
          </a:prstGeom>
        </p:spPr>
      </p:pic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Copyright © 2018 Ubicity Corp.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58120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DCA_Title and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28600" y="152400"/>
            <a:ext cx="11506200" cy="51398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spcBef>
                <a:spcPts val="0"/>
              </a:spcBef>
              <a:defRPr sz="3200" b="1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3F51B5"/>
                </a:solidFill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35360" y="685800"/>
            <a:ext cx="11219935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95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92201"/>
            <a:ext cx="10972800" cy="509306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23221"/>
            <a:ext cx="12192000" cy="247319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2000" b="1" i="0" kern="1200" cap="small" dirty="0">
                <a:solidFill>
                  <a:schemeClr val="accent2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E592-F2E3-49A5-8A61-E2DF1BAE44C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9158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09959"/>
            <a:ext cx="10972800" cy="791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Copyright © 2020 Ubicity Corp.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8BD21-A8F1-4909-9123-49C8C05E852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9"/>
          <a:srcRect l="41646" t="66312" r="9303" b="8822"/>
          <a:stretch/>
        </p:blipFill>
        <p:spPr>
          <a:xfrm>
            <a:off x="-10395" y="0"/>
            <a:ext cx="12212790" cy="2304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74" r:id="rId4"/>
    <p:sldLayoutId id="2147483654" r:id="rId5"/>
    <p:sldLayoutId id="2147483655" r:id="rId6"/>
    <p:sldLayoutId id="2147483656" r:id="rId7"/>
    <p:sldLayoutId id="2147483657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accent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282575" indent="-282575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573088" indent="-290513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341313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96975" indent="-282575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8DC5C-2F49-49F5-B6D8-907D7DA2C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Shortcomings of Version 1.3 Condition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5141A-0AC7-4E40-A644-037C7F1F33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9" y="1431940"/>
            <a:ext cx="4833515" cy="4694223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buFont typeface="+mj-lt"/>
              <a:buAutoNum type="arabicPeriod"/>
            </a:pPr>
            <a:r>
              <a:rPr lang="en-US" dirty="0"/>
              <a:t>Does not support conditions that combine information from </a:t>
            </a:r>
            <a:r>
              <a:rPr lang="en-US" b="1" i="1" dirty="0"/>
              <a:t>different entities </a:t>
            </a:r>
            <a:r>
              <a:rPr lang="en-US" dirty="0"/>
              <a:t>in a node.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US" dirty="0"/>
              <a:t>Does not support conditions that combine information from </a:t>
            </a:r>
            <a:r>
              <a:rPr lang="en-US" b="1" i="1" dirty="0"/>
              <a:t>different nodes </a:t>
            </a:r>
            <a:r>
              <a:rPr lang="en-US" dirty="0"/>
              <a:t>in a topology.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US" dirty="0"/>
              <a:t>Does not support conditions based on the values of </a:t>
            </a:r>
            <a:r>
              <a:rPr lang="en-US" b="1" dirty="0"/>
              <a:t>sub-properties</a:t>
            </a:r>
            <a:r>
              <a:rPr lang="en-US" dirty="0"/>
              <a:t> in complex data types.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B1D29E8-851B-4F1A-8FBB-AED6D7288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6735" y="1431940"/>
            <a:ext cx="5985665" cy="4694224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topology_template</a:t>
            </a:r>
            <a:r>
              <a:rPr lang="en-US" dirty="0"/>
              <a:t>:</a:t>
            </a:r>
          </a:p>
          <a:p>
            <a:r>
              <a:rPr lang="en-US" dirty="0"/>
              <a:t>  </a:t>
            </a:r>
            <a:r>
              <a:rPr lang="en-US" dirty="0" err="1"/>
              <a:t>node_templates</a:t>
            </a:r>
            <a:r>
              <a:rPr lang="en-US" dirty="0"/>
              <a:t>:</a:t>
            </a:r>
          </a:p>
          <a:p>
            <a:r>
              <a:rPr lang="en-US" dirty="0"/>
              <a:t>    subscriber:</a:t>
            </a:r>
          </a:p>
          <a:p>
            <a:r>
              <a:rPr lang="en-US" dirty="0"/>
              <a:t>      type: Subscriber</a:t>
            </a:r>
          </a:p>
          <a:p>
            <a:r>
              <a:rPr lang="en-US" dirty="0"/>
              <a:t>  policies:   </a:t>
            </a:r>
          </a:p>
          <a:p>
            <a:r>
              <a:rPr lang="en-US" dirty="0"/>
              <a:t>    - </a:t>
            </a:r>
            <a:r>
              <a:rPr lang="en-US" dirty="0" err="1"/>
              <a:t>cpu_utilization</a:t>
            </a:r>
            <a:r>
              <a:rPr lang="en-US" dirty="0"/>
              <a:t>:</a:t>
            </a:r>
          </a:p>
          <a:p>
            <a:r>
              <a:rPr lang="en-US" dirty="0"/>
              <a:t>        type: </a:t>
            </a:r>
            <a:r>
              <a:rPr lang="en-US" dirty="0" err="1"/>
              <a:t>tosca.policies.threshold</a:t>
            </a:r>
            <a:endParaRPr lang="en-US" dirty="0"/>
          </a:p>
          <a:p>
            <a:r>
              <a:rPr lang="en-US" dirty="0"/>
              <a:t>        targets: [ subscriber ] </a:t>
            </a:r>
          </a:p>
          <a:p>
            <a:r>
              <a:rPr lang="en-US" dirty="0"/>
              <a:t>        triggers:</a:t>
            </a:r>
          </a:p>
          <a:p>
            <a:r>
              <a:rPr lang="en-US" dirty="0"/>
              <a:t>          </a:t>
            </a:r>
            <a:r>
              <a:rPr lang="en-US" dirty="0" err="1"/>
              <a:t>subscriber_cpu_utilization</a:t>
            </a:r>
            <a:r>
              <a:rPr lang="en-US" dirty="0"/>
              <a:t>:</a:t>
            </a:r>
          </a:p>
          <a:p>
            <a:r>
              <a:rPr lang="en-US" dirty="0"/>
              <a:t>            </a:t>
            </a:r>
            <a:r>
              <a:rPr lang="en-US" b="1" dirty="0" err="1"/>
              <a:t>target_filter</a:t>
            </a:r>
            <a:r>
              <a:rPr lang="en-US" b="1" dirty="0"/>
              <a:t>:</a:t>
            </a:r>
          </a:p>
          <a:p>
            <a:r>
              <a:rPr lang="en-US" b="1" dirty="0"/>
              <a:t>              node: subscriber</a:t>
            </a:r>
          </a:p>
          <a:p>
            <a:r>
              <a:rPr lang="en-US" b="1" dirty="0"/>
              <a:t>              capability: SNMPCPU</a:t>
            </a:r>
          </a:p>
          <a:p>
            <a:r>
              <a:rPr lang="en-US" dirty="0"/>
              <a:t>            condition:</a:t>
            </a:r>
          </a:p>
          <a:p>
            <a:r>
              <a:rPr lang="en-US" dirty="0"/>
              <a:t>              method: average</a:t>
            </a:r>
          </a:p>
          <a:p>
            <a:r>
              <a:rPr lang="en-US" dirty="0"/>
              <a:t>              constraint:</a:t>
            </a:r>
          </a:p>
          <a:p>
            <a:r>
              <a:rPr lang="en-US" dirty="0"/>
              <a:t>                - and:</a:t>
            </a:r>
          </a:p>
          <a:p>
            <a:r>
              <a:rPr lang="en-US" dirty="0"/>
              <a:t>                  - utilization: [ { </a:t>
            </a:r>
            <a:r>
              <a:rPr lang="en-US" dirty="0" err="1"/>
              <a:t>greater_than</a:t>
            </a:r>
            <a:r>
              <a:rPr lang="en-US" dirty="0"/>
              <a:t> : 80 } ]</a:t>
            </a:r>
          </a:p>
          <a:p>
            <a:r>
              <a:rPr lang="en-US" dirty="0"/>
              <a:t>                  - utilization: [ { </a:t>
            </a:r>
            <a:r>
              <a:rPr lang="en-US" dirty="0" err="1"/>
              <a:t>less_than</a:t>
            </a:r>
            <a:r>
              <a:rPr lang="en-US" dirty="0"/>
              <a:t> : 200 } ]</a:t>
            </a:r>
          </a:p>
          <a:p>
            <a:r>
              <a:rPr lang="en-US" dirty="0"/>
              <a:t>            action:</a:t>
            </a:r>
          </a:p>
          <a:p>
            <a:r>
              <a:rPr lang="en-US" dirty="0"/>
              <a:t>              - delegate: </a:t>
            </a:r>
            <a:r>
              <a:rPr lang="en-US" dirty="0" err="1"/>
              <a:t>run_scale_workflow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E61D30-2FE9-449F-AD82-673A28274B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1A2B89-1E9D-4084-91F3-E9F387F7313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4E8E592-F2E3-49A5-8A61-E2DF1BAE44CA}" type="slidenum">
              <a:rPr lang="en-US" smtClean="0">
                <a:solidFill>
                  <a:prstClr val="white"/>
                </a:solidFill>
              </a:rPr>
              <a:pPr/>
              <a:t>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3BA2F088-35CF-4865-A641-05FB9B3FF39E}"/>
              </a:ext>
            </a:extLst>
          </p:cNvPr>
          <p:cNvSpPr/>
          <p:nvPr/>
        </p:nvSpPr>
        <p:spPr>
          <a:xfrm>
            <a:off x="9437235" y="3635979"/>
            <a:ext cx="1948505" cy="791551"/>
          </a:xfrm>
          <a:prstGeom prst="wedgeRoundRectCallout">
            <a:avLst>
              <a:gd name="adj1" fmla="val -107988"/>
              <a:gd name="adj2" fmla="val -46083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333" b="1" dirty="0" err="1"/>
              <a:t>target_filter</a:t>
            </a:r>
            <a:r>
              <a:rPr lang="en-US" sz="1333" b="1" dirty="0"/>
              <a:t> </a:t>
            </a:r>
            <a:r>
              <a:rPr lang="en-US" sz="1333" dirty="0"/>
              <a:t>defines the entity to which the </a:t>
            </a:r>
            <a:r>
              <a:rPr lang="en-US" sz="1333" b="1" dirty="0"/>
              <a:t>condition</a:t>
            </a:r>
            <a:r>
              <a:rPr lang="en-US" sz="1333" dirty="0"/>
              <a:t> applies</a:t>
            </a:r>
          </a:p>
        </p:txBody>
      </p:sp>
    </p:spTree>
    <p:extLst>
      <p:ext uri="{BB962C8B-B14F-4D97-AF65-F5344CB8AC3E}">
        <p14:creationId xmlns:p14="http://schemas.microsoft.com/office/powerpoint/2010/main" val="3456097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8DC5C-2F49-49F5-B6D8-907D7DA2C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Version 2.0 Condition Syntax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B1D29E8-851B-4F1A-8FBB-AED6D7288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300" y="1431940"/>
            <a:ext cx="10863101" cy="4694224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topology_template</a:t>
            </a:r>
            <a:r>
              <a:rPr lang="en-US" dirty="0"/>
              <a:t>:</a:t>
            </a:r>
          </a:p>
          <a:p>
            <a:r>
              <a:rPr lang="en-US" dirty="0"/>
              <a:t>  </a:t>
            </a:r>
            <a:r>
              <a:rPr lang="en-US" dirty="0" err="1"/>
              <a:t>node_templates</a:t>
            </a:r>
            <a:r>
              <a:rPr lang="en-US" dirty="0"/>
              <a:t>:</a:t>
            </a:r>
          </a:p>
          <a:p>
            <a:r>
              <a:rPr lang="en-US" dirty="0"/>
              <a:t>    subscriber:</a:t>
            </a:r>
          </a:p>
          <a:p>
            <a:r>
              <a:rPr lang="en-US" dirty="0"/>
              <a:t>      type: Subscriber</a:t>
            </a:r>
          </a:p>
          <a:p>
            <a:r>
              <a:rPr lang="en-US" dirty="0"/>
              <a:t>  policies:   </a:t>
            </a:r>
          </a:p>
          <a:p>
            <a:r>
              <a:rPr lang="en-US" dirty="0"/>
              <a:t>    - </a:t>
            </a:r>
            <a:r>
              <a:rPr lang="en-US" dirty="0" err="1"/>
              <a:t>cpu_utilization</a:t>
            </a:r>
            <a:r>
              <a:rPr lang="en-US" dirty="0"/>
              <a:t>:</a:t>
            </a:r>
          </a:p>
          <a:p>
            <a:r>
              <a:rPr lang="en-US" dirty="0"/>
              <a:t>        type: </a:t>
            </a:r>
            <a:r>
              <a:rPr lang="en-US" dirty="0" err="1"/>
              <a:t>tosca.policies.threshold</a:t>
            </a:r>
            <a:endParaRPr lang="en-US" dirty="0"/>
          </a:p>
          <a:p>
            <a:r>
              <a:rPr lang="en-US" dirty="0"/>
              <a:t>        targets: [ subscriber ] </a:t>
            </a:r>
          </a:p>
          <a:p>
            <a:r>
              <a:rPr lang="en-US" dirty="0"/>
              <a:t>        triggers:</a:t>
            </a:r>
          </a:p>
          <a:p>
            <a:r>
              <a:rPr lang="en-US" dirty="0"/>
              <a:t>          </a:t>
            </a:r>
            <a:r>
              <a:rPr lang="en-US" dirty="0" err="1"/>
              <a:t>subscriber_cpu_utilization</a:t>
            </a:r>
            <a:r>
              <a:rPr lang="en-US" dirty="0"/>
              <a:t>:</a:t>
            </a:r>
          </a:p>
          <a:p>
            <a:r>
              <a:rPr lang="en-US" dirty="0"/>
              <a:t>            condition:</a:t>
            </a:r>
          </a:p>
          <a:p>
            <a:r>
              <a:rPr lang="en-US" dirty="0"/>
              <a:t>              method: average</a:t>
            </a:r>
          </a:p>
          <a:p>
            <a:r>
              <a:rPr lang="en-US" dirty="0"/>
              <a:t>              constraint:</a:t>
            </a:r>
          </a:p>
          <a:p>
            <a:r>
              <a:rPr lang="en-US" dirty="0"/>
              <a:t>                - and:</a:t>
            </a:r>
          </a:p>
          <a:p>
            <a:r>
              <a:rPr lang="en-US" dirty="0"/>
              <a:t>                  - [subscriber, SNMPCPU, utilization]: [ { greater_than : 80 } ]</a:t>
            </a:r>
          </a:p>
          <a:p>
            <a:r>
              <a:rPr lang="en-US" dirty="0"/>
              <a:t>                  - [subscriber, SNMPCPU, utilization]: [ { less_than : 200 } ]</a:t>
            </a:r>
          </a:p>
          <a:p>
            <a:r>
              <a:rPr lang="en-US" dirty="0"/>
              <a:t>            action:</a:t>
            </a:r>
          </a:p>
          <a:p>
            <a:r>
              <a:rPr lang="en-US" dirty="0"/>
              <a:t>              - delegate: run_scale_workflow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E61D30-2FE9-449F-AD82-673A28274B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1A2B89-1E9D-4084-91F3-E9F387F7313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4E8E592-F2E3-49A5-8A61-E2DF1BAE44CA}" type="slidenum">
              <a:rPr lang="en-US" smtClean="0">
                <a:solidFill>
                  <a:prstClr val="white"/>
                </a:solidFill>
              </a:rPr>
              <a:pPr/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3BA2F088-35CF-4865-A641-05FB9B3FF39E}"/>
              </a:ext>
            </a:extLst>
          </p:cNvPr>
          <p:cNvSpPr/>
          <p:nvPr/>
        </p:nvSpPr>
        <p:spPr>
          <a:xfrm>
            <a:off x="5788760" y="2637449"/>
            <a:ext cx="3648475" cy="791551"/>
          </a:xfrm>
          <a:prstGeom prst="wedgeRoundRectCallout">
            <a:avLst>
              <a:gd name="adj1" fmla="val -94020"/>
              <a:gd name="adj2" fmla="val 229387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333" dirty="0"/>
              <a:t>Eliminate </a:t>
            </a:r>
            <a:r>
              <a:rPr lang="en-US" sz="1333" dirty="0" err="1"/>
              <a:t>target_filter</a:t>
            </a:r>
            <a:r>
              <a:rPr lang="en-US" sz="1333" dirty="0"/>
              <a:t> by using full </a:t>
            </a:r>
            <a:r>
              <a:rPr lang="en-US" sz="1333" b="1" dirty="0"/>
              <a:t>TOSCA Path </a:t>
            </a:r>
            <a:r>
              <a:rPr lang="en-US" sz="1333" dirty="0"/>
              <a:t>expressions rather than simple property or attribute names in constraint clauses </a:t>
            </a:r>
          </a:p>
        </p:txBody>
      </p:sp>
    </p:spTree>
    <p:extLst>
      <p:ext uri="{BB962C8B-B14F-4D97-AF65-F5344CB8AC3E}">
        <p14:creationId xmlns:p14="http://schemas.microsoft.com/office/powerpoint/2010/main" val="2519130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8DC5C-2F49-49F5-B6D8-907D7DA2C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Shortcomings of Version 1.3 Filter/Selector Syntax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B1D29E8-851B-4F1A-8FBB-AED6D7288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300" y="1431940"/>
            <a:ext cx="10863101" cy="469422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topology_template:</a:t>
            </a:r>
          </a:p>
          <a:p>
            <a:r>
              <a:rPr lang="en-US" dirty="0"/>
              <a:t>  node_templates:</a:t>
            </a:r>
          </a:p>
          <a:p>
            <a:r>
              <a:rPr lang="en-US" dirty="0"/>
              <a:t>    mysql:</a:t>
            </a:r>
          </a:p>
          <a:p>
            <a:r>
              <a:rPr lang="en-US" dirty="0"/>
              <a:t>      type: tosca.nodes.DBMS.MySQL</a:t>
            </a:r>
          </a:p>
          <a:p>
            <a:r>
              <a:rPr lang="en-US" dirty="0"/>
              <a:t>      requirements:</a:t>
            </a:r>
          </a:p>
          <a:p>
            <a:r>
              <a:rPr lang="en-US" dirty="0"/>
              <a:t>        - host: </a:t>
            </a:r>
          </a:p>
          <a:p>
            <a:r>
              <a:rPr lang="en-US" dirty="0"/>
              <a:t>            node_filter:</a:t>
            </a:r>
          </a:p>
          <a:p>
            <a:r>
              <a:rPr lang="en-US" dirty="0"/>
              <a:t>              properties:</a:t>
            </a:r>
          </a:p>
          <a:p>
            <a:r>
              <a:rPr lang="en-US" dirty="0"/>
              <a:t>                - state: { equal: available }</a:t>
            </a:r>
          </a:p>
          <a:p>
            <a:r>
              <a:rPr lang="en-US" dirty="0"/>
              <a:t>              capabilities:</a:t>
            </a:r>
          </a:p>
          <a:p>
            <a:r>
              <a:rPr lang="en-US" dirty="0"/>
              <a:t>                # Constraints for selecting “host” (Container Capability)</a:t>
            </a:r>
          </a:p>
          <a:p>
            <a:r>
              <a:rPr lang="en-US" dirty="0"/>
              <a:t>                - host:</a:t>
            </a:r>
          </a:p>
          <a:p>
            <a:r>
              <a:rPr lang="en-US" dirty="0"/>
              <a:t>                    properties:</a:t>
            </a:r>
          </a:p>
          <a:p>
            <a:r>
              <a:rPr lang="en-US" dirty="0"/>
              <a:t>                      - num_cpus: { in_range: [ 1, 4 ] }</a:t>
            </a:r>
          </a:p>
          <a:p>
            <a:r>
              <a:rPr lang="en-US" dirty="0"/>
              <a:t>                      - mem_size: { greater_or_equal: 2 GB }</a:t>
            </a:r>
          </a:p>
          <a:p>
            <a:r>
              <a:rPr lang="en-US" dirty="0"/>
              <a:t>                # Constraints for selecting “os” (OperatingSystem Capability)</a:t>
            </a:r>
          </a:p>
          <a:p>
            <a:r>
              <a:rPr lang="en-US" dirty="0"/>
              <a:t>                - os:</a:t>
            </a:r>
          </a:p>
          <a:p>
            <a:r>
              <a:rPr lang="en-US" dirty="0"/>
              <a:t>                    properties:</a:t>
            </a:r>
          </a:p>
          <a:p>
            <a:r>
              <a:rPr lang="en-US" dirty="0"/>
              <a:t>                      - architecture: { equal: x86_64 }</a:t>
            </a:r>
          </a:p>
          <a:p>
            <a:r>
              <a:rPr lang="en-US" dirty="0"/>
              <a:t>                      - type: linux</a:t>
            </a:r>
          </a:p>
          <a:p>
            <a:r>
              <a:rPr lang="en-US" dirty="0"/>
              <a:t>                      - distribution: ubuntu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E61D30-2FE9-449F-AD82-673A28274B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1A2B89-1E9D-4084-91F3-E9F387F7313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4E8E592-F2E3-49A5-8A61-E2DF1BAE44CA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323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B1D29E8-851B-4F1A-8FBB-AED6D7288B2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1" indent="-342900">
              <a:buFont typeface="+mj-lt"/>
              <a:buAutoNum type="arabicPeriod"/>
            </a:pPr>
            <a:r>
              <a:rPr lang="en-US" dirty="0"/>
              <a:t>It does not support filters based on </a:t>
            </a:r>
            <a:r>
              <a:rPr lang="en-US" i="1" dirty="0"/>
              <a:t>sub-elements</a:t>
            </a:r>
            <a:r>
              <a:rPr lang="en-US" dirty="0"/>
              <a:t> of complex properties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US" dirty="0"/>
              <a:t>It does not support </a:t>
            </a:r>
            <a:r>
              <a:rPr lang="en-US" i="1" dirty="0"/>
              <a:t>Boolean operators </a:t>
            </a:r>
            <a:r>
              <a:rPr lang="en-US" dirty="0"/>
              <a:t>aside from an implied </a:t>
            </a:r>
            <a:r>
              <a:rPr lang="en-US" b="1" dirty="0"/>
              <a:t>and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US" dirty="0"/>
              <a:t>Even if it did, the syntax would make it challenging to construct complex Boolean expressions that </a:t>
            </a:r>
          </a:p>
          <a:p>
            <a:pPr marL="633413" lvl="2" indent="-342900"/>
            <a:r>
              <a:rPr lang="en-US" dirty="0"/>
              <a:t>involve </a:t>
            </a:r>
            <a:r>
              <a:rPr lang="en-US" i="1" dirty="0"/>
              <a:t>multiple property values</a:t>
            </a:r>
          </a:p>
          <a:p>
            <a:pPr marL="633413" lvl="2" indent="-342900"/>
            <a:r>
              <a:rPr lang="en-US" dirty="0"/>
              <a:t>involve </a:t>
            </a:r>
            <a:r>
              <a:rPr lang="en-US" i="1" dirty="0"/>
              <a:t>node properties as well as capability properties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B8DC5C-2F49-49F5-B6D8-907D7DA2C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Shortcomings of Version 1.3 Filter/Selector Syntax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E61D30-2FE9-449F-AD82-673A28274BF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1A2B89-1E9D-4084-91F3-E9F387F7313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4E8E592-F2E3-49A5-8A61-E2DF1BAE44C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014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8DC5C-2F49-49F5-B6D8-907D7DA2C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Version 2.0 Filter/Selector Syntax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B1D29E8-851B-4F1A-8FBB-AED6D7288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300" y="1431940"/>
            <a:ext cx="10863101" cy="4694224"/>
          </a:xfrm>
        </p:spPr>
        <p:txBody>
          <a:bodyPr>
            <a:normAutofit/>
          </a:bodyPr>
          <a:lstStyle/>
          <a:p>
            <a:r>
              <a:rPr lang="en-US" dirty="0"/>
              <a:t>topology_template:</a:t>
            </a:r>
          </a:p>
          <a:p>
            <a:r>
              <a:rPr lang="en-US" dirty="0"/>
              <a:t>  node_templates:</a:t>
            </a:r>
          </a:p>
          <a:p>
            <a:r>
              <a:rPr lang="en-US" dirty="0"/>
              <a:t>    mysql:</a:t>
            </a:r>
          </a:p>
          <a:p>
            <a:r>
              <a:rPr lang="en-US" dirty="0"/>
              <a:t>      type: tosca.nodes.DBMS.MySQL</a:t>
            </a:r>
          </a:p>
          <a:p>
            <a:r>
              <a:rPr lang="en-US" dirty="0"/>
              <a:t>      requirements:</a:t>
            </a:r>
          </a:p>
          <a:p>
            <a:r>
              <a:rPr lang="en-US" dirty="0"/>
              <a:t>        - host: </a:t>
            </a:r>
          </a:p>
          <a:p>
            <a:r>
              <a:rPr lang="en-US" dirty="0"/>
              <a:t>            node_filter:</a:t>
            </a:r>
          </a:p>
          <a:p>
            <a:r>
              <a:rPr lang="en-US" dirty="0"/>
              <a:t>              - state: { equal: available }</a:t>
            </a:r>
          </a:p>
          <a:p>
            <a:r>
              <a:rPr lang="en-US" dirty="0"/>
              <a:t>                # Constraints for selecting “host” (Container Capability)</a:t>
            </a:r>
          </a:p>
          <a:p>
            <a:r>
              <a:rPr lang="en-US" dirty="0"/>
              <a:t>              - [ host, num_cpus]: { in_range: [ 1, 4 ] }</a:t>
            </a:r>
          </a:p>
          <a:p>
            <a:r>
              <a:rPr lang="en-US" dirty="0"/>
              <a:t>              - [ host, mem_size]: { greater_or_equal: { </a:t>
            </a:r>
            <a:r>
              <a:rPr lang="en-US" dirty="0" err="1"/>
              <a:t>get_input</a:t>
            </a:r>
            <a:r>
              <a:rPr lang="en-US" dirty="0"/>
              <a:t>: </a:t>
            </a:r>
            <a:r>
              <a:rPr lang="en-US" dirty="0" err="1"/>
              <a:t>mem_size_input</a:t>
            </a:r>
            <a:r>
              <a:rPr lang="en-US" dirty="0"/>
              <a:t> }}</a:t>
            </a:r>
          </a:p>
          <a:p>
            <a:r>
              <a:rPr lang="en-US" dirty="0"/>
              <a:t>                # Constraints for selecting “os” (OperatingSystem Capability)</a:t>
            </a:r>
          </a:p>
          <a:p>
            <a:r>
              <a:rPr lang="en-US" dirty="0"/>
              <a:t>              - [ os, architecture]: { equal: x86_64 }</a:t>
            </a:r>
          </a:p>
          <a:p>
            <a:r>
              <a:rPr lang="en-US" dirty="0"/>
              <a:t>              - [ os, type]: linux</a:t>
            </a:r>
          </a:p>
          <a:p>
            <a:r>
              <a:rPr lang="en-US" dirty="0"/>
              <a:t>              - [ os, distribution]: ubuntu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E61D30-2FE9-449F-AD82-673A28274BF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1A2B89-1E9D-4084-91F3-E9F387F7313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4E8E592-F2E3-49A5-8A61-E2DF1BAE44CA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3BA2F088-35CF-4865-A641-05FB9B3FF39E}"/>
              </a:ext>
            </a:extLst>
          </p:cNvPr>
          <p:cNvSpPr/>
          <p:nvPr/>
        </p:nvSpPr>
        <p:spPr>
          <a:xfrm>
            <a:off x="6288025" y="1854395"/>
            <a:ext cx="2957185" cy="1152150"/>
          </a:xfrm>
          <a:prstGeom prst="wedgeRoundRectCallout">
            <a:avLst>
              <a:gd name="adj1" fmla="val -80343"/>
              <a:gd name="adj2" fmla="val 99656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333" dirty="0"/>
              <a:t>Harmonize property filters and capability filters by using full </a:t>
            </a:r>
            <a:r>
              <a:rPr lang="en-US" sz="1333" b="1" dirty="0"/>
              <a:t>TOSCA Path </a:t>
            </a:r>
            <a:r>
              <a:rPr lang="en-US" sz="1333" dirty="0"/>
              <a:t>expressions rather than simple property or attribute names in constraint clauses </a:t>
            </a:r>
          </a:p>
        </p:txBody>
      </p:sp>
    </p:spTree>
    <p:extLst>
      <p:ext uri="{BB962C8B-B14F-4D97-AF65-F5344CB8AC3E}">
        <p14:creationId xmlns:p14="http://schemas.microsoft.com/office/powerpoint/2010/main" val="1843178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458017-00A8-43FB-81D1-D3F8833ABCD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1" indent="-342900">
              <a:buFont typeface="+mj-lt"/>
              <a:buAutoNum type="arabicPeriod"/>
            </a:pPr>
            <a:r>
              <a:rPr lang="en-US" dirty="0"/>
              <a:t>Enables richer set of condition clauses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US" dirty="0"/>
              <a:t>Enables richer set of filter/selector definitions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US" dirty="0"/>
              <a:t>Harmonizes/unifies condition and filter syntax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US" dirty="0"/>
              <a:t>Sets the stage for defining </a:t>
            </a:r>
            <a:r>
              <a:rPr lang="en-US" i="1" dirty="0"/>
              <a:t>declarative policies</a:t>
            </a:r>
            <a:r>
              <a:rPr lang="en-US" dirty="0"/>
              <a:t>:</a:t>
            </a:r>
          </a:p>
          <a:p>
            <a:pPr marL="631825" lvl="3" indent="0">
              <a:buNone/>
            </a:pPr>
            <a:r>
              <a:rPr lang="en-US" dirty="0"/>
              <a:t>“</a:t>
            </a:r>
            <a:r>
              <a:rPr lang="en-US" b="1" i="1" dirty="0"/>
              <a:t>Make sure the following conditions are satisfied at all times”</a:t>
            </a:r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E8A9813-76AE-4965-8299-5C370DF4B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New Syntax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207AC-55F7-49FA-86D4-D7573887A42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Copyright © 2020 Ubicity Corp.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E9B24-A4AE-4ACA-9FA4-B29C07DB173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9F8BD21-A8F1-4909-9123-49C8C05E852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558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2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3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4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5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6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7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8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ppt/theme/themeOverride9.xml><?xml version="1.0" encoding="utf-8"?>
<a:themeOverride xmlns:a="http://schemas.openxmlformats.org/drawingml/2006/main">
  <a:clrScheme name="Waveform">
    <a:dk1>
      <a:sysClr val="windowText" lastClr="000000"/>
    </a:dk1>
    <a:lt1>
      <a:sysClr val="window" lastClr="FFFFFF"/>
    </a:lt1>
    <a:dk2>
      <a:srgbClr val="073E87"/>
    </a:dk2>
    <a:lt2>
      <a:srgbClr val="C6E7FC"/>
    </a:lt2>
    <a:accent1>
      <a:srgbClr val="31B6FD"/>
    </a:accent1>
    <a:accent2>
      <a:srgbClr val="4584D3"/>
    </a:accent2>
    <a:accent3>
      <a:srgbClr val="5BD078"/>
    </a:accent3>
    <a:accent4>
      <a:srgbClr val="A5D028"/>
    </a:accent4>
    <a:accent5>
      <a:srgbClr val="F5C040"/>
    </a:accent5>
    <a:accent6>
      <a:srgbClr val="05E0DB"/>
    </a:accent6>
    <a:hlink>
      <a:srgbClr val="0080FF"/>
    </a:hlink>
    <a:folHlink>
      <a:srgbClr val="5EAE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8051</TotalTime>
  <Words>744</Words>
  <Application>Microsoft Office PowerPoint</Application>
  <PresentationFormat>Widescreen</PresentationFormat>
  <Paragraphs>104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Consolas</vt:lpstr>
      <vt:lpstr>Helvetica Neue Light</vt:lpstr>
      <vt:lpstr>Office Theme</vt:lpstr>
      <vt:lpstr>Shortcomings of Version 1.3 Condition Syntax</vt:lpstr>
      <vt:lpstr>Proposed Version 2.0 Condition Syntax</vt:lpstr>
      <vt:lpstr>Shortcomings of Version 1.3 Filter/Selector Syntax</vt:lpstr>
      <vt:lpstr>Shortcomings of Version 1.3 Filter/Selector Syntax</vt:lpstr>
      <vt:lpstr>Proposed Version 2.0 Filter/Selector Syntax</vt:lpstr>
      <vt:lpstr>Benefits of New Syntax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Ubicity</dc:title>
  <dc:creator>Chris</dc:creator>
  <cp:lastModifiedBy>Chris Lauwers</cp:lastModifiedBy>
  <cp:revision>2240</cp:revision>
  <cp:lastPrinted>2012-11-29T22:15:10Z</cp:lastPrinted>
  <dcterms:created xsi:type="dcterms:W3CDTF">2006-08-16T00:00:00Z</dcterms:created>
  <dcterms:modified xsi:type="dcterms:W3CDTF">2020-06-30T15:03:04Z</dcterms:modified>
</cp:coreProperties>
</file>