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43" r:id="rId2"/>
    <p:sldId id="445" r:id="rId3"/>
    <p:sldId id="446" r:id="rId4"/>
    <p:sldId id="447" r:id="rId5"/>
    <p:sldId id="441" r:id="rId6"/>
    <p:sldId id="44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7F7F7"/>
    <a:srgbClr val="7C7A7A"/>
    <a:srgbClr val="615F5F"/>
    <a:srgbClr val="DEDEDE"/>
    <a:srgbClr val="9C9A9A"/>
    <a:srgbClr val="1D1D1D"/>
    <a:srgbClr val="504E4E"/>
    <a:srgbClr val="B5B3B3"/>
    <a:srgbClr val="726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86387" autoAdjust="0"/>
  </p:normalViewPr>
  <p:slideViewPr>
    <p:cSldViewPr>
      <p:cViewPr varScale="1">
        <p:scale>
          <a:sx n="96" d="100"/>
          <a:sy n="96" d="100"/>
        </p:scale>
        <p:origin x="846" y="84"/>
      </p:cViewPr>
      <p:guideLst>
        <p:guide orient="horz" pos="2160"/>
        <p:guide pos="3840"/>
      </p:guideLst>
    </p:cSldViewPr>
  </p:slideViewPr>
  <p:outlineViewPr>
    <p:cViewPr>
      <p:scale>
        <a:sx n="33" d="100"/>
        <a:sy n="33" d="100"/>
      </p:scale>
      <p:origin x="0" y="199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6" d="100"/>
          <a:sy n="86" d="100"/>
        </p:scale>
        <p:origin x="-3810"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A7A280-3C50-47F6-A0D7-34F6921C5466}" type="datetimeFigureOut">
              <a:rPr lang="en-US" smtClean="0"/>
              <a:pPr/>
              <a:t>1/18/2021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C8CBBF-BB4F-474F-AA2D-C9E9879D80BD}" type="slidenum">
              <a:rPr lang="en-US" smtClean="0"/>
              <a:pPr/>
              <a:t>‹#›</a:t>
            </a:fld>
            <a:endParaRPr lang="en-US"/>
          </a:p>
        </p:txBody>
      </p:sp>
    </p:spTree>
    <p:extLst>
      <p:ext uri="{BB962C8B-B14F-4D97-AF65-F5344CB8AC3E}">
        <p14:creationId xmlns:p14="http://schemas.microsoft.com/office/powerpoint/2010/main" val="4141164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4EC6F-4064-4706-9AA1-C49C02D107AA}" type="datetimeFigureOut">
              <a:rPr lang="en-US" smtClean="0"/>
              <a:pPr/>
              <a:t>1/18/2021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828FC-9494-45E9-ABBC-9A2FC581A025}" type="slidenum">
              <a:rPr lang="en-US" smtClean="0"/>
              <a:pPr/>
              <a:t>‹#›</a:t>
            </a:fld>
            <a:endParaRPr lang="en-US"/>
          </a:p>
        </p:txBody>
      </p:sp>
    </p:spTree>
    <p:extLst>
      <p:ext uri="{BB962C8B-B14F-4D97-AF65-F5344CB8AC3E}">
        <p14:creationId xmlns:p14="http://schemas.microsoft.com/office/powerpoint/2010/main" val="338050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rot="16200000">
            <a:off x="-2378058" y="2378059"/>
            <a:ext cx="6858000" cy="2101882"/>
          </a:xfrm>
          <a:prstGeom prst="rect">
            <a:avLst/>
          </a:prstGeom>
          <a:gradFill flip="none" rotWithShape="1">
            <a:gsLst>
              <a:gs pos="0">
                <a:srgbClr val="F78E1E"/>
              </a:gs>
              <a:gs pos="22000">
                <a:srgbClr val="F78E1E"/>
              </a:gs>
              <a:gs pos="100000">
                <a:srgbClr val="F78E1E">
                  <a:alpha val="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441645" y="4022766"/>
            <a:ext cx="4937555" cy="1178965"/>
          </a:xfrm>
        </p:spPr>
        <p:txBody>
          <a:bodyPr>
            <a:noAutofit/>
          </a:bodyPr>
          <a:lstStyle>
            <a:lvl1pPr algn="l">
              <a:defRPr sz="2800" b="1"/>
            </a:lvl1pPr>
          </a:lstStyle>
          <a:p>
            <a:r>
              <a:rPr lang="en-US" dirty="0"/>
              <a:t>Click to edit Master title style</a:t>
            </a:r>
          </a:p>
        </p:txBody>
      </p:sp>
      <p:sp>
        <p:nvSpPr>
          <p:cNvPr id="3" name="Subtitle 2"/>
          <p:cNvSpPr>
            <a:spLocks noGrp="1"/>
          </p:cNvSpPr>
          <p:nvPr>
            <p:ph type="subTitle" idx="1"/>
          </p:nvPr>
        </p:nvSpPr>
        <p:spPr>
          <a:xfrm>
            <a:off x="6441645" y="5354130"/>
            <a:ext cx="4734355" cy="609600"/>
          </a:xfrm>
        </p:spPr>
        <p:txBody>
          <a:bodyPr>
            <a:noAutofit/>
          </a:bodyPr>
          <a:lstStyle>
            <a:lvl1pPr marL="0" indent="0" algn="l">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29673" b="31284"/>
          <a:stretch/>
        </p:blipFill>
        <p:spPr>
          <a:xfrm>
            <a:off x="2294000" y="1239915"/>
            <a:ext cx="3609975" cy="141316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609600" y="1431940"/>
            <a:ext cx="10972800" cy="47402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6888" y="6407370"/>
            <a:ext cx="619125" cy="247650"/>
          </a:xfrm>
          <a:prstGeom prst="rect">
            <a:avLst/>
          </a:prstGeom>
        </p:spPr>
      </p:pic>
      <p:sp>
        <p:nvSpPr>
          <p:cNvPr id="2" name="Title 1"/>
          <p:cNvSpPr>
            <a:spLocks noGrp="1"/>
          </p:cNvSpPr>
          <p:nvPr>
            <p:ph type="title"/>
          </p:nvPr>
        </p:nvSpPr>
        <p:spPr/>
        <p:txBody>
          <a:bodyPr/>
          <a:lstStyle>
            <a:lvl1pPr>
              <a:defRPr>
                <a:solidFill>
                  <a:schemeClr val="accent6"/>
                </a:solidFill>
              </a:defRPr>
            </a:lvl1pPr>
          </a:lstStyle>
          <a:p>
            <a:r>
              <a:rPr lang="en-US" dirty="0"/>
              <a:t>Click to edit Master title style</a:t>
            </a:r>
          </a:p>
        </p:txBody>
      </p:sp>
      <p:sp>
        <p:nvSpPr>
          <p:cNvPr id="3" name="Footer Placeholder 2"/>
          <p:cNvSpPr>
            <a:spLocks noGrp="1"/>
          </p:cNvSpPr>
          <p:nvPr>
            <p:ph type="ftr" sz="quarter" idx="14"/>
          </p:nvPr>
        </p:nvSpPr>
        <p:spPr/>
        <p:txBody>
          <a:bodyPr/>
          <a:lstStyle/>
          <a:p>
            <a:r>
              <a:rPr lang="en-US" dirty="0"/>
              <a:t>Copyright © 2020 Ubicity Corp.</a:t>
            </a:r>
          </a:p>
        </p:txBody>
      </p:sp>
      <p:sp>
        <p:nvSpPr>
          <p:cNvPr id="4" name="Slide Number Placeholder 3"/>
          <p:cNvSpPr>
            <a:spLocks noGrp="1"/>
          </p:cNvSpPr>
          <p:nvPr>
            <p:ph type="sldNum" sz="quarter" idx="15"/>
          </p:nvPr>
        </p:nvSpPr>
        <p:spPr/>
        <p:txBody>
          <a:bodyPr/>
          <a:lstStyle/>
          <a:p>
            <a:fld id="{C9F8BD21-A8F1-4909-9123-49C8C05E8527}" type="slidenum">
              <a:rPr lang="en-US" smtClean="0"/>
              <a:pPr/>
              <a:t>‹#›</a:t>
            </a:fld>
            <a:endParaRPr lang="en-US" dirty="0"/>
          </a:p>
        </p:txBody>
      </p:sp>
      <p:cxnSp>
        <p:nvCxnSpPr>
          <p:cNvPr id="8" name="Straight Connector 7"/>
          <p:cNvCxnSpPr/>
          <p:nvPr userDrawn="1"/>
        </p:nvCxnSpPr>
        <p:spPr>
          <a:xfrm>
            <a:off x="616887" y="6270970"/>
            <a:ext cx="10958227" cy="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431940"/>
            <a:ext cx="5384800" cy="469422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431940"/>
            <a:ext cx="5384800" cy="469422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6888" y="6407370"/>
            <a:ext cx="619125" cy="247650"/>
          </a:xfrm>
          <a:prstGeom prst="rect">
            <a:avLst/>
          </a:prstGeom>
        </p:spPr>
      </p:pic>
      <p:sp>
        <p:nvSpPr>
          <p:cNvPr id="5" name="Footer Placeholder 4"/>
          <p:cNvSpPr>
            <a:spLocks noGrp="1"/>
          </p:cNvSpPr>
          <p:nvPr>
            <p:ph type="ftr" sz="quarter" idx="13"/>
          </p:nvPr>
        </p:nvSpPr>
        <p:spPr/>
        <p:txBody>
          <a:bodyPr/>
          <a:lstStyle/>
          <a:p>
            <a:r>
              <a:rPr lang="en-US" dirty="0"/>
              <a:t>Copyright © 2020 Ubicity Corp.</a:t>
            </a:r>
          </a:p>
        </p:txBody>
      </p:sp>
      <p:sp>
        <p:nvSpPr>
          <p:cNvPr id="6" name="Slide Number Placeholder 5"/>
          <p:cNvSpPr>
            <a:spLocks noGrp="1"/>
          </p:cNvSpPr>
          <p:nvPr>
            <p:ph type="sldNum" sz="quarter" idx="14"/>
          </p:nvPr>
        </p:nvSpPr>
        <p:spPr/>
        <p:txBody>
          <a:bodyPr/>
          <a:lstStyle/>
          <a:p>
            <a:fld id="{C9F8BD21-A8F1-4909-9123-49C8C05E8527}" type="slidenum">
              <a:rPr lang="en-US" smtClean="0"/>
              <a:pPr/>
              <a:t>‹#›</a:t>
            </a:fld>
            <a:endParaRPr lang="en-US" dirty="0"/>
          </a:p>
        </p:txBody>
      </p:sp>
      <p:cxnSp>
        <p:nvCxnSpPr>
          <p:cNvPr id="10" name="Straight Connector 9"/>
          <p:cNvCxnSpPr/>
          <p:nvPr userDrawn="1"/>
        </p:nvCxnSpPr>
        <p:spPr>
          <a:xfrm>
            <a:off x="616887" y="6270970"/>
            <a:ext cx="10958227" cy="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6888" y="6407370"/>
            <a:ext cx="619125" cy="247650"/>
          </a:xfrm>
          <a:prstGeom prst="rect">
            <a:avLst/>
          </a:prstGeom>
        </p:spPr>
      </p:pic>
      <p:sp>
        <p:nvSpPr>
          <p:cNvPr id="3" name="Footer Placeholder 2"/>
          <p:cNvSpPr>
            <a:spLocks noGrp="1"/>
          </p:cNvSpPr>
          <p:nvPr>
            <p:ph type="ftr" sz="quarter" idx="10"/>
          </p:nvPr>
        </p:nvSpPr>
        <p:spPr/>
        <p:txBody>
          <a:bodyPr/>
          <a:lstStyle/>
          <a:p>
            <a:r>
              <a:rPr lang="en-US" dirty="0"/>
              <a:t>Copyright © 2020 Ubicity Corp.</a:t>
            </a:r>
          </a:p>
        </p:txBody>
      </p:sp>
      <p:sp>
        <p:nvSpPr>
          <p:cNvPr id="4" name="Slide Number Placeholder 3"/>
          <p:cNvSpPr>
            <a:spLocks noGrp="1"/>
          </p:cNvSpPr>
          <p:nvPr>
            <p:ph type="sldNum" sz="quarter" idx="11"/>
          </p:nvPr>
        </p:nvSpPr>
        <p:spPr/>
        <p:txBody>
          <a:bodyPr/>
          <a:lstStyle/>
          <a:p>
            <a:fld id="{C9F8BD21-A8F1-4909-9123-49C8C05E8527}" type="slidenum">
              <a:rPr lang="en-US" smtClean="0"/>
              <a:pPr/>
              <a:t>‹#›</a:t>
            </a:fld>
            <a:endParaRPr lang="en-US" dirty="0"/>
          </a:p>
        </p:txBody>
      </p:sp>
      <p:cxnSp>
        <p:nvCxnSpPr>
          <p:cNvPr id="8" name="Straight Connector 7"/>
          <p:cNvCxnSpPr/>
          <p:nvPr userDrawn="1"/>
        </p:nvCxnSpPr>
        <p:spPr>
          <a:xfrm>
            <a:off x="616887" y="6270970"/>
            <a:ext cx="10958227" cy="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6888" y="6407370"/>
            <a:ext cx="619125" cy="247650"/>
          </a:xfrm>
          <a:prstGeom prst="rect">
            <a:avLst/>
          </a:prstGeom>
        </p:spPr>
      </p:pic>
      <p:sp>
        <p:nvSpPr>
          <p:cNvPr id="2" name="Footer Placeholder 1"/>
          <p:cNvSpPr>
            <a:spLocks noGrp="1"/>
          </p:cNvSpPr>
          <p:nvPr>
            <p:ph type="ftr" sz="quarter" idx="10"/>
          </p:nvPr>
        </p:nvSpPr>
        <p:spPr/>
        <p:txBody>
          <a:bodyPr/>
          <a:lstStyle/>
          <a:p>
            <a:r>
              <a:rPr lang="en-US" dirty="0"/>
              <a:t>Copyright © 2020 Ubicity Corp.</a:t>
            </a:r>
          </a:p>
        </p:txBody>
      </p:sp>
      <p:sp>
        <p:nvSpPr>
          <p:cNvPr id="3" name="Slide Number Placeholder 2"/>
          <p:cNvSpPr>
            <a:spLocks noGrp="1"/>
          </p:cNvSpPr>
          <p:nvPr>
            <p:ph type="sldNum" sz="quarter" idx="11"/>
          </p:nvPr>
        </p:nvSpPr>
        <p:spPr/>
        <p:txBody>
          <a:bodyPr/>
          <a:lstStyle/>
          <a:p>
            <a:fld id="{C9F8BD21-A8F1-4909-9123-49C8C05E8527}" type="slidenum">
              <a:rPr lang="en-US" smtClean="0"/>
              <a:pPr/>
              <a:t>‹#›</a:t>
            </a:fld>
            <a:endParaRPr lang="en-US" dirty="0"/>
          </a:p>
        </p:txBody>
      </p:sp>
      <p:cxnSp>
        <p:nvCxnSpPr>
          <p:cNvPr id="6" name="Straight Connector 5"/>
          <p:cNvCxnSpPr/>
          <p:nvPr userDrawn="1"/>
        </p:nvCxnSpPr>
        <p:spPr>
          <a:xfrm>
            <a:off x="616887" y="6270970"/>
            <a:ext cx="10958227" cy="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5583934" y="4158695"/>
            <a:ext cx="5939607" cy="1612900"/>
          </a:xfrm>
        </p:spPr>
        <p:txBody>
          <a:bodyPr>
            <a:normAutofit/>
          </a:bodyPr>
          <a:lstStyle>
            <a:lvl1pPr>
              <a:defRPr sz="2400" baseline="0"/>
            </a:lvl1pPr>
          </a:lstStyle>
          <a:p>
            <a:pPr lvl="0"/>
            <a:r>
              <a:rPr lang="en-US" dirty="0"/>
              <a:t>Click to edit Section title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88433"/>
            <a:ext cx="12192000" cy="681135"/>
          </a:xfrm>
          <a:prstGeom prst="rect">
            <a:avLst/>
          </a:prstGeom>
        </p:spPr>
      </p:pic>
      <p:sp>
        <p:nvSpPr>
          <p:cNvPr id="12" name="Footer Placeholder 11"/>
          <p:cNvSpPr>
            <a:spLocks noGrp="1"/>
          </p:cNvSpPr>
          <p:nvPr>
            <p:ph type="ftr" sz="quarter" idx="13"/>
          </p:nvPr>
        </p:nvSpPr>
        <p:spPr/>
        <p:txBody>
          <a:bodyPr/>
          <a:lstStyle/>
          <a:p>
            <a:r>
              <a:rPr lang="en-US" dirty="0"/>
              <a:t>Copyright © 2020 Ubicity Corp.</a:t>
            </a:r>
          </a:p>
        </p:txBody>
      </p:sp>
      <p:sp>
        <p:nvSpPr>
          <p:cNvPr id="13" name="Slide Number Placeholder 12"/>
          <p:cNvSpPr>
            <a:spLocks noGrp="1"/>
          </p:cNvSpPr>
          <p:nvPr>
            <p:ph type="sldNum" sz="quarter" idx="14"/>
          </p:nvPr>
        </p:nvSpPr>
        <p:spPr/>
        <p:txBody>
          <a:bodyPr/>
          <a:lstStyle/>
          <a:p>
            <a:fld id="{C9F8BD21-A8F1-4909-9123-49C8C05E8527}" type="slidenum">
              <a:rPr lang="en-US" smtClean="0"/>
              <a:pPr/>
              <a:t>‹#›</a:t>
            </a:fld>
            <a:endParaRPr lang="en-US" dirty="0"/>
          </a:p>
        </p:txBody>
      </p:sp>
    </p:spTree>
    <p:extLst>
      <p:ext uri="{BB962C8B-B14F-4D97-AF65-F5344CB8AC3E}">
        <p14:creationId xmlns:p14="http://schemas.microsoft.com/office/powerpoint/2010/main" val="347945812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09959"/>
            <a:ext cx="10972800" cy="7915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447800"/>
            <a:ext cx="10972800" cy="4678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a:t>Copyright © 2020 Ubicity Corp.</a:t>
            </a:r>
          </a:p>
        </p:txBody>
      </p:sp>
      <p:sp>
        <p:nvSpPr>
          <p:cNvPr id="5" name="Slide Number Placeholder 4"/>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9F8BD21-A8F1-4909-9123-49C8C05E8527}" type="slidenum">
              <a:rPr lang="en-US" smtClean="0"/>
              <a:pPr/>
              <a:t>‹#›</a:t>
            </a:fld>
            <a:endParaRPr lang="en-US" dirty="0"/>
          </a:p>
        </p:txBody>
      </p:sp>
      <p:pic>
        <p:nvPicPr>
          <p:cNvPr id="10" name="Picture 9"/>
          <p:cNvPicPr>
            <a:picLocks noChangeAspect="1"/>
          </p:cNvPicPr>
          <p:nvPr userDrawn="1"/>
        </p:nvPicPr>
        <p:blipFill rotWithShape="1">
          <a:blip r:embed="rId8"/>
          <a:srcRect l="41646" t="66312" r="9303" b="8822"/>
          <a:stretch/>
        </p:blipFill>
        <p:spPr>
          <a:xfrm>
            <a:off x="-10395" y="0"/>
            <a:ext cx="12212790" cy="23043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hdr="0" dt="0"/>
  <p:txStyles>
    <p:titleStyle>
      <a:lvl1pPr algn="l" defTabSz="914400" rtl="0" eaLnBrk="1" latinLnBrk="0" hangingPunct="1">
        <a:spcBef>
          <a:spcPct val="0"/>
        </a:spcBef>
        <a:buNone/>
        <a:defRPr sz="2800" b="1" kern="1200">
          <a:solidFill>
            <a:schemeClr val="accent6"/>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000" b="1" kern="1200">
          <a:solidFill>
            <a:schemeClr val="tx1"/>
          </a:solidFill>
          <a:latin typeface="Arial" pitchFamily="34" charset="0"/>
          <a:ea typeface="+mn-ea"/>
          <a:cs typeface="Arial" pitchFamily="34" charset="0"/>
        </a:defRPr>
      </a:lvl1pPr>
      <a:lvl2pPr marL="282575" indent="-2825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573088" indent="-290513"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914400" indent="-341313"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1196975" indent="-282575"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ontent Placeholder 71">
            <a:extLst>
              <a:ext uri="{FF2B5EF4-FFF2-40B4-BE49-F238E27FC236}">
                <a16:creationId xmlns:a16="http://schemas.microsoft.com/office/drawing/2014/main" id="{64A84C28-4D6A-4251-AFB4-FD9CAB0AFA1F}"/>
              </a:ext>
            </a:extLst>
          </p:cNvPr>
          <p:cNvSpPr>
            <a:spLocks noGrp="1"/>
          </p:cNvSpPr>
          <p:nvPr>
            <p:ph sz="quarter" idx="13"/>
          </p:nvPr>
        </p:nvSpPr>
        <p:spPr>
          <a:xfrm>
            <a:off x="609600" y="3934431"/>
            <a:ext cx="10972800" cy="2421915"/>
          </a:xfrm>
        </p:spPr>
        <p:txBody>
          <a:bodyPr>
            <a:normAutofit fontScale="92500" lnSpcReduction="20000"/>
          </a:bodyPr>
          <a:lstStyle/>
          <a:p>
            <a:r>
              <a:rPr lang="en-US" dirty="0"/>
              <a:t>All TOSCA processors take the following steps when deploying a service:</a:t>
            </a:r>
          </a:p>
          <a:p>
            <a:pPr marL="342900" lvl="1" indent="-342900">
              <a:buFont typeface="+mj-lt"/>
              <a:buAutoNum type="arabicPeriod"/>
            </a:pPr>
            <a:r>
              <a:rPr lang="en-US" dirty="0"/>
              <a:t>Creating a “fully-resolved” representation of the service to be deployed</a:t>
            </a:r>
          </a:p>
          <a:p>
            <a:pPr lvl="2"/>
            <a:r>
              <a:rPr lang="en-US" dirty="0"/>
              <a:t>By combining one or more TOSCA service templates (packaged in TOSCA CSAR files)</a:t>
            </a:r>
          </a:p>
          <a:p>
            <a:pPr lvl="2"/>
            <a:r>
              <a:rPr lang="en-US" dirty="0"/>
              <a:t>With a set of input values (as specified in the service templates)</a:t>
            </a:r>
          </a:p>
          <a:p>
            <a:pPr marL="282575" lvl="2" indent="0">
              <a:buNone/>
            </a:pPr>
            <a:r>
              <a:rPr lang="en-US" sz="1900" dirty="0"/>
              <a:t>We refer to this representation as the Service Instance Model (note: Tal doesn’t like the word “instantiate”)</a:t>
            </a:r>
          </a:p>
          <a:p>
            <a:pPr marL="342900" lvl="1" indent="-342900">
              <a:buFont typeface="+mj-lt"/>
              <a:buAutoNum type="arabicPeriod"/>
            </a:pPr>
            <a:r>
              <a:rPr lang="en-US" dirty="0"/>
              <a:t>Passing this fully-resolved service instance model to the Orchestrator to be deployed on external resources.</a:t>
            </a:r>
          </a:p>
          <a:p>
            <a:pPr marL="576263" lvl="2" indent="-285750"/>
            <a:r>
              <a:rPr lang="en-US" dirty="0"/>
              <a:t>Could a “pure” TOSCA orchestrator</a:t>
            </a:r>
          </a:p>
          <a:p>
            <a:pPr marL="576263" lvl="2" indent="-285750"/>
            <a:r>
              <a:rPr lang="en-US" dirty="0"/>
              <a:t>Or an external orchestrator (e.g., Kubernetes)</a:t>
            </a:r>
          </a:p>
        </p:txBody>
      </p:sp>
      <p:sp>
        <p:nvSpPr>
          <p:cNvPr id="2" name="Title 1">
            <a:extLst>
              <a:ext uri="{FF2B5EF4-FFF2-40B4-BE49-F238E27FC236}">
                <a16:creationId xmlns:a16="http://schemas.microsoft.com/office/drawing/2014/main" id="{1CFC59FD-2110-4296-A53E-13A81687CAAF}"/>
              </a:ext>
            </a:extLst>
          </p:cNvPr>
          <p:cNvSpPr>
            <a:spLocks noGrp="1"/>
          </p:cNvSpPr>
          <p:nvPr>
            <p:ph type="title"/>
          </p:nvPr>
        </p:nvSpPr>
        <p:spPr/>
        <p:txBody>
          <a:bodyPr>
            <a:normAutofit/>
          </a:bodyPr>
          <a:lstStyle/>
          <a:p>
            <a:r>
              <a:rPr lang="en-US" dirty="0"/>
              <a:t>Generic TOSCA Processor</a:t>
            </a:r>
          </a:p>
        </p:txBody>
      </p:sp>
      <p:sp>
        <p:nvSpPr>
          <p:cNvPr id="4" name="Slide Number Placeholder 3">
            <a:extLst>
              <a:ext uri="{FF2B5EF4-FFF2-40B4-BE49-F238E27FC236}">
                <a16:creationId xmlns:a16="http://schemas.microsoft.com/office/drawing/2014/main" id="{E91C30EC-DB92-4CA1-8C7F-4CDB2268B6D4}"/>
              </a:ext>
            </a:extLst>
          </p:cNvPr>
          <p:cNvSpPr>
            <a:spLocks noGrp="1"/>
          </p:cNvSpPr>
          <p:nvPr>
            <p:ph type="sldNum" sz="quarter" idx="15"/>
          </p:nvPr>
        </p:nvSpPr>
        <p:spPr/>
        <p:txBody>
          <a:bodyPr/>
          <a:lstStyle/>
          <a:p>
            <a:fld id="{C9F8BD21-A8F1-4909-9123-49C8C05E8527}" type="slidenum">
              <a:rPr lang="en-US" smtClean="0"/>
              <a:pPr/>
              <a:t>1</a:t>
            </a:fld>
            <a:endParaRPr lang="en-US" dirty="0"/>
          </a:p>
        </p:txBody>
      </p:sp>
      <p:sp>
        <p:nvSpPr>
          <p:cNvPr id="22" name="Rectangle 21">
            <a:extLst>
              <a:ext uri="{FF2B5EF4-FFF2-40B4-BE49-F238E27FC236}">
                <a16:creationId xmlns:a16="http://schemas.microsoft.com/office/drawing/2014/main" id="{1850C79C-D51F-4036-BB31-EB22B07DE653}"/>
              </a:ext>
            </a:extLst>
          </p:cNvPr>
          <p:cNvSpPr/>
          <p:nvPr/>
        </p:nvSpPr>
        <p:spPr>
          <a:xfrm>
            <a:off x="2217095" y="1796003"/>
            <a:ext cx="6644065" cy="188184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TOSCA Processor</a:t>
            </a:r>
          </a:p>
        </p:txBody>
      </p:sp>
      <p:sp>
        <p:nvSpPr>
          <p:cNvPr id="27" name="Arrow: Chevron 26">
            <a:extLst>
              <a:ext uri="{FF2B5EF4-FFF2-40B4-BE49-F238E27FC236}">
                <a16:creationId xmlns:a16="http://schemas.microsoft.com/office/drawing/2014/main" id="{9C207154-07D9-4F49-857B-9A4854539B2D}"/>
              </a:ext>
            </a:extLst>
          </p:cNvPr>
          <p:cNvSpPr/>
          <p:nvPr/>
        </p:nvSpPr>
        <p:spPr>
          <a:xfrm>
            <a:off x="1828884" y="2374712"/>
            <a:ext cx="810666" cy="896716"/>
          </a:xfrm>
          <a:prstGeom prst="chevron">
            <a:avLst>
              <a:gd name="adj" fmla="val 20991"/>
            </a:avLst>
          </a:prstGeom>
        </p:spPr>
        <p:style>
          <a:lnRef idx="1">
            <a:schemeClr val="dk1"/>
          </a:lnRef>
          <a:fillRef idx="2">
            <a:schemeClr val="dk1"/>
          </a:fillRef>
          <a:effectRef idx="1">
            <a:schemeClr val="dk1"/>
          </a:effectRef>
          <a:fontRef idx="minor">
            <a:schemeClr val="dk1"/>
          </a:fontRef>
        </p:style>
        <p:txBody>
          <a:bodyPr vert="vert270" rtlCol="0" anchor="ctr" anchorCtr="0"/>
          <a:lstStyle/>
          <a:p>
            <a:pPr algn="ctr"/>
            <a:r>
              <a:rPr lang="en-US" sz="1400" dirty="0">
                <a:solidFill>
                  <a:schemeClr val="dk1"/>
                </a:solidFill>
              </a:rPr>
              <a:t>TOSCA</a:t>
            </a:r>
          </a:p>
          <a:p>
            <a:pPr algn="ctr"/>
            <a:r>
              <a:rPr lang="en-US" sz="1400" dirty="0"/>
              <a:t>CSAR</a:t>
            </a:r>
            <a:endParaRPr lang="en-US" sz="1400" dirty="0">
              <a:solidFill>
                <a:schemeClr val="dk1"/>
              </a:solidFill>
            </a:endParaRPr>
          </a:p>
        </p:txBody>
      </p:sp>
      <p:sp>
        <p:nvSpPr>
          <p:cNvPr id="18" name="Rectangle 17">
            <a:extLst>
              <a:ext uri="{FF2B5EF4-FFF2-40B4-BE49-F238E27FC236}">
                <a16:creationId xmlns:a16="http://schemas.microsoft.com/office/drawing/2014/main" id="{0C37613D-E6D7-49A3-8B4F-7E0AE9D37743}"/>
              </a:ext>
            </a:extLst>
          </p:cNvPr>
          <p:cNvSpPr/>
          <p:nvPr/>
        </p:nvSpPr>
        <p:spPr>
          <a:xfrm>
            <a:off x="5894905" y="2565991"/>
            <a:ext cx="1199625" cy="517864"/>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Instantiate</a:t>
            </a:r>
          </a:p>
        </p:txBody>
      </p:sp>
      <p:cxnSp>
        <p:nvCxnSpPr>
          <p:cNvPr id="39" name="Straight Connector 38">
            <a:extLst>
              <a:ext uri="{FF2B5EF4-FFF2-40B4-BE49-F238E27FC236}">
                <a16:creationId xmlns:a16="http://schemas.microsoft.com/office/drawing/2014/main" id="{B286BD31-3064-43B8-AD98-9852C386277D}"/>
              </a:ext>
            </a:extLst>
          </p:cNvPr>
          <p:cNvCxnSpPr>
            <a:cxnSpLocks/>
            <a:stCxn id="18" idx="0"/>
            <a:endCxn id="30" idx="3"/>
          </p:cNvCxnSpPr>
          <p:nvPr/>
        </p:nvCxnSpPr>
        <p:spPr>
          <a:xfrm flipH="1" flipV="1">
            <a:off x="6494717" y="1971498"/>
            <a:ext cx="1" cy="594493"/>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0" name="Arrow: Chevron 29">
            <a:extLst>
              <a:ext uri="{FF2B5EF4-FFF2-40B4-BE49-F238E27FC236}">
                <a16:creationId xmlns:a16="http://schemas.microsoft.com/office/drawing/2014/main" id="{C79E9E2D-8DC9-4652-9D25-A25A3F97DCAD}"/>
              </a:ext>
            </a:extLst>
          </p:cNvPr>
          <p:cNvSpPr/>
          <p:nvPr/>
        </p:nvSpPr>
        <p:spPr>
          <a:xfrm rot="5400000">
            <a:off x="6224938" y="1048834"/>
            <a:ext cx="539557" cy="1305770"/>
          </a:xfrm>
          <a:prstGeom prst="chevron">
            <a:avLst>
              <a:gd name="adj" fmla="val 20991"/>
            </a:avLst>
          </a:prstGeom>
        </p:spPr>
        <p:style>
          <a:lnRef idx="1">
            <a:schemeClr val="dk1"/>
          </a:lnRef>
          <a:fillRef idx="2">
            <a:schemeClr val="dk1"/>
          </a:fillRef>
          <a:effectRef idx="1">
            <a:schemeClr val="dk1"/>
          </a:effectRef>
          <a:fontRef idx="minor">
            <a:schemeClr val="dk1"/>
          </a:fontRef>
        </p:style>
        <p:txBody>
          <a:bodyPr vert="vert270" rtlCol="0" anchor="ctr" anchorCtr="0"/>
          <a:lstStyle/>
          <a:p>
            <a:pPr algn="ctr"/>
            <a:r>
              <a:rPr lang="en-US" sz="1400" dirty="0"/>
              <a:t>Service Inputs</a:t>
            </a:r>
            <a:endParaRPr lang="en-US" sz="1400" dirty="0">
              <a:solidFill>
                <a:schemeClr val="dk1"/>
              </a:solidFill>
            </a:endParaRPr>
          </a:p>
        </p:txBody>
      </p:sp>
      <p:sp>
        <p:nvSpPr>
          <p:cNvPr id="34" name="Rectangle 33">
            <a:extLst>
              <a:ext uri="{FF2B5EF4-FFF2-40B4-BE49-F238E27FC236}">
                <a16:creationId xmlns:a16="http://schemas.microsoft.com/office/drawing/2014/main" id="{12E3E01D-45A8-41EF-B780-E8CA09AF41AB}"/>
              </a:ext>
            </a:extLst>
          </p:cNvPr>
          <p:cNvSpPr/>
          <p:nvPr/>
        </p:nvSpPr>
        <p:spPr>
          <a:xfrm>
            <a:off x="9360952" y="2488556"/>
            <a:ext cx="1195463" cy="669029"/>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Orchestrator</a:t>
            </a:r>
          </a:p>
        </p:txBody>
      </p:sp>
      <p:sp>
        <p:nvSpPr>
          <p:cNvPr id="23" name="Rectangle 22">
            <a:extLst>
              <a:ext uri="{FF2B5EF4-FFF2-40B4-BE49-F238E27FC236}">
                <a16:creationId xmlns:a16="http://schemas.microsoft.com/office/drawing/2014/main" id="{996EE9F0-A31B-49ED-9E41-7A3C4E0001B9}"/>
              </a:ext>
            </a:extLst>
          </p:cNvPr>
          <p:cNvSpPr/>
          <p:nvPr/>
        </p:nvSpPr>
        <p:spPr>
          <a:xfrm>
            <a:off x="3018692" y="2256863"/>
            <a:ext cx="988186" cy="1132415"/>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Unpack Parse Validate</a:t>
            </a:r>
          </a:p>
        </p:txBody>
      </p:sp>
      <p:sp>
        <p:nvSpPr>
          <p:cNvPr id="8" name="Flowchart: Document 7">
            <a:extLst>
              <a:ext uri="{FF2B5EF4-FFF2-40B4-BE49-F238E27FC236}">
                <a16:creationId xmlns:a16="http://schemas.microsoft.com/office/drawing/2014/main" id="{0CCBE870-71B5-459B-B9B3-6FDF19D8E6FE}"/>
              </a:ext>
            </a:extLst>
          </p:cNvPr>
          <p:cNvSpPr/>
          <p:nvPr/>
        </p:nvSpPr>
        <p:spPr bwMode="ltGray">
          <a:xfrm>
            <a:off x="4390927" y="2372709"/>
            <a:ext cx="1124837" cy="900723"/>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Compiled</a:t>
            </a:r>
          </a:p>
          <a:p>
            <a:pPr algn="ctr"/>
            <a:r>
              <a:rPr lang="en-US" sz="1400" dirty="0"/>
              <a:t>Service Template(s)</a:t>
            </a:r>
          </a:p>
        </p:txBody>
      </p:sp>
      <p:sp>
        <p:nvSpPr>
          <p:cNvPr id="46" name="Flowchart: Document 45">
            <a:extLst>
              <a:ext uri="{FF2B5EF4-FFF2-40B4-BE49-F238E27FC236}">
                <a16:creationId xmlns:a16="http://schemas.microsoft.com/office/drawing/2014/main" id="{931249B7-3AAB-46A9-90E2-1746692707A1}"/>
              </a:ext>
            </a:extLst>
          </p:cNvPr>
          <p:cNvSpPr/>
          <p:nvPr/>
        </p:nvSpPr>
        <p:spPr bwMode="ltGray">
          <a:xfrm>
            <a:off x="7473671" y="2372709"/>
            <a:ext cx="1124837" cy="900723"/>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Service</a:t>
            </a:r>
          </a:p>
          <a:p>
            <a:pPr algn="ctr"/>
            <a:r>
              <a:rPr lang="en-US" sz="1400" dirty="0"/>
              <a:t>Instance Model</a:t>
            </a:r>
          </a:p>
        </p:txBody>
      </p:sp>
      <p:cxnSp>
        <p:nvCxnSpPr>
          <p:cNvPr id="45" name="Straight Connector 44">
            <a:extLst>
              <a:ext uri="{FF2B5EF4-FFF2-40B4-BE49-F238E27FC236}">
                <a16:creationId xmlns:a16="http://schemas.microsoft.com/office/drawing/2014/main" id="{395D8475-291D-4FCB-8CB0-2BA4442F8B0E}"/>
              </a:ext>
            </a:extLst>
          </p:cNvPr>
          <p:cNvCxnSpPr>
            <a:cxnSpLocks/>
          </p:cNvCxnSpPr>
          <p:nvPr/>
        </p:nvCxnSpPr>
        <p:spPr>
          <a:xfrm flipH="1">
            <a:off x="4006877" y="2823070"/>
            <a:ext cx="384050"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D01B2089-C96D-4FFC-BBA5-1584DF197526}"/>
              </a:ext>
            </a:extLst>
          </p:cNvPr>
          <p:cNvCxnSpPr>
            <a:cxnSpLocks/>
          </p:cNvCxnSpPr>
          <p:nvPr/>
        </p:nvCxnSpPr>
        <p:spPr>
          <a:xfrm flipH="1">
            <a:off x="5515764" y="2823070"/>
            <a:ext cx="384050"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C4071049-B27B-41DA-8208-5F0A50048C96}"/>
              </a:ext>
            </a:extLst>
          </p:cNvPr>
          <p:cNvCxnSpPr>
            <a:cxnSpLocks/>
          </p:cNvCxnSpPr>
          <p:nvPr/>
        </p:nvCxnSpPr>
        <p:spPr>
          <a:xfrm flipH="1">
            <a:off x="7094530" y="2823070"/>
            <a:ext cx="384050"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C67A593F-49E6-4885-B54A-D46E4E8E23B1}"/>
              </a:ext>
            </a:extLst>
          </p:cNvPr>
          <p:cNvCxnSpPr>
            <a:cxnSpLocks/>
          </p:cNvCxnSpPr>
          <p:nvPr/>
        </p:nvCxnSpPr>
        <p:spPr>
          <a:xfrm flipH="1">
            <a:off x="2639550" y="2823070"/>
            <a:ext cx="379142"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9A0386DC-BFE7-4DB1-843E-E57D3709EB45}"/>
              </a:ext>
            </a:extLst>
          </p:cNvPr>
          <p:cNvCxnSpPr>
            <a:cxnSpLocks/>
          </p:cNvCxnSpPr>
          <p:nvPr/>
        </p:nvCxnSpPr>
        <p:spPr>
          <a:xfrm flipH="1">
            <a:off x="8598508" y="2822068"/>
            <a:ext cx="762444"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2060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BC070A-E762-4198-9ED6-3C2EB45B00AE}"/>
              </a:ext>
            </a:extLst>
          </p:cNvPr>
          <p:cNvSpPr>
            <a:spLocks noGrp="1"/>
          </p:cNvSpPr>
          <p:nvPr>
            <p:ph sz="quarter" idx="13"/>
          </p:nvPr>
        </p:nvSpPr>
        <p:spPr/>
        <p:txBody>
          <a:bodyPr/>
          <a:lstStyle/>
          <a:p>
            <a:r>
              <a:rPr lang="en-US" dirty="0"/>
              <a:t>A TOSCA Service Representation (“Service Instance Model”) is fully resolved when:</a:t>
            </a:r>
          </a:p>
          <a:p>
            <a:pPr lvl="1"/>
            <a:r>
              <a:rPr lang="en-US" dirty="0"/>
              <a:t>All mandatory properties have values</a:t>
            </a:r>
          </a:p>
          <a:p>
            <a:pPr lvl="1"/>
            <a:r>
              <a:rPr lang="en-US" dirty="0"/>
              <a:t>All mandatory requirements (i.e., requirements where the lower bound in the “occurrences” keyword is greater than one) are fulfilled (i.e., have a target node)</a:t>
            </a:r>
          </a:p>
          <a:p>
            <a:pPr lvl="2"/>
            <a:r>
              <a:rPr lang="en-US" dirty="0"/>
              <a:t>(or, using alternative syntax, all nodes with a “select” directive have a corresponding node instance that matches the “select” node’s node filter)</a:t>
            </a:r>
          </a:p>
          <a:p>
            <a:pPr lvl="1"/>
            <a:r>
              <a:rPr lang="en-US" dirty="0"/>
              <a:t>All nodes with a “substitute” directive have a corresponding Service Instance Model (“service topology”) that in turn is also fully-resolved.</a:t>
            </a:r>
          </a:p>
          <a:p>
            <a:pPr lvl="1"/>
            <a:endParaRPr lang="en-US" dirty="0"/>
          </a:p>
        </p:txBody>
      </p:sp>
      <p:sp>
        <p:nvSpPr>
          <p:cNvPr id="3" name="Title 2">
            <a:extLst>
              <a:ext uri="{FF2B5EF4-FFF2-40B4-BE49-F238E27FC236}">
                <a16:creationId xmlns:a16="http://schemas.microsoft.com/office/drawing/2014/main" id="{518E0D89-E98B-43FD-86B8-1D81270ABA77}"/>
              </a:ext>
            </a:extLst>
          </p:cNvPr>
          <p:cNvSpPr>
            <a:spLocks noGrp="1"/>
          </p:cNvSpPr>
          <p:nvPr>
            <p:ph type="title"/>
          </p:nvPr>
        </p:nvSpPr>
        <p:spPr/>
        <p:txBody>
          <a:bodyPr/>
          <a:lstStyle/>
          <a:p>
            <a:r>
              <a:rPr lang="en-US" dirty="0"/>
              <a:t>Fully-Resolved TOSCA Service Representations</a:t>
            </a:r>
          </a:p>
        </p:txBody>
      </p:sp>
      <p:sp>
        <p:nvSpPr>
          <p:cNvPr id="4" name="Footer Placeholder 3">
            <a:extLst>
              <a:ext uri="{FF2B5EF4-FFF2-40B4-BE49-F238E27FC236}">
                <a16:creationId xmlns:a16="http://schemas.microsoft.com/office/drawing/2014/main" id="{57D9AC63-08A8-4AC5-A92F-B35207082595}"/>
              </a:ext>
            </a:extLst>
          </p:cNvPr>
          <p:cNvSpPr>
            <a:spLocks noGrp="1"/>
          </p:cNvSpPr>
          <p:nvPr>
            <p:ph type="ftr" sz="quarter" idx="14"/>
          </p:nvPr>
        </p:nvSpPr>
        <p:spPr/>
        <p:txBody>
          <a:bodyPr/>
          <a:lstStyle/>
          <a:p>
            <a:r>
              <a:rPr lang="en-US"/>
              <a:t>Copyright © 2020 Ubicity Corp.</a:t>
            </a:r>
            <a:endParaRPr lang="en-US" dirty="0"/>
          </a:p>
        </p:txBody>
      </p:sp>
      <p:sp>
        <p:nvSpPr>
          <p:cNvPr id="5" name="Slide Number Placeholder 4">
            <a:extLst>
              <a:ext uri="{FF2B5EF4-FFF2-40B4-BE49-F238E27FC236}">
                <a16:creationId xmlns:a16="http://schemas.microsoft.com/office/drawing/2014/main" id="{E17C83B8-6A72-4A89-B9AB-40FFA86F5A31}"/>
              </a:ext>
            </a:extLst>
          </p:cNvPr>
          <p:cNvSpPr>
            <a:spLocks noGrp="1"/>
          </p:cNvSpPr>
          <p:nvPr>
            <p:ph type="sldNum" sz="quarter" idx="15"/>
          </p:nvPr>
        </p:nvSpPr>
        <p:spPr/>
        <p:txBody>
          <a:bodyPr/>
          <a:lstStyle/>
          <a:p>
            <a:fld id="{C9F8BD21-A8F1-4909-9123-49C8C05E8527}" type="slidenum">
              <a:rPr lang="en-US" smtClean="0"/>
              <a:pPr/>
              <a:t>2</a:t>
            </a:fld>
            <a:endParaRPr lang="en-US" dirty="0"/>
          </a:p>
        </p:txBody>
      </p:sp>
    </p:spTree>
    <p:extLst>
      <p:ext uri="{BB962C8B-B14F-4D97-AF65-F5344CB8AC3E}">
        <p14:creationId xmlns:p14="http://schemas.microsoft.com/office/powerpoint/2010/main" val="250809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7C249C-C5CE-4727-9BC9-009B17253014}"/>
              </a:ext>
            </a:extLst>
          </p:cNvPr>
          <p:cNvSpPr>
            <a:spLocks noGrp="1"/>
          </p:cNvSpPr>
          <p:nvPr>
            <p:ph sz="quarter" idx="13"/>
          </p:nvPr>
        </p:nvSpPr>
        <p:spPr/>
        <p:txBody>
          <a:bodyPr/>
          <a:lstStyle/>
          <a:p>
            <a:r>
              <a:rPr lang="en-US" dirty="0"/>
              <a:t>Fully-resolve service instance models can be created by:</a:t>
            </a:r>
          </a:p>
          <a:p>
            <a:pPr lvl="1"/>
            <a:r>
              <a:rPr lang="en-US" dirty="0"/>
              <a:t>Starting with fully-resolved service templates</a:t>
            </a:r>
          </a:p>
          <a:p>
            <a:pPr lvl="2"/>
            <a:r>
              <a:rPr lang="en-US" dirty="0"/>
              <a:t>Where a service template is fully-resolved if all mandatory requirements in the service template’s node templates have corresponding target node templates</a:t>
            </a:r>
          </a:p>
          <a:p>
            <a:pPr lvl="1"/>
            <a:r>
              <a:rPr lang="en-US" dirty="0"/>
              <a:t>Resolving service instance models at orchestration time</a:t>
            </a:r>
          </a:p>
          <a:p>
            <a:pPr lvl="2"/>
            <a:r>
              <a:rPr lang="en-US" dirty="0"/>
              <a:t>Including fulfilling all mandatory dangling requirements</a:t>
            </a:r>
          </a:p>
          <a:p>
            <a:pPr lvl="2"/>
            <a:endParaRPr lang="en-US" dirty="0"/>
          </a:p>
        </p:txBody>
      </p:sp>
      <p:sp>
        <p:nvSpPr>
          <p:cNvPr id="3" name="Title 2">
            <a:extLst>
              <a:ext uri="{FF2B5EF4-FFF2-40B4-BE49-F238E27FC236}">
                <a16:creationId xmlns:a16="http://schemas.microsoft.com/office/drawing/2014/main" id="{82122206-BD54-4556-98D0-D8ABC26E80C6}"/>
              </a:ext>
            </a:extLst>
          </p:cNvPr>
          <p:cNvSpPr>
            <a:spLocks noGrp="1"/>
          </p:cNvSpPr>
          <p:nvPr>
            <p:ph type="title"/>
          </p:nvPr>
        </p:nvSpPr>
        <p:spPr/>
        <p:txBody>
          <a:bodyPr/>
          <a:lstStyle/>
          <a:p>
            <a:r>
              <a:rPr lang="en-US" dirty="0"/>
              <a:t>Creating Fully-Resolved Service Instance Models</a:t>
            </a:r>
          </a:p>
        </p:txBody>
      </p:sp>
      <p:sp>
        <p:nvSpPr>
          <p:cNvPr id="4" name="Footer Placeholder 3">
            <a:extLst>
              <a:ext uri="{FF2B5EF4-FFF2-40B4-BE49-F238E27FC236}">
                <a16:creationId xmlns:a16="http://schemas.microsoft.com/office/drawing/2014/main" id="{0B8BCF29-C0D0-4D53-B3A4-C2468A7DEE21}"/>
              </a:ext>
            </a:extLst>
          </p:cNvPr>
          <p:cNvSpPr>
            <a:spLocks noGrp="1"/>
          </p:cNvSpPr>
          <p:nvPr>
            <p:ph type="ftr" sz="quarter" idx="14"/>
          </p:nvPr>
        </p:nvSpPr>
        <p:spPr/>
        <p:txBody>
          <a:bodyPr/>
          <a:lstStyle/>
          <a:p>
            <a:r>
              <a:rPr lang="en-US"/>
              <a:t>Copyright © 2020 Ubicity Corp.</a:t>
            </a:r>
            <a:endParaRPr lang="en-US" dirty="0"/>
          </a:p>
        </p:txBody>
      </p:sp>
      <p:sp>
        <p:nvSpPr>
          <p:cNvPr id="5" name="Slide Number Placeholder 4">
            <a:extLst>
              <a:ext uri="{FF2B5EF4-FFF2-40B4-BE49-F238E27FC236}">
                <a16:creationId xmlns:a16="http://schemas.microsoft.com/office/drawing/2014/main" id="{A3CA8BB8-CEE1-4668-98C0-235E3ED24CF4}"/>
              </a:ext>
            </a:extLst>
          </p:cNvPr>
          <p:cNvSpPr>
            <a:spLocks noGrp="1"/>
          </p:cNvSpPr>
          <p:nvPr>
            <p:ph type="sldNum" sz="quarter" idx="15"/>
          </p:nvPr>
        </p:nvSpPr>
        <p:spPr/>
        <p:txBody>
          <a:bodyPr/>
          <a:lstStyle/>
          <a:p>
            <a:fld id="{C9F8BD21-A8F1-4909-9123-49C8C05E8527}" type="slidenum">
              <a:rPr lang="en-US" smtClean="0"/>
              <a:pPr/>
              <a:t>3</a:t>
            </a:fld>
            <a:endParaRPr lang="en-US" dirty="0"/>
          </a:p>
        </p:txBody>
      </p:sp>
    </p:spTree>
    <p:extLst>
      <p:ext uri="{BB962C8B-B14F-4D97-AF65-F5344CB8AC3E}">
        <p14:creationId xmlns:p14="http://schemas.microsoft.com/office/powerpoint/2010/main" val="214754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384D19B5-B6C0-425B-882C-F9EFBE6F9DE5}"/>
              </a:ext>
            </a:extLst>
          </p:cNvPr>
          <p:cNvSpPr>
            <a:spLocks noGrp="1"/>
          </p:cNvSpPr>
          <p:nvPr>
            <p:ph sz="quarter" idx="13"/>
          </p:nvPr>
        </p:nvSpPr>
        <p:spPr/>
        <p:txBody>
          <a:bodyPr>
            <a:normAutofit fontScale="92500" lnSpcReduction="10000"/>
          </a:bodyPr>
          <a:lstStyle/>
          <a:p>
            <a:r>
              <a:rPr lang="en-US" dirty="0"/>
              <a:t>When “instantiating” a Service Instance Model from a Service Template, some node instances may have “dangling requirements”</a:t>
            </a:r>
          </a:p>
          <a:p>
            <a:pPr lvl="1"/>
            <a:r>
              <a:rPr lang="en-US" dirty="0"/>
              <a:t>A requirement in a node instance is “dangling” when</a:t>
            </a:r>
          </a:p>
          <a:p>
            <a:pPr lvl="2"/>
            <a:r>
              <a:rPr lang="en-US" dirty="0"/>
              <a:t>The requirement is mandatory</a:t>
            </a:r>
          </a:p>
          <a:p>
            <a:pPr lvl="2"/>
            <a:r>
              <a:rPr lang="en-US" dirty="0"/>
              <a:t>The node template from which the node instance was created does not have a target node template for the requirement</a:t>
            </a:r>
          </a:p>
          <a:p>
            <a:r>
              <a:rPr lang="en-US" dirty="0"/>
              <a:t>Dangling requirements must be fulfilled in order to create a fully-resolved service instance model</a:t>
            </a:r>
          </a:p>
          <a:p>
            <a:pPr lvl="1"/>
            <a:r>
              <a:rPr lang="en-US" dirty="0"/>
              <a:t>By finding node instances that have the required capability for the requirement and that satisfy any node filters that are defined in the requirement definition</a:t>
            </a:r>
          </a:p>
          <a:p>
            <a:pPr lvl="1"/>
            <a:r>
              <a:rPr lang="en-US" dirty="0"/>
              <a:t>Note that requirements are fulfilled by node instances, not by node templates</a:t>
            </a:r>
          </a:p>
          <a:p>
            <a:r>
              <a:rPr lang="en-US" dirty="0"/>
              <a:t>Different orchestrators may implement different approaches for fulfilling dangling requirements</a:t>
            </a:r>
          </a:p>
          <a:p>
            <a:pPr lvl="1"/>
            <a:r>
              <a:rPr lang="en-US" dirty="0"/>
              <a:t>Dangling requirements can only be fulfilled by node instances created from node templates in the same service template that contains the node template with the dangling requirement</a:t>
            </a:r>
          </a:p>
          <a:p>
            <a:pPr lvl="1"/>
            <a:r>
              <a:rPr lang="en-US" dirty="0"/>
              <a:t>Dangling requirements can be fulfilled by node instances that are found in an inventory maintained by the orchestrator</a:t>
            </a:r>
          </a:p>
        </p:txBody>
      </p:sp>
      <p:sp>
        <p:nvSpPr>
          <p:cNvPr id="3" name="Title 2">
            <a:extLst>
              <a:ext uri="{FF2B5EF4-FFF2-40B4-BE49-F238E27FC236}">
                <a16:creationId xmlns:a16="http://schemas.microsoft.com/office/drawing/2014/main" id="{634A3564-2AD7-48EA-B3F5-4A9AD2E08E2D}"/>
              </a:ext>
            </a:extLst>
          </p:cNvPr>
          <p:cNvSpPr>
            <a:spLocks noGrp="1"/>
          </p:cNvSpPr>
          <p:nvPr>
            <p:ph type="title"/>
          </p:nvPr>
        </p:nvSpPr>
        <p:spPr>
          <a:xfrm>
            <a:off x="609600" y="409959"/>
            <a:ext cx="10972800" cy="791551"/>
          </a:xfrm>
        </p:spPr>
        <p:txBody>
          <a:bodyPr/>
          <a:lstStyle/>
          <a:p>
            <a:r>
              <a:rPr lang="en-US" dirty="0"/>
              <a:t>Requirement Fulfillment</a:t>
            </a:r>
          </a:p>
        </p:txBody>
      </p:sp>
      <p:sp>
        <p:nvSpPr>
          <p:cNvPr id="4" name="Footer Placeholder 3">
            <a:extLst>
              <a:ext uri="{FF2B5EF4-FFF2-40B4-BE49-F238E27FC236}">
                <a16:creationId xmlns:a16="http://schemas.microsoft.com/office/drawing/2014/main" id="{6DFC9104-6D88-4292-94A5-B73C3D3BD95B}"/>
              </a:ext>
            </a:extLst>
          </p:cNvPr>
          <p:cNvSpPr>
            <a:spLocks noGrp="1"/>
          </p:cNvSpPr>
          <p:nvPr>
            <p:ph type="ftr" sz="quarter" idx="14"/>
          </p:nvPr>
        </p:nvSpPr>
        <p:spPr>
          <a:xfrm>
            <a:off x="4165600" y="6356351"/>
            <a:ext cx="3860800" cy="365125"/>
          </a:xfrm>
        </p:spPr>
        <p:txBody>
          <a:bodyPr/>
          <a:lstStyle/>
          <a:p>
            <a:r>
              <a:rPr lang="en-US"/>
              <a:t>Copyright © 2020 Ubicity Corp.</a:t>
            </a:r>
            <a:endParaRPr lang="en-US" dirty="0"/>
          </a:p>
        </p:txBody>
      </p:sp>
      <p:sp>
        <p:nvSpPr>
          <p:cNvPr id="5" name="Slide Number Placeholder 4">
            <a:extLst>
              <a:ext uri="{FF2B5EF4-FFF2-40B4-BE49-F238E27FC236}">
                <a16:creationId xmlns:a16="http://schemas.microsoft.com/office/drawing/2014/main" id="{44F95ECD-8AC5-4E8F-AB47-FC3E6CF9BAD2}"/>
              </a:ext>
            </a:extLst>
          </p:cNvPr>
          <p:cNvSpPr>
            <a:spLocks noGrp="1"/>
          </p:cNvSpPr>
          <p:nvPr>
            <p:ph type="sldNum" sz="quarter" idx="15"/>
          </p:nvPr>
        </p:nvSpPr>
        <p:spPr>
          <a:xfrm>
            <a:off x="8737600" y="6356351"/>
            <a:ext cx="2844800" cy="365125"/>
          </a:xfrm>
        </p:spPr>
        <p:txBody>
          <a:bodyPr/>
          <a:lstStyle/>
          <a:p>
            <a:fld id="{C9F8BD21-A8F1-4909-9123-49C8C05E8527}" type="slidenum">
              <a:rPr lang="en-US" smtClean="0"/>
              <a:pPr/>
              <a:t>4</a:t>
            </a:fld>
            <a:endParaRPr lang="en-US" dirty="0"/>
          </a:p>
        </p:txBody>
      </p:sp>
    </p:spTree>
    <p:extLst>
      <p:ext uri="{BB962C8B-B14F-4D97-AF65-F5344CB8AC3E}">
        <p14:creationId xmlns:p14="http://schemas.microsoft.com/office/powerpoint/2010/main" val="129150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Connector 88">
            <a:extLst>
              <a:ext uri="{FF2B5EF4-FFF2-40B4-BE49-F238E27FC236}">
                <a16:creationId xmlns:a16="http://schemas.microsoft.com/office/drawing/2014/main" id="{F444FDD0-6E60-43D1-A1D9-277471F50357}"/>
              </a:ext>
            </a:extLst>
          </p:cNvPr>
          <p:cNvCxnSpPr>
            <a:cxnSpLocks/>
          </p:cNvCxnSpPr>
          <p:nvPr/>
        </p:nvCxnSpPr>
        <p:spPr>
          <a:xfrm flipH="1">
            <a:off x="5593243" y="3883862"/>
            <a:ext cx="682220" cy="0"/>
          </a:xfrm>
          <a:prstGeom prst="line">
            <a:avLst/>
          </a:prstGeom>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2" name="Content Placeholder 71">
            <a:extLst>
              <a:ext uri="{FF2B5EF4-FFF2-40B4-BE49-F238E27FC236}">
                <a16:creationId xmlns:a16="http://schemas.microsoft.com/office/drawing/2014/main" id="{64A84C28-4D6A-4251-AFB4-FD9CAB0AFA1F}"/>
              </a:ext>
            </a:extLst>
          </p:cNvPr>
          <p:cNvSpPr>
            <a:spLocks noGrp="1"/>
          </p:cNvSpPr>
          <p:nvPr>
            <p:ph sz="quarter" idx="13"/>
          </p:nvPr>
        </p:nvSpPr>
        <p:spPr>
          <a:xfrm>
            <a:off x="609600" y="5200134"/>
            <a:ext cx="10972800" cy="972065"/>
          </a:xfrm>
        </p:spPr>
        <p:txBody>
          <a:bodyPr>
            <a:normAutofit/>
          </a:bodyPr>
          <a:lstStyle/>
          <a:p>
            <a:pPr lvl="1"/>
            <a:r>
              <a:rPr lang="en-US" dirty="0"/>
              <a:t>Instance Model Resolution</a:t>
            </a:r>
          </a:p>
          <a:p>
            <a:pPr lvl="2"/>
            <a:r>
              <a:rPr lang="en-US" dirty="0"/>
              <a:t>Fulfill mandatory dangling requirements</a:t>
            </a:r>
          </a:p>
          <a:p>
            <a:pPr lvl="2"/>
            <a:r>
              <a:rPr lang="en-US" dirty="0"/>
              <a:t>Substitute nodes marked for substitution </a:t>
            </a:r>
          </a:p>
        </p:txBody>
      </p:sp>
      <p:sp>
        <p:nvSpPr>
          <p:cNvPr id="2" name="Title 1">
            <a:extLst>
              <a:ext uri="{FF2B5EF4-FFF2-40B4-BE49-F238E27FC236}">
                <a16:creationId xmlns:a16="http://schemas.microsoft.com/office/drawing/2014/main" id="{1CFC59FD-2110-4296-A53E-13A81687CAAF}"/>
              </a:ext>
            </a:extLst>
          </p:cNvPr>
          <p:cNvSpPr>
            <a:spLocks noGrp="1"/>
          </p:cNvSpPr>
          <p:nvPr>
            <p:ph type="title"/>
          </p:nvPr>
        </p:nvSpPr>
        <p:spPr>
          <a:xfrm>
            <a:off x="609600" y="390953"/>
            <a:ext cx="10972800" cy="791551"/>
          </a:xfrm>
        </p:spPr>
        <p:txBody>
          <a:bodyPr>
            <a:normAutofit/>
          </a:bodyPr>
          <a:lstStyle/>
          <a:p>
            <a:r>
              <a:rPr lang="en-US" dirty="0"/>
              <a:t>Generic TOSCA Processor with Instance Model Resolution</a:t>
            </a:r>
          </a:p>
        </p:txBody>
      </p:sp>
      <p:sp>
        <p:nvSpPr>
          <p:cNvPr id="4" name="Slide Number Placeholder 3">
            <a:extLst>
              <a:ext uri="{FF2B5EF4-FFF2-40B4-BE49-F238E27FC236}">
                <a16:creationId xmlns:a16="http://schemas.microsoft.com/office/drawing/2014/main" id="{E91C30EC-DB92-4CA1-8C7F-4CDB2268B6D4}"/>
              </a:ext>
            </a:extLst>
          </p:cNvPr>
          <p:cNvSpPr>
            <a:spLocks noGrp="1"/>
          </p:cNvSpPr>
          <p:nvPr>
            <p:ph type="sldNum" sz="quarter" idx="15"/>
          </p:nvPr>
        </p:nvSpPr>
        <p:spPr/>
        <p:txBody>
          <a:bodyPr/>
          <a:lstStyle/>
          <a:p>
            <a:fld id="{C9F8BD21-A8F1-4909-9123-49C8C05E8527}" type="slidenum">
              <a:rPr lang="en-US" smtClean="0"/>
              <a:pPr/>
              <a:t>5</a:t>
            </a:fld>
            <a:endParaRPr lang="en-US" dirty="0"/>
          </a:p>
        </p:txBody>
      </p:sp>
      <p:sp>
        <p:nvSpPr>
          <p:cNvPr id="22" name="Rectangle 21">
            <a:extLst>
              <a:ext uri="{FF2B5EF4-FFF2-40B4-BE49-F238E27FC236}">
                <a16:creationId xmlns:a16="http://schemas.microsoft.com/office/drawing/2014/main" id="{1850C79C-D51F-4036-BB31-EB22B07DE653}"/>
              </a:ext>
            </a:extLst>
          </p:cNvPr>
          <p:cNvSpPr/>
          <p:nvPr/>
        </p:nvSpPr>
        <p:spPr>
          <a:xfrm>
            <a:off x="2217095" y="1796002"/>
            <a:ext cx="6644065" cy="3186903"/>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TOSCA Processor</a:t>
            </a:r>
          </a:p>
        </p:txBody>
      </p:sp>
      <p:sp>
        <p:nvSpPr>
          <p:cNvPr id="27" name="Arrow: Chevron 26">
            <a:extLst>
              <a:ext uri="{FF2B5EF4-FFF2-40B4-BE49-F238E27FC236}">
                <a16:creationId xmlns:a16="http://schemas.microsoft.com/office/drawing/2014/main" id="{9C207154-07D9-4F49-857B-9A4854539B2D}"/>
              </a:ext>
            </a:extLst>
          </p:cNvPr>
          <p:cNvSpPr/>
          <p:nvPr/>
        </p:nvSpPr>
        <p:spPr>
          <a:xfrm>
            <a:off x="1828884" y="2952104"/>
            <a:ext cx="810666" cy="896716"/>
          </a:xfrm>
          <a:prstGeom prst="chevron">
            <a:avLst>
              <a:gd name="adj" fmla="val 20991"/>
            </a:avLst>
          </a:prstGeom>
        </p:spPr>
        <p:style>
          <a:lnRef idx="1">
            <a:schemeClr val="dk1"/>
          </a:lnRef>
          <a:fillRef idx="2">
            <a:schemeClr val="dk1"/>
          </a:fillRef>
          <a:effectRef idx="1">
            <a:schemeClr val="dk1"/>
          </a:effectRef>
          <a:fontRef idx="minor">
            <a:schemeClr val="dk1"/>
          </a:fontRef>
        </p:style>
        <p:txBody>
          <a:bodyPr vert="vert270" rtlCol="0" anchor="ctr" anchorCtr="0"/>
          <a:lstStyle/>
          <a:p>
            <a:pPr algn="ctr"/>
            <a:r>
              <a:rPr lang="en-US" sz="1400" dirty="0">
                <a:solidFill>
                  <a:schemeClr val="dk1"/>
                </a:solidFill>
              </a:rPr>
              <a:t>TOSCA</a:t>
            </a:r>
          </a:p>
          <a:p>
            <a:pPr algn="ctr"/>
            <a:r>
              <a:rPr lang="en-US" sz="1400" dirty="0"/>
              <a:t>CSAR</a:t>
            </a:r>
            <a:endParaRPr lang="en-US" sz="1400" dirty="0">
              <a:solidFill>
                <a:schemeClr val="dk1"/>
              </a:solidFill>
            </a:endParaRPr>
          </a:p>
        </p:txBody>
      </p:sp>
      <p:cxnSp>
        <p:nvCxnSpPr>
          <p:cNvPr id="39" name="Straight Connector 38">
            <a:extLst>
              <a:ext uri="{FF2B5EF4-FFF2-40B4-BE49-F238E27FC236}">
                <a16:creationId xmlns:a16="http://schemas.microsoft.com/office/drawing/2014/main" id="{B286BD31-3064-43B8-AD98-9852C386277D}"/>
              </a:ext>
            </a:extLst>
          </p:cNvPr>
          <p:cNvCxnSpPr>
            <a:cxnSpLocks/>
            <a:stCxn id="78" idx="0"/>
            <a:endCxn id="30" idx="3"/>
          </p:cNvCxnSpPr>
          <p:nvPr/>
        </p:nvCxnSpPr>
        <p:spPr>
          <a:xfrm flipH="1" flipV="1">
            <a:off x="6494717" y="1971498"/>
            <a:ext cx="1" cy="1170068"/>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0" name="Arrow: Chevron 29">
            <a:extLst>
              <a:ext uri="{FF2B5EF4-FFF2-40B4-BE49-F238E27FC236}">
                <a16:creationId xmlns:a16="http://schemas.microsoft.com/office/drawing/2014/main" id="{C79E9E2D-8DC9-4652-9D25-A25A3F97DCAD}"/>
              </a:ext>
            </a:extLst>
          </p:cNvPr>
          <p:cNvSpPr/>
          <p:nvPr/>
        </p:nvSpPr>
        <p:spPr>
          <a:xfrm rot="5400000">
            <a:off x="6224938" y="1048834"/>
            <a:ext cx="539557" cy="1305770"/>
          </a:xfrm>
          <a:prstGeom prst="chevron">
            <a:avLst>
              <a:gd name="adj" fmla="val 20991"/>
            </a:avLst>
          </a:prstGeom>
        </p:spPr>
        <p:style>
          <a:lnRef idx="1">
            <a:schemeClr val="dk1"/>
          </a:lnRef>
          <a:fillRef idx="2">
            <a:schemeClr val="dk1"/>
          </a:fillRef>
          <a:effectRef idx="1">
            <a:schemeClr val="dk1"/>
          </a:effectRef>
          <a:fontRef idx="minor">
            <a:schemeClr val="dk1"/>
          </a:fontRef>
        </p:style>
        <p:txBody>
          <a:bodyPr vert="vert270" rtlCol="0" anchor="ctr" anchorCtr="0"/>
          <a:lstStyle/>
          <a:p>
            <a:pPr algn="ctr"/>
            <a:r>
              <a:rPr lang="en-US" sz="1400" dirty="0"/>
              <a:t>Service Inputs</a:t>
            </a:r>
            <a:endParaRPr lang="en-US" sz="1400" dirty="0">
              <a:solidFill>
                <a:schemeClr val="dk1"/>
              </a:solidFill>
            </a:endParaRPr>
          </a:p>
        </p:txBody>
      </p:sp>
      <p:sp>
        <p:nvSpPr>
          <p:cNvPr id="34" name="Rectangle 33">
            <a:extLst>
              <a:ext uri="{FF2B5EF4-FFF2-40B4-BE49-F238E27FC236}">
                <a16:creationId xmlns:a16="http://schemas.microsoft.com/office/drawing/2014/main" id="{12E3E01D-45A8-41EF-B780-E8CA09AF41AB}"/>
              </a:ext>
            </a:extLst>
          </p:cNvPr>
          <p:cNvSpPr/>
          <p:nvPr/>
        </p:nvSpPr>
        <p:spPr>
          <a:xfrm>
            <a:off x="9360952" y="3065948"/>
            <a:ext cx="1195463" cy="669029"/>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External Orchestrator</a:t>
            </a:r>
          </a:p>
        </p:txBody>
      </p:sp>
      <p:sp>
        <p:nvSpPr>
          <p:cNvPr id="23" name="Rectangle 22">
            <a:extLst>
              <a:ext uri="{FF2B5EF4-FFF2-40B4-BE49-F238E27FC236}">
                <a16:creationId xmlns:a16="http://schemas.microsoft.com/office/drawing/2014/main" id="{996EE9F0-A31B-49ED-9E41-7A3C4E0001B9}"/>
              </a:ext>
            </a:extLst>
          </p:cNvPr>
          <p:cNvSpPr/>
          <p:nvPr/>
        </p:nvSpPr>
        <p:spPr>
          <a:xfrm>
            <a:off x="3018692" y="2834255"/>
            <a:ext cx="988186" cy="1132415"/>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Unpack Parse Validate</a:t>
            </a:r>
          </a:p>
        </p:txBody>
      </p:sp>
      <p:sp>
        <p:nvSpPr>
          <p:cNvPr id="8" name="Flowchart: Document 7">
            <a:extLst>
              <a:ext uri="{FF2B5EF4-FFF2-40B4-BE49-F238E27FC236}">
                <a16:creationId xmlns:a16="http://schemas.microsoft.com/office/drawing/2014/main" id="{0CCBE870-71B5-459B-B9B3-6FDF19D8E6FE}"/>
              </a:ext>
            </a:extLst>
          </p:cNvPr>
          <p:cNvSpPr/>
          <p:nvPr/>
        </p:nvSpPr>
        <p:spPr bwMode="ltGray">
          <a:xfrm>
            <a:off x="4329370" y="2950101"/>
            <a:ext cx="1124837" cy="900723"/>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Compiled</a:t>
            </a:r>
          </a:p>
          <a:p>
            <a:pPr algn="ctr"/>
            <a:r>
              <a:rPr lang="en-US" sz="1400" dirty="0"/>
              <a:t>Service Template</a:t>
            </a:r>
          </a:p>
        </p:txBody>
      </p:sp>
      <p:sp>
        <p:nvSpPr>
          <p:cNvPr id="46" name="Flowchart: Document 45">
            <a:extLst>
              <a:ext uri="{FF2B5EF4-FFF2-40B4-BE49-F238E27FC236}">
                <a16:creationId xmlns:a16="http://schemas.microsoft.com/office/drawing/2014/main" id="{931249B7-3AAB-46A9-90E2-1746692707A1}"/>
              </a:ext>
            </a:extLst>
          </p:cNvPr>
          <p:cNvSpPr/>
          <p:nvPr/>
        </p:nvSpPr>
        <p:spPr bwMode="ltGray">
          <a:xfrm>
            <a:off x="7473671" y="2950101"/>
            <a:ext cx="1124837" cy="1027626"/>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Service</a:t>
            </a:r>
          </a:p>
          <a:p>
            <a:pPr algn="ctr"/>
            <a:r>
              <a:rPr lang="en-US" sz="1400" dirty="0"/>
              <a:t>Instance Model</a:t>
            </a:r>
          </a:p>
        </p:txBody>
      </p:sp>
      <p:cxnSp>
        <p:nvCxnSpPr>
          <p:cNvPr id="45" name="Straight Connector 44">
            <a:extLst>
              <a:ext uri="{FF2B5EF4-FFF2-40B4-BE49-F238E27FC236}">
                <a16:creationId xmlns:a16="http://schemas.microsoft.com/office/drawing/2014/main" id="{395D8475-291D-4FCB-8CB0-2BA4442F8B0E}"/>
              </a:ext>
            </a:extLst>
          </p:cNvPr>
          <p:cNvCxnSpPr>
            <a:cxnSpLocks/>
            <a:stCxn id="8" idx="1"/>
          </p:cNvCxnSpPr>
          <p:nvPr/>
        </p:nvCxnSpPr>
        <p:spPr>
          <a:xfrm flipH="1">
            <a:off x="4006878" y="3400463"/>
            <a:ext cx="322492"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D01B2089-C96D-4FFC-BBA5-1584DF197526}"/>
              </a:ext>
            </a:extLst>
          </p:cNvPr>
          <p:cNvCxnSpPr>
            <a:cxnSpLocks/>
            <a:stCxn id="78" idx="1"/>
          </p:cNvCxnSpPr>
          <p:nvPr/>
        </p:nvCxnSpPr>
        <p:spPr>
          <a:xfrm flipH="1" flipV="1">
            <a:off x="5454207" y="3400462"/>
            <a:ext cx="440698" cy="36"/>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C4071049-B27B-41DA-8208-5F0A50048C96}"/>
              </a:ext>
            </a:extLst>
          </p:cNvPr>
          <p:cNvCxnSpPr>
            <a:cxnSpLocks/>
          </p:cNvCxnSpPr>
          <p:nvPr/>
        </p:nvCxnSpPr>
        <p:spPr>
          <a:xfrm flipH="1">
            <a:off x="7094530" y="3400462"/>
            <a:ext cx="384050"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C67A593F-49E6-4885-B54A-D46E4E8E23B1}"/>
              </a:ext>
            </a:extLst>
          </p:cNvPr>
          <p:cNvCxnSpPr>
            <a:cxnSpLocks/>
          </p:cNvCxnSpPr>
          <p:nvPr/>
        </p:nvCxnSpPr>
        <p:spPr>
          <a:xfrm flipH="1">
            <a:off x="2639550" y="3400462"/>
            <a:ext cx="379142"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9A0386DC-BFE7-4DB1-843E-E57D3709EB45}"/>
              </a:ext>
            </a:extLst>
          </p:cNvPr>
          <p:cNvCxnSpPr>
            <a:cxnSpLocks/>
          </p:cNvCxnSpPr>
          <p:nvPr/>
        </p:nvCxnSpPr>
        <p:spPr>
          <a:xfrm flipH="1">
            <a:off x="8598508" y="3399460"/>
            <a:ext cx="762444"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73" name="Rectangle 72">
            <a:extLst>
              <a:ext uri="{FF2B5EF4-FFF2-40B4-BE49-F238E27FC236}">
                <a16:creationId xmlns:a16="http://schemas.microsoft.com/office/drawing/2014/main" id="{A698BB4B-CED9-4890-9352-8F42096A3C36}"/>
              </a:ext>
            </a:extLst>
          </p:cNvPr>
          <p:cNvSpPr/>
          <p:nvPr/>
        </p:nvSpPr>
        <p:spPr>
          <a:xfrm>
            <a:off x="7368174" y="2008015"/>
            <a:ext cx="1335829" cy="537631"/>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Fulfill Requirements</a:t>
            </a:r>
          </a:p>
        </p:txBody>
      </p:sp>
      <p:cxnSp>
        <p:nvCxnSpPr>
          <p:cNvPr id="74" name="Straight Connector 73">
            <a:extLst>
              <a:ext uri="{FF2B5EF4-FFF2-40B4-BE49-F238E27FC236}">
                <a16:creationId xmlns:a16="http://schemas.microsoft.com/office/drawing/2014/main" id="{4FCBE3C1-4BA1-4DA0-B7D9-19EC6C2E1621}"/>
              </a:ext>
            </a:extLst>
          </p:cNvPr>
          <p:cNvCxnSpPr>
            <a:cxnSpLocks/>
          </p:cNvCxnSpPr>
          <p:nvPr/>
        </p:nvCxnSpPr>
        <p:spPr>
          <a:xfrm flipV="1">
            <a:off x="7824225" y="2545646"/>
            <a:ext cx="0" cy="404455"/>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3532BDC9-367F-4BB5-BD71-73D6233DC478}"/>
              </a:ext>
            </a:extLst>
          </p:cNvPr>
          <p:cNvCxnSpPr>
            <a:cxnSpLocks/>
          </p:cNvCxnSpPr>
          <p:nvPr/>
        </p:nvCxnSpPr>
        <p:spPr>
          <a:xfrm flipV="1">
            <a:off x="8246680" y="2545646"/>
            <a:ext cx="0" cy="404455"/>
          </a:xfrm>
          <a:prstGeom prst="line">
            <a:avLst/>
          </a:prstGeom>
          <a:ln w="28575">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8" name="Rectangle 77">
            <a:extLst>
              <a:ext uri="{FF2B5EF4-FFF2-40B4-BE49-F238E27FC236}">
                <a16:creationId xmlns:a16="http://schemas.microsoft.com/office/drawing/2014/main" id="{6E298BFB-397C-49D1-864E-BD11BB303903}"/>
              </a:ext>
            </a:extLst>
          </p:cNvPr>
          <p:cNvSpPr/>
          <p:nvPr/>
        </p:nvSpPr>
        <p:spPr>
          <a:xfrm>
            <a:off x="5894905" y="3141566"/>
            <a:ext cx="1199625" cy="517864"/>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Instantiate</a:t>
            </a:r>
          </a:p>
        </p:txBody>
      </p:sp>
      <p:sp>
        <p:nvSpPr>
          <p:cNvPr id="80" name="Flowchart: Document 79">
            <a:extLst>
              <a:ext uri="{FF2B5EF4-FFF2-40B4-BE49-F238E27FC236}">
                <a16:creationId xmlns:a16="http://schemas.microsoft.com/office/drawing/2014/main" id="{54A57D6B-BA00-4E96-93A7-DD6154A93B80}"/>
              </a:ext>
            </a:extLst>
          </p:cNvPr>
          <p:cNvSpPr/>
          <p:nvPr/>
        </p:nvSpPr>
        <p:spPr bwMode="ltGray">
          <a:xfrm>
            <a:off x="4406180" y="3236975"/>
            <a:ext cx="1124837" cy="900723"/>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Compiled</a:t>
            </a:r>
          </a:p>
          <a:p>
            <a:pPr algn="ctr"/>
            <a:r>
              <a:rPr lang="en-US" sz="1400" dirty="0"/>
              <a:t>Service Template</a:t>
            </a:r>
          </a:p>
        </p:txBody>
      </p:sp>
      <p:sp>
        <p:nvSpPr>
          <p:cNvPr id="81" name="Flowchart: Document 80">
            <a:extLst>
              <a:ext uri="{FF2B5EF4-FFF2-40B4-BE49-F238E27FC236}">
                <a16:creationId xmlns:a16="http://schemas.microsoft.com/office/drawing/2014/main" id="{D9B6662C-DFB7-4F7D-BEC4-A912EC3A0434}"/>
              </a:ext>
            </a:extLst>
          </p:cNvPr>
          <p:cNvSpPr/>
          <p:nvPr/>
        </p:nvSpPr>
        <p:spPr bwMode="ltGray">
          <a:xfrm>
            <a:off x="4521395" y="3544215"/>
            <a:ext cx="1124837" cy="900723"/>
          </a:xfrm>
          <a:prstGeom prst="flowChartDocumen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Compiled</a:t>
            </a:r>
          </a:p>
          <a:p>
            <a:pPr algn="ctr"/>
            <a:r>
              <a:rPr lang="en-US" sz="1400" dirty="0"/>
              <a:t>Service Template</a:t>
            </a:r>
          </a:p>
        </p:txBody>
      </p:sp>
      <p:sp>
        <p:nvSpPr>
          <p:cNvPr id="83" name="Rectangle 82">
            <a:extLst>
              <a:ext uri="{FF2B5EF4-FFF2-40B4-BE49-F238E27FC236}">
                <a16:creationId xmlns:a16="http://schemas.microsoft.com/office/drawing/2014/main" id="{11DF2D71-581A-49C3-B9BF-EAC55B3878D8}"/>
              </a:ext>
            </a:extLst>
          </p:cNvPr>
          <p:cNvSpPr/>
          <p:nvPr/>
        </p:nvSpPr>
        <p:spPr>
          <a:xfrm>
            <a:off x="7436275" y="4273738"/>
            <a:ext cx="1199625" cy="517864"/>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Substitute</a:t>
            </a:r>
          </a:p>
        </p:txBody>
      </p:sp>
      <p:sp>
        <p:nvSpPr>
          <p:cNvPr id="86" name="Rectangle 85">
            <a:extLst>
              <a:ext uri="{FF2B5EF4-FFF2-40B4-BE49-F238E27FC236}">
                <a16:creationId xmlns:a16="http://schemas.microsoft.com/office/drawing/2014/main" id="{87789B25-6F0B-4337-9886-1A57DCF90A3D}"/>
              </a:ext>
            </a:extLst>
          </p:cNvPr>
          <p:cNvSpPr/>
          <p:nvPr/>
        </p:nvSpPr>
        <p:spPr>
          <a:xfrm>
            <a:off x="5895120" y="4273738"/>
            <a:ext cx="1199625" cy="517864"/>
          </a:xfrm>
          <a:prstGeom prst="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en-US" sz="1400" dirty="0"/>
              <a:t>Instantiate</a:t>
            </a:r>
          </a:p>
        </p:txBody>
      </p:sp>
      <p:cxnSp>
        <p:nvCxnSpPr>
          <p:cNvPr id="87" name="Straight Connector 86">
            <a:extLst>
              <a:ext uri="{FF2B5EF4-FFF2-40B4-BE49-F238E27FC236}">
                <a16:creationId xmlns:a16="http://schemas.microsoft.com/office/drawing/2014/main" id="{5BA41A6C-B7C3-4146-B2C8-CECDA93C741B}"/>
              </a:ext>
            </a:extLst>
          </p:cNvPr>
          <p:cNvCxnSpPr>
            <a:cxnSpLocks/>
          </p:cNvCxnSpPr>
          <p:nvPr/>
        </p:nvCxnSpPr>
        <p:spPr>
          <a:xfrm flipV="1">
            <a:off x="8054655" y="3883862"/>
            <a:ext cx="0" cy="404455"/>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A9649F97-DE59-4798-86F6-7A2BA6CAB4CB}"/>
              </a:ext>
            </a:extLst>
          </p:cNvPr>
          <p:cNvCxnSpPr>
            <a:cxnSpLocks/>
            <a:stCxn id="83" idx="1"/>
            <a:endCxn id="86" idx="3"/>
          </p:cNvCxnSpPr>
          <p:nvPr/>
        </p:nvCxnSpPr>
        <p:spPr>
          <a:xfrm flipH="1">
            <a:off x="7094745" y="4532670"/>
            <a:ext cx="341530" cy="0"/>
          </a:xfrm>
          <a:prstGeom prst="line">
            <a:avLst/>
          </a:prstGeom>
          <a:ln w="28575">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6387D4CC-B2AD-40CB-993E-D68A890E448F}"/>
              </a:ext>
            </a:extLst>
          </p:cNvPr>
          <p:cNvCxnSpPr>
            <a:cxnSpLocks/>
          </p:cNvCxnSpPr>
          <p:nvPr/>
        </p:nvCxnSpPr>
        <p:spPr>
          <a:xfrm flipV="1">
            <a:off x="6789745" y="3868340"/>
            <a:ext cx="0" cy="405398"/>
          </a:xfrm>
          <a:prstGeom prst="line">
            <a:avLst/>
          </a:prstGeom>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31E707D9-CAF1-4F89-8EA3-E9F6A150A837}"/>
              </a:ext>
            </a:extLst>
          </p:cNvPr>
          <p:cNvCxnSpPr>
            <a:cxnSpLocks/>
          </p:cNvCxnSpPr>
          <p:nvPr/>
        </p:nvCxnSpPr>
        <p:spPr>
          <a:xfrm flipH="1">
            <a:off x="6789745" y="3864000"/>
            <a:ext cx="683926" cy="0"/>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09" name="Straight Connector 108">
            <a:extLst>
              <a:ext uri="{FF2B5EF4-FFF2-40B4-BE49-F238E27FC236}">
                <a16:creationId xmlns:a16="http://schemas.microsoft.com/office/drawing/2014/main" id="{F08176B3-C988-43FD-8AE5-F052F7352610}"/>
              </a:ext>
            </a:extLst>
          </p:cNvPr>
          <p:cNvCxnSpPr>
            <a:cxnSpLocks/>
          </p:cNvCxnSpPr>
          <p:nvPr/>
        </p:nvCxnSpPr>
        <p:spPr>
          <a:xfrm flipV="1">
            <a:off x="6275463" y="3883862"/>
            <a:ext cx="0" cy="405398"/>
          </a:xfrm>
          <a:prstGeom prst="line">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4933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AA1A73-F7D6-454E-81F1-3BABBEFAC5D1}"/>
              </a:ext>
            </a:extLst>
          </p:cNvPr>
          <p:cNvSpPr>
            <a:spLocks noGrp="1"/>
          </p:cNvSpPr>
          <p:nvPr>
            <p:ph sz="quarter" idx="13"/>
          </p:nvPr>
        </p:nvSpPr>
        <p:spPr/>
        <p:txBody>
          <a:bodyPr/>
          <a:lstStyle/>
          <a:p>
            <a:r>
              <a:rPr lang="en-US" dirty="0"/>
              <a:t>Substitution</a:t>
            </a:r>
          </a:p>
          <a:p>
            <a:pPr lvl="1"/>
            <a:r>
              <a:rPr lang="en-US" dirty="0"/>
              <a:t>Decompose abstract nodes (i.e., nodes marked for substitution using the ‘substitute’ directive) in the service instance model by substituting them with different service instance models created from substituting templates.</a:t>
            </a:r>
          </a:p>
          <a:p>
            <a:r>
              <a:rPr lang="en-US" dirty="0"/>
              <a:t>Different orchestrators may implement different approaches for substituting nodes</a:t>
            </a:r>
          </a:p>
          <a:p>
            <a:pPr lvl="1"/>
            <a:r>
              <a:rPr lang="en-US" dirty="0"/>
              <a:t>Node instances can only be substituted by service instances created from service templates contained in the same CSAR package that contains the service template with the node that needs to be substituted.</a:t>
            </a:r>
          </a:p>
          <a:p>
            <a:pPr lvl="1"/>
            <a:r>
              <a:rPr lang="en-US" dirty="0"/>
              <a:t>Node instances can be substituted by service instances created from service templates in a catalog maintained </a:t>
            </a:r>
            <a:r>
              <a:rPr lang="en-US"/>
              <a:t>by the </a:t>
            </a:r>
            <a:r>
              <a:rPr lang="en-US" dirty="0"/>
              <a:t>orchestrator</a:t>
            </a:r>
          </a:p>
          <a:p>
            <a:pPr lvl="1"/>
            <a:endParaRPr lang="en-US" dirty="0"/>
          </a:p>
        </p:txBody>
      </p:sp>
      <p:sp>
        <p:nvSpPr>
          <p:cNvPr id="3" name="Title 2">
            <a:extLst>
              <a:ext uri="{FF2B5EF4-FFF2-40B4-BE49-F238E27FC236}">
                <a16:creationId xmlns:a16="http://schemas.microsoft.com/office/drawing/2014/main" id="{8F7EA59B-39EB-4F18-B393-D661F5F1FFA0}"/>
              </a:ext>
            </a:extLst>
          </p:cNvPr>
          <p:cNvSpPr>
            <a:spLocks noGrp="1"/>
          </p:cNvSpPr>
          <p:nvPr>
            <p:ph type="title"/>
          </p:nvPr>
        </p:nvSpPr>
        <p:spPr/>
        <p:txBody>
          <a:bodyPr/>
          <a:lstStyle/>
          <a:p>
            <a:r>
              <a:rPr lang="en-US" dirty="0"/>
              <a:t>Substituting Nodes that are Marked for Substitution</a:t>
            </a:r>
          </a:p>
        </p:txBody>
      </p:sp>
      <p:sp>
        <p:nvSpPr>
          <p:cNvPr id="4" name="Footer Placeholder 3">
            <a:extLst>
              <a:ext uri="{FF2B5EF4-FFF2-40B4-BE49-F238E27FC236}">
                <a16:creationId xmlns:a16="http://schemas.microsoft.com/office/drawing/2014/main" id="{789DA5F7-6CE0-4B05-8167-70F241B45C9E}"/>
              </a:ext>
            </a:extLst>
          </p:cNvPr>
          <p:cNvSpPr>
            <a:spLocks noGrp="1"/>
          </p:cNvSpPr>
          <p:nvPr>
            <p:ph type="ftr" sz="quarter" idx="14"/>
          </p:nvPr>
        </p:nvSpPr>
        <p:spPr/>
        <p:txBody>
          <a:bodyPr/>
          <a:lstStyle/>
          <a:p>
            <a:r>
              <a:rPr lang="en-US"/>
              <a:t>Copyright © 2020 Ubicity Corp.</a:t>
            </a:r>
            <a:endParaRPr lang="en-US" dirty="0"/>
          </a:p>
        </p:txBody>
      </p:sp>
      <p:sp>
        <p:nvSpPr>
          <p:cNvPr id="5" name="Slide Number Placeholder 4">
            <a:extLst>
              <a:ext uri="{FF2B5EF4-FFF2-40B4-BE49-F238E27FC236}">
                <a16:creationId xmlns:a16="http://schemas.microsoft.com/office/drawing/2014/main" id="{9D46A7FF-2A7A-4765-B7CF-4CA3603F8DEC}"/>
              </a:ext>
            </a:extLst>
          </p:cNvPr>
          <p:cNvSpPr>
            <a:spLocks noGrp="1"/>
          </p:cNvSpPr>
          <p:nvPr>
            <p:ph type="sldNum" sz="quarter" idx="15"/>
          </p:nvPr>
        </p:nvSpPr>
        <p:spPr/>
        <p:txBody>
          <a:bodyPr/>
          <a:lstStyle/>
          <a:p>
            <a:fld id="{C9F8BD21-A8F1-4909-9123-49C8C05E8527}" type="slidenum">
              <a:rPr lang="en-US" smtClean="0"/>
              <a:pPr/>
              <a:t>6</a:t>
            </a:fld>
            <a:endParaRPr lang="en-US" dirty="0"/>
          </a:p>
        </p:txBody>
      </p:sp>
    </p:spTree>
    <p:extLst>
      <p:ext uri="{BB962C8B-B14F-4D97-AF65-F5344CB8AC3E}">
        <p14:creationId xmlns:p14="http://schemas.microsoft.com/office/powerpoint/2010/main" val="1821903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8428</TotalTime>
  <Words>647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Generic TOSCA Processor</vt:lpstr>
      <vt:lpstr>Fully-Resolved TOSCA Service Representations</vt:lpstr>
      <vt:lpstr>Creating Fully-Resolved Service Instance Models</vt:lpstr>
      <vt:lpstr>Requirement Fulfillment</vt:lpstr>
      <vt:lpstr>Generic TOSCA Processor with Instance Model Resolution</vt:lpstr>
      <vt:lpstr>Substituting Nodes that are Marked for Substitution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Ubicity</dc:title>
  <dc:creator>Chris</dc:creator>
  <cp:lastModifiedBy>Chris Lauwers</cp:lastModifiedBy>
  <cp:revision>2346</cp:revision>
  <cp:lastPrinted>2012-11-29T22:15:10Z</cp:lastPrinted>
  <dcterms:created xsi:type="dcterms:W3CDTF">2006-08-16T00:00:00Z</dcterms:created>
  <dcterms:modified xsi:type="dcterms:W3CDTF">2021-01-19T05:16:02Z</dcterms:modified>
</cp:coreProperties>
</file>