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media/image2.gif" ContentType="image/gi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410040"/>
            <a:ext cx="10972440" cy="791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432080"/>
            <a:ext cx="1097244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908160"/>
            <a:ext cx="1097244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410040"/>
            <a:ext cx="10972440" cy="791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432080"/>
            <a:ext cx="535428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432080"/>
            <a:ext cx="535428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908160"/>
            <a:ext cx="535428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31960" y="3908160"/>
            <a:ext cx="535428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410040"/>
            <a:ext cx="10972440" cy="791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432080"/>
            <a:ext cx="353304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640" y="1432080"/>
            <a:ext cx="353304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800" y="1432080"/>
            <a:ext cx="353304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908160"/>
            <a:ext cx="353304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640" y="3908160"/>
            <a:ext cx="353304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29800" y="3908160"/>
            <a:ext cx="353304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410040"/>
            <a:ext cx="10972440" cy="791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432080"/>
            <a:ext cx="10972440" cy="473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410040"/>
            <a:ext cx="10972440" cy="791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432080"/>
            <a:ext cx="10972440" cy="47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410040"/>
            <a:ext cx="10972440" cy="791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432080"/>
            <a:ext cx="5354280" cy="47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432080"/>
            <a:ext cx="5354280" cy="47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410040"/>
            <a:ext cx="10972440" cy="791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09480" y="410040"/>
            <a:ext cx="10972440" cy="3669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410040"/>
            <a:ext cx="10972440" cy="791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432080"/>
            <a:ext cx="535428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432080"/>
            <a:ext cx="5354280" cy="47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480" y="3908160"/>
            <a:ext cx="535428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410040"/>
            <a:ext cx="10972440" cy="791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432080"/>
            <a:ext cx="5354280" cy="47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432080"/>
            <a:ext cx="535428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908160"/>
            <a:ext cx="535428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410040"/>
            <a:ext cx="10972440" cy="791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432080"/>
            <a:ext cx="535428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432080"/>
            <a:ext cx="535428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908160"/>
            <a:ext cx="10972440" cy="2260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gi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9" descr=""/>
          <p:cNvPicPr/>
          <p:nvPr/>
        </p:nvPicPr>
        <p:blipFill>
          <a:blip r:embed="rId2"/>
          <a:srcRect l="41646" t="66317" r="9303" b="8819"/>
          <a:stretch/>
        </p:blipFill>
        <p:spPr>
          <a:xfrm>
            <a:off x="-10440" y="0"/>
            <a:ext cx="12212280" cy="230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body"/>
          </p:nvPr>
        </p:nvSpPr>
        <p:spPr>
          <a:xfrm>
            <a:off x="609480" y="1432080"/>
            <a:ext cx="10972440" cy="473976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Click to edit Master text styles</a:t>
            </a:r>
            <a:endParaRPr b="1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282600" indent="-282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573120" indent="-29016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Third level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3" marL="914400" indent="-34092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1197000" indent="-2822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Fifth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Picture 8" descr=""/>
          <p:cNvPicPr/>
          <p:nvPr/>
        </p:nvPicPr>
        <p:blipFill>
          <a:blip r:embed="rId3"/>
          <a:stretch/>
        </p:blipFill>
        <p:spPr>
          <a:xfrm>
            <a:off x="617040" y="6407280"/>
            <a:ext cx="618840" cy="24732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609480" y="410040"/>
            <a:ext cx="10972440" cy="7912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79646"/>
                </a:solidFill>
                <a:latin typeface="Arial"/>
              </a:rPr>
              <a:t>Click to edit Master title style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8b8b8b"/>
                </a:solidFill>
                <a:latin typeface="Arial"/>
              </a:rPr>
              <a:t>Copyright © 2020 Ubicity Corp.</a:t>
            </a:r>
            <a:endParaRPr b="0" lang="en-US" sz="10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5F92B88-14E5-4651-9663-BB5FFAA36564}" type="slidenum">
              <a:rPr b="0" lang="en-US" sz="11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100" spc="-1" strike="noStrike">
              <a:latin typeface="Times New Roman"/>
            </a:endParaRPr>
          </a:p>
        </p:txBody>
      </p:sp>
      <p:sp>
        <p:nvSpPr>
          <p:cNvPr id="6" name="Line 5"/>
          <p:cNvSpPr/>
          <p:nvPr/>
        </p:nvSpPr>
        <p:spPr>
          <a:xfrm>
            <a:off x="616680" y="6270840"/>
            <a:ext cx="109584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09480" y="3862440"/>
            <a:ext cx="10972440" cy="24217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39000"/>
          </a:bodyPr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1. Parser</a:t>
            </a:r>
            <a:endParaRPr b="1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Accepts a single TOSCA service template plus imported TOSCA “units” (files without a “topology_template”)</a:t>
            </a: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Can (optionally) import these units from one or more repositories, either individually or as complete profiles</a:t>
            </a: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Outputs valid normalized node templates and </a:t>
            </a:r>
            <a:r>
              <a:rPr b="0" lang="en-US" sz="1600" spc="-1" strike="noStrike" u="sng">
                <a:solidFill>
                  <a:srgbClr val="000000"/>
                </a:solidFill>
                <a:uFillTx/>
                <a:latin typeface="Arial"/>
              </a:rPr>
              <a:t>unresolved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 requirements (one-to-one equivalency)</a:t>
            </a: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2. Resolver</a:t>
            </a:r>
            <a:endParaRPr b="1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Applies service inputs</a:t>
            </a: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Satisfies all requirements and creates the relationship graph (an unsatisfied requirement results in an error)</a:t>
            </a: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Converts normalized node templates to node representations (one-to-one equivalency) </a:t>
            </a:r>
            <a:r>
              <a:rPr b="0" i="1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[a full TOSCA orchestrator can manage these </a:t>
            </a:r>
            <a:r>
              <a:rPr b="0" i="1" lang="en-US" sz="1600" spc="-1" strike="noStrike">
                <a:solidFill>
                  <a:srgbClr val="000000"/>
                </a:solidFill>
                <a:latin typeface="Arial"/>
              </a:rPr>
              <a:t>instead of the external orchestrator/platform]</a:t>
            </a: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Calls intrinsic functions (on demand for all the above) using the graph of node representations</a:t>
            </a: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3. Out of the scope of the processor: instantiation</a:t>
            </a:r>
            <a:endParaRPr b="1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(Continuously) turns node representations into zero or more node instances (one-to-any)</a:t>
            </a: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(Continuously) calls operations on node instances</a:t>
            </a: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(Continuously) updates node representation attribute values (error if they do not adhere to TOSCA type constraints) </a:t>
            </a:r>
            <a:r>
              <a:rPr b="0" i="1" lang="en-US" sz="1600" spc="-1" strike="noStrike">
                <a:solidFill>
                  <a:srgbClr val="000000"/>
                </a:solidFill>
                <a:latin typeface="Arial"/>
              </a:rPr>
              <a:t>[we still don’t know how to handle multiplicity]</a:t>
            </a: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(Continuously) reactivates the resolver: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outputs and even satisfaction of requirements may change</a:t>
            </a: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(Optionally) changes the node representations themselves for day 2 transformations</a:t>
            </a: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endParaRPr b="1" lang="en-US" sz="1600" spc="-1" strike="noStrike">
              <a:solidFill>
                <a:srgbClr val="000000"/>
              </a:solidFill>
              <a:latin typeface="Arial"/>
            </a:endParaRPr>
          </a:p>
          <a:p>
            <a:endParaRPr b="1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609480" y="410040"/>
            <a:ext cx="10972440" cy="791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79646"/>
                </a:solidFill>
                <a:latin typeface="Arial"/>
              </a:rPr>
              <a:t>Generic TOSCA Processor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TextShape 3"/>
          <p:cNvSpPr txBox="1"/>
          <p:nvPr/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BDBC96C-80B7-4FEB-8607-2D63D8703183}" type="slidenum">
              <a:rPr b="0" lang="en-US" sz="1100" spc="-1" strike="noStrike">
                <a:solidFill>
                  <a:srgbClr val="8b8b8b"/>
                </a:solidFill>
                <a:latin typeface="Arial"/>
              </a:rPr>
              <a:t>1</a:t>
            </a:fld>
            <a:endParaRPr b="0" lang="en-US" sz="1100" spc="-1" strike="noStrike">
              <a:latin typeface="Times New Roman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1569240" y="1596240"/>
            <a:ext cx="5097960" cy="188136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TOSCA Processor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7" name="CustomShape 5"/>
          <p:cNvSpPr/>
          <p:nvPr/>
        </p:nvSpPr>
        <p:spPr>
          <a:xfrm>
            <a:off x="1180800" y="2194560"/>
            <a:ext cx="810360" cy="896400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TOSCA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CSAR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5247000" y="2386080"/>
            <a:ext cx="1199160" cy="51768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Resolver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9" name="Line 7"/>
          <p:cNvSpPr/>
          <p:nvPr/>
        </p:nvSpPr>
        <p:spPr>
          <a:xfrm flipV="1">
            <a:off x="5846400" y="1791360"/>
            <a:ext cx="0" cy="59436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50" name="CustomShape 8"/>
          <p:cNvSpPr/>
          <p:nvPr/>
        </p:nvSpPr>
        <p:spPr>
          <a:xfrm rot="5400000">
            <a:off x="5577120" y="868680"/>
            <a:ext cx="539280" cy="1305360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Service Inputs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1" name="CustomShape 9"/>
          <p:cNvSpPr/>
          <p:nvPr/>
        </p:nvSpPr>
        <p:spPr>
          <a:xfrm>
            <a:off x="2370600" y="2406600"/>
            <a:ext cx="987840" cy="4572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Parser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2" name="CustomShape 10"/>
          <p:cNvSpPr/>
          <p:nvPr/>
        </p:nvSpPr>
        <p:spPr>
          <a:xfrm>
            <a:off x="3742920" y="2228760"/>
            <a:ext cx="1124640" cy="90036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Normalized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Node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Templates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3" name="CustomShape 11"/>
          <p:cNvSpPr/>
          <p:nvPr/>
        </p:nvSpPr>
        <p:spPr>
          <a:xfrm>
            <a:off x="7124400" y="2190600"/>
            <a:ext cx="1600200" cy="90036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</a:rPr>
              <a:t>Node</a:t>
            </a:r>
            <a:endParaRPr b="0" lang="en-US" sz="1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</a:rPr>
              <a:t>Representations</a:t>
            </a:r>
            <a:endParaRPr b="0" lang="en-US" sz="1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</a:rPr>
              <a:t>(graph)</a:t>
            </a:r>
            <a:endParaRPr b="0" lang="en-US" sz="1500" spc="-1" strike="noStrike">
              <a:latin typeface="Arial"/>
            </a:endParaRPr>
          </a:p>
        </p:txBody>
      </p:sp>
      <p:sp>
        <p:nvSpPr>
          <p:cNvPr id="54" name="Line 12"/>
          <p:cNvSpPr/>
          <p:nvPr/>
        </p:nvSpPr>
        <p:spPr>
          <a:xfrm flipH="1">
            <a:off x="3358800" y="2642760"/>
            <a:ext cx="38412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55" name="Line 13"/>
          <p:cNvSpPr/>
          <p:nvPr/>
        </p:nvSpPr>
        <p:spPr>
          <a:xfrm flipH="1">
            <a:off x="4867560" y="2642760"/>
            <a:ext cx="38412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56" name="Line 14"/>
          <p:cNvSpPr/>
          <p:nvPr/>
        </p:nvSpPr>
        <p:spPr>
          <a:xfrm flipH="1">
            <a:off x="1991520" y="2642760"/>
            <a:ext cx="37908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57" name="Line 15"/>
          <p:cNvSpPr/>
          <p:nvPr/>
        </p:nvSpPr>
        <p:spPr>
          <a:xfrm flipH="1">
            <a:off x="8724600" y="2601000"/>
            <a:ext cx="49320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58" name="CustomShape 16"/>
          <p:cNvSpPr/>
          <p:nvPr/>
        </p:nvSpPr>
        <p:spPr>
          <a:xfrm>
            <a:off x="6895800" y="1596240"/>
            <a:ext cx="3619800" cy="188136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Orchestrator or Platform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9" name="CustomShape 17"/>
          <p:cNvSpPr/>
          <p:nvPr/>
        </p:nvSpPr>
        <p:spPr>
          <a:xfrm>
            <a:off x="9217800" y="2192040"/>
            <a:ext cx="1124640" cy="90036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Node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Instances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60" name="Line 18"/>
          <p:cNvSpPr/>
          <p:nvPr/>
        </p:nvSpPr>
        <p:spPr>
          <a:xfrm flipH="1">
            <a:off x="6433920" y="2635200"/>
            <a:ext cx="69048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61" name="CustomShape 19"/>
          <p:cNvSpPr/>
          <p:nvPr/>
        </p:nvSpPr>
        <p:spPr>
          <a:xfrm flipV="1" rot="16200000">
            <a:off x="2561040" y="2865960"/>
            <a:ext cx="539280" cy="1305360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0"/>
          </a:gradFill>
          <a:ln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 vert="vert270" rot="16200000">
            <a:noAutofit/>
          </a:bodyPr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Repositories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62" name="Line 20"/>
          <p:cNvSpPr/>
          <p:nvPr/>
        </p:nvSpPr>
        <p:spPr>
          <a:xfrm>
            <a:off x="2827800" y="2864160"/>
            <a:ext cx="0" cy="38484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63" name="Line 21"/>
          <p:cNvSpPr/>
          <p:nvPr/>
        </p:nvSpPr>
        <p:spPr>
          <a:xfrm flipH="1">
            <a:off x="8724600" y="2827800"/>
            <a:ext cx="49320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64" name="Line 22"/>
          <p:cNvSpPr/>
          <p:nvPr/>
        </p:nvSpPr>
        <p:spPr>
          <a:xfrm flipH="1">
            <a:off x="8724600" y="2370600"/>
            <a:ext cx="493200" cy="0"/>
          </a:xfrm>
          <a:prstGeom prst="line">
            <a:avLst/>
          </a:prstGeom>
          <a:ln w="28575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8454</TotalTime>
  <Application>LibreOffice/7.0.3.1$Windows_X86_64 LibreOffice_project/d7547858d014d4cf69878db179d326fc3483e082</Application>
  <Words>647</Words>
  <Paragraphs>81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Chris</dc:creator>
  <dc:description/>
  <dc:language>en-US</dc:language>
  <cp:lastModifiedBy/>
  <cp:lastPrinted>2012-11-29T22:15:10Z</cp:lastPrinted>
  <dcterms:modified xsi:type="dcterms:W3CDTF">2021-02-01T19:10:46Z</dcterms:modified>
  <cp:revision>2356</cp:revision>
  <dc:subject/>
  <dc:title>Ubicity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