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436" r:id="rId2"/>
    <p:sldId id="452" r:id="rId3"/>
    <p:sldId id="381" r:id="rId4"/>
    <p:sldId id="419" r:id="rId5"/>
    <p:sldId id="454" r:id="rId6"/>
    <p:sldId id="455" r:id="rId7"/>
    <p:sldId id="457" r:id="rId8"/>
    <p:sldId id="462" r:id="rId9"/>
    <p:sldId id="456" r:id="rId10"/>
    <p:sldId id="425" r:id="rId11"/>
    <p:sldId id="458" r:id="rId12"/>
    <p:sldId id="463" r:id="rId13"/>
    <p:sldId id="460" r:id="rId14"/>
    <p:sldId id="459" r:id="rId15"/>
    <p:sldId id="46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F0F0"/>
    <a:srgbClr val="F2F2F2"/>
    <a:srgbClr val="F8F8F8"/>
    <a:srgbClr val="9C9A9A"/>
    <a:srgbClr val="FBFBFB"/>
    <a:srgbClr val="FFFFFF"/>
    <a:srgbClr val="EAEAEA"/>
    <a:srgbClr val="7C7A7A"/>
    <a:srgbClr val="FDFDFD"/>
    <a:srgbClr val="1D1D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97" autoAdjust="0"/>
    <p:restoredTop sz="86387" autoAdjust="0"/>
  </p:normalViewPr>
  <p:slideViewPr>
    <p:cSldViewPr>
      <p:cViewPr varScale="1">
        <p:scale>
          <a:sx n="96" d="100"/>
          <a:sy n="96" d="100"/>
        </p:scale>
        <p:origin x="798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42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10" y="-96"/>
      </p:cViewPr>
      <p:guideLst>
        <p:guide orient="horz" pos="2880"/>
        <p:guide pos="2160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A7A280-3C50-47F6-A0D7-34F6921C5466}" type="datetimeFigureOut">
              <a:rPr lang="en-US" smtClean="0"/>
              <a:pPr/>
              <a:t>5/24/2021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C8CBBF-BB4F-474F-AA2D-C9E9879D80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1644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64EC6F-4064-4706-9AA1-C49C02D107AA}" type="datetimeFigureOut">
              <a:rPr lang="en-US" smtClean="0"/>
              <a:pPr/>
              <a:t>5/24/2021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B828FC-9494-45E9-ABBC-9A2FC581A0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508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BCB68-052E-DD4C-8F5C-52E85A275F0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286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 rot="16200000">
            <a:off x="-2378058" y="2378059"/>
            <a:ext cx="6858000" cy="2101882"/>
          </a:xfrm>
          <a:prstGeom prst="rect">
            <a:avLst/>
          </a:prstGeom>
          <a:gradFill flip="none" rotWithShape="1">
            <a:gsLst>
              <a:gs pos="0">
                <a:srgbClr val="F78E1E"/>
              </a:gs>
              <a:gs pos="22000">
                <a:srgbClr val="F78E1E"/>
              </a:gs>
              <a:gs pos="100000">
                <a:srgbClr val="F78E1E">
                  <a:alpha val="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41645" y="4022766"/>
            <a:ext cx="4937555" cy="1178965"/>
          </a:xfrm>
        </p:spPr>
        <p:txBody>
          <a:bodyPr>
            <a:noAutofit/>
          </a:bodyPr>
          <a:lstStyle>
            <a:lvl1pPr algn="l">
              <a:defRPr sz="28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41645" y="5354130"/>
            <a:ext cx="4734355" cy="609600"/>
          </a:xfrm>
        </p:spPr>
        <p:txBody>
          <a:bodyPr>
            <a:noAutofit/>
          </a:bodyPr>
          <a:lstStyle>
            <a:lvl1pPr marL="0" indent="0" algn="l">
              <a:buNone/>
              <a:defRPr sz="2000"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673" b="31284"/>
          <a:stretch/>
        </p:blipFill>
        <p:spPr>
          <a:xfrm>
            <a:off x="2294000" y="1239915"/>
            <a:ext cx="3609975" cy="141316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609600" y="1431940"/>
            <a:ext cx="10972800" cy="47402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88" y="6407370"/>
            <a:ext cx="619125" cy="2476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/>
              <a:t>Copyright © 2021 Ubicity Corp.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9F8BD21-A8F1-4909-9123-49C8C05E852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16887" y="6270970"/>
            <a:ext cx="10958227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31940"/>
            <a:ext cx="5384800" cy="46942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31940"/>
            <a:ext cx="5384800" cy="469422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88" y="6407370"/>
            <a:ext cx="619125" cy="24765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4165600" y="6366705"/>
            <a:ext cx="3860800" cy="365125"/>
          </a:xfrm>
        </p:spPr>
        <p:txBody>
          <a:bodyPr/>
          <a:lstStyle/>
          <a:p>
            <a:r>
              <a:rPr lang="en-US" dirty="0"/>
              <a:t>Copyright © 2021 Ubicity Corp.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9F8BD21-A8F1-4909-9123-49C8C05E852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16887" y="6270970"/>
            <a:ext cx="10958227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88" y="6407370"/>
            <a:ext cx="619125" cy="24765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2021 Ubicity Corp.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F8BD21-A8F1-4909-9123-49C8C05E852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16887" y="6270970"/>
            <a:ext cx="10958227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88" y="6407370"/>
            <a:ext cx="619125" cy="247650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2021 Ubicity Corp.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F8BD21-A8F1-4909-9123-49C8C05E852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616887" y="6270970"/>
            <a:ext cx="10958227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5583934" y="4158695"/>
            <a:ext cx="5939607" cy="1612900"/>
          </a:xfrm>
        </p:spPr>
        <p:txBody>
          <a:bodyPr>
            <a:normAutofit/>
          </a:bodyPr>
          <a:lstStyle>
            <a:lvl1pPr>
              <a:defRPr sz="2400" baseline="0"/>
            </a:lvl1pPr>
          </a:lstStyle>
          <a:p>
            <a:pPr lvl="0"/>
            <a:r>
              <a:rPr lang="en-US" dirty="0"/>
              <a:t>Click to edit Section title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88433"/>
            <a:ext cx="12192000" cy="681135"/>
          </a:xfrm>
          <a:prstGeom prst="rect">
            <a:avLst/>
          </a:prstGeom>
        </p:spPr>
      </p:pic>
      <p:sp>
        <p:nvSpPr>
          <p:cNvPr id="12" name="Footer Placeholder 1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Copyright © 2021 Ubicity Corp.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9F8BD21-A8F1-4909-9123-49C8C05E85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458120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OSCA Si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97600" y="1431939"/>
            <a:ext cx="5384800" cy="469423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467" b="0"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E592-F2E3-49A5-8A61-E2DF1BAE44CA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066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409959"/>
            <a:ext cx="10972800" cy="7915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47800"/>
            <a:ext cx="109728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Copyright © 2021 Ubicity Corp.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8BD21-A8F1-4909-9123-49C8C05E852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9"/>
          <a:srcRect l="41646" t="66312" r="9303" b="8822"/>
          <a:stretch/>
        </p:blipFill>
        <p:spPr>
          <a:xfrm>
            <a:off x="-10395" y="0"/>
            <a:ext cx="12212790" cy="23043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56" r:id="rId6"/>
    <p:sldLayoutId id="2147483657" r:id="rId7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accent6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282575" indent="-282575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573088" indent="-290513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914400" indent="-341313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196975" indent="-282575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B47B5-0DBA-4DB8-8094-099E72D8A0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41645" y="4022766"/>
            <a:ext cx="4937555" cy="1178965"/>
          </a:xfrm>
        </p:spPr>
        <p:txBody>
          <a:bodyPr>
            <a:normAutofit/>
          </a:bodyPr>
          <a:lstStyle/>
          <a:p>
            <a:r>
              <a:rPr lang="en-US" dirty="0"/>
              <a:t>TOSCA Substitution Mappings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48EA37-9C61-45F2-825C-167435883C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41645" y="5354130"/>
            <a:ext cx="4734355" cy="609600"/>
          </a:xfrm>
        </p:spPr>
        <p:txBody>
          <a:bodyPr/>
          <a:lstStyle/>
          <a:p>
            <a:r>
              <a:rPr lang="en-US" dirty="0"/>
              <a:t>May 25, 2021</a:t>
            </a:r>
          </a:p>
        </p:txBody>
      </p:sp>
    </p:spTree>
    <p:extLst>
      <p:ext uri="{BB962C8B-B14F-4D97-AF65-F5344CB8AC3E}">
        <p14:creationId xmlns:p14="http://schemas.microsoft.com/office/powerpoint/2010/main" val="19683127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2093E-8372-453D-BC63-AB3782703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09959"/>
            <a:ext cx="10972800" cy="791551"/>
          </a:xfrm>
        </p:spPr>
        <p:txBody>
          <a:bodyPr>
            <a:normAutofit fontScale="90000"/>
          </a:bodyPr>
          <a:lstStyle/>
          <a:p>
            <a:r>
              <a:rPr lang="en-US" dirty="0"/>
              <a:t>Multiple Substitution Candidates—Controlling Candidate Selection</a:t>
            </a:r>
          </a:p>
        </p:txBody>
      </p:sp>
      <p:sp>
        <p:nvSpPr>
          <p:cNvPr id="44" name="Rounded Rectangle 92">
            <a:extLst>
              <a:ext uri="{FF2B5EF4-FFF2-40B4-BE49-F238E27FC236}">
                <a16:creationId xmlns:a16="http://schemas.microsoft.com/office/drawing/2014/main" id="{486A2484-D28E-451A-92BC-E1AF488FE501}"/>
              </a:ext>
            </a:extLst>
          </p:cNvPr>
          <p:cNvSpPr/>
          <p:nvPr/>
        </p:nvSpPr>
        <p:spPr>
          <a:xfrm>
            <a:off x="5078194" y="3433597"/>
            <a:ext cx="1512308" cy="2520876"/>
          </a:xfrm>
          <a:prstGeom prst="roundRect">
            <a:avLst/>
          </a:prstGeom>
          <a:gradFill rotWithShape="1">
            <a:gsLst>
              <a:gs pos="0">
                <a:schemeClr val="accent3">
                  <a:lumMod val="41000"/>
                  <a:lumOff val="59000"/>
                </a:schemeClr>
              </a:gs>
              <a:gs pos="35001">
                <a:schemeClr val="accent3">
                  <a:lumMod val="32000"/>
                  <a:lumOff val="68000"/>
                </a:schemeClr>
              </a:gs>
              <a:gs pos="100000">
                <a:schemeClr val="accent3">
                  <a:lumMod val="12000"/>
                  <a:lumOff val="88000"/>
                </a:schemeClr>
              </a:gs>
            </a:gsLst>
            <a:lin ang="16200000" scaled="1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lIns="182880" tIns="0" rIns="91440" bIns="45720"/>
          <a:lstStyle/>
          <a:p>
            <a:pPr algn="ctr"/>
            <a:r>
              <a:rPr lang="en-US" sz="1400" b="1" i="1" dirty="0"/>
              <a:t>AWS Network Service</a:t>
            </a:r>
          </a:p>
          <a:p>
            <a:pPr algn="ctr"/>
            <a:r>
              <a:rPr lang="en-US" sz="1400" b="1" i="1" dirty="0"/>
              <a:t>Template</a:t>
            </a:r>
          </a:p>
          <a:p>
            <a:pPr algn="ctr"/>
            <a:endParaRPr lang="en-US" sz="1600" b="1" i="1" dirty="0"/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413C2023-B781-4C74-8284-2DA073D15361}"/>
              </a:ext>
            </a:extLst>
          </p:cNvPr>
          <p:cNvCxnSpPr>
            <a:cxnSpLocks/>
            <a:stCxn id="52" idx="2"/>
            <a:endCxn id="49" idx="2"/>
          </p:cNvCxnSpPr>
          <p:nvPr/>
        </p:nvCxnSpPr>
        <p:spPr>
          <a:xfrm flipV="1">
            <a:off x="5796079" y="4906004"/>
            <a:ext cx="0" cy="642868"/>
          </a:xfrm>
          <a:prstGeom prst="straightConnector1">
            <a:avLst/>
          </a:prstGeom>
          <a:ln w="19050">
            <a:solidFill>
              <a:schemeClr val="accent5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" name="Shape 868">
            <a:extLst>
              <a:ext uri="{FF2B5EF4-FFF2-40B4-BE49-F238E27FC236}">
                <a16:creationId xmlns:a16="http://schemas.microsoft.com/office/drawing/2014/main" id="{E02C9052-CF3A-4A9A-A829-67A405E979EA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855916" y="3191771"/>
            <a:ext cx="635067" cy="72525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0740B004-1371-4D62-A6C2-9B7048EEC6A7}"/>
              </a:ext>
            </a:extLst>
          </p:cNvPr>
          <p:cNvCxnSpPr>
            <a:cxnSpLocks/>
            <a:stCxn id="49" idx="3"/>
          </p:cNvCxnSpPr>
          <p:nvPr/>
        </p:nvCxnSpPr>
        <p:spPr>
          <a:xfrm flipH="1" flipV="1">
            <a:off x="5169517" y="4654118"/>
            <a:ext cx="1032962" cy="11968"/>
          </a:xfrm>
          <a:prstGeom prst="straightConnector1">
            <a:avLst/>
          </a:prstGeom>
          <a:ln w="19050">
            <a:solidFill>
              <a:schemeClr val="accent5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14">
            <a:extLst>
              <a:ext uri="{FF2B5EF4-FFF2-40B4-BE49-F238E27FC236}">
                <a16:creationId xmlns:a16="http://schemas.microsoft.com/office/drawing/2014/main" id="{3EB56467-CBF2-4EB0-A9E5-5E999C3FF9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9569" y="4435132"/>
            <a:ext cx="229523" cy="437128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vert270" wrap="none" lIns="0" rIns="0" anchor="ctr"/>
          <a:lstStyle/>
          <a:p>
            <a:pPr algn="ctr">
              <a:spcBef>
                <a:spcPct val="0"/>
              </a:spcBef>
            </a:pPr>
            <a:r>
              <a:rPr lang="en-US" altLang="zh-CN" sz="1200" dirty="0"/>
              <a:t>link</a:t>
            </a:r>
          </a:p>
        </p:txBody>
      </p:sp>
      <p:sp>
        <p:nvSpPr>
          <p:cNvPr id="49" name="Rectangle: Rounded Corners 41">
            <a:extLst>
              <a:ext uri="{FF2B5EF4-FFF2-40B4-BE49-F238E27FC236}">
                <a16:creationId xmlns:a16="http://schemas.microsoft.com/office/drawing/2014/main" id="{DC4B8D54-F636-4245-BC5A-477D1A99B9E6}"/>
              </a:ext>
            </a:extLst>
          </p:cNvPr>
          <p:cNvSpPr/>
          <p:nvPr/>
        </p:nvSpPr>
        <p:spPr>
          <a:xfrm>
            <a:off x="5389679" y="4426168"/>
            <a:ext cx="812800" cy="479835"/>
          </a:xfrm>
          <a:prstGeom prst="roundRect">
            <a:avLst/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wrap="none" tIns="0" anchor="ctr"/>
          <a:lstStyle/>
          <a:p>
            <a:pPr algn="ctr">
              <a:spcBef>
                <a:spcPct val="0"/>
              </a:spcBef>
            </a:pPr>
            <a:r>
              <a:rPr lang="en-US" sz="1200" i="1" dirty="0">
                <a:solidFill>
                  <a:srgbClr val="000000"/>
                </a:solidFill>
                <a:ea typeface="宋体" pitchFamily="2" charset="-122"/>
              </a:rPr>
              <a:t>subnet</a:t>
            </a:r>
          </a:p>
        </p:txBody>
      </p:sp>
      <p:cxnSp>
        <p:nvCxnSpPr>
          <p:cNvPr id="50" name="Straight Connector 12">
            <a:extLst>
              <a:ext uri="{FF2B5EF4-FFF2-40B4-BE49-F238E27FC236}">
                <a16:creationId xmlns:a16="http://schemas.microsoft.com/office/drawing/2014/main" id="{14CF72CE-B412-4770-94DB-C6BF7FCE4E2E}"/>
              </a:ext>
            </a:extLst>
          </p:cNvPr>
          <p:cNvCxnSpPr>
            <a:cxnSpLocks noChangeShapeType="1"/>
            <a:stCxn id="51" idx="3"/>
            <a:endCxn id="49" idx="2"/>
          </p:cNvCxnSpPr>
          <p:nvPr/>
        </p:nvCxnSpPr>
        <p:spPr bwMode="auto">
          <a:xfrm rot="16200000" flipV="1">
            <a:off x="5311975" y="5390108"/>
            <a:ext cx="968213" cy="4"/>
          </a:xfrm>
          <a:prstGeom prst="bentConnector3">
            <a:avLst>
              <a:gd name="adj1" fmla="val 50000"/>
            </a:avLst>
          </a:prstGeom>
          <a:noFill/>
          <a:ln w="19050" cap="sq">
            <a:solidFill>
              <a:srgbClr val="FCD5B5"/>
            </a:solidFill>
            <a:miter lim="800000"/>
            <a:headEnd/>
            <a:tailEnd/>
          </a:ln>
          <a:effectLst>
            <a:outerShdw dist="25401" dir="2700000" algn="tl" rotWithShape="0">
              <a:srgbClr val="984807">
                <a:alpha val="60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" name="Rectangle 14">
            <a:extLst>
              <a:ext uri="{FF2B5EF4-FFF2-40B4-BE49-F238E27FC236}">
                <a16:creationId xmlns:a16="http://schemas.microsoft.com/office/drawing/2014/main" id="{3C350732-0B2B-4CE4-BDFA-6170984F621A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5670139" y="5611393"/>
            <a:ext cx="251886" cy="777531"/>
          </a:xfrm>
          <a:prstGeom prst="rect">
            <a:avLst/>
          </a:prstGeo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9525">
            <a:solidFill>
              <a:srgbClr val="E46C0A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vert="vert" wrap="none" lIns="0" tIns="45720" rIns="0" bIns="45720" anchor="ctr"/>
          <a:lstStyle/>
          <a:p>
            <a:pPr algn="ctr" eaLnBrk="1" hangingPunct="1">
              <a:defRPr/>
            </a:pPr>
            <a:r>
              <a:rPr lang="en-US" altLang="zh-CN" sz="1200" dirty="0">
                <a:cs typeface="Arial" charset="0"/>
              </a:rPr>
              <a:t>region</a:t>
            </a:r>
          </a:p>
        </p:txBody>
      </p:sp>
      <p:sp>
        <p:nvSpPr>
          <p:cNvPr id="52" name="Rectangle: Rounded Corners 20">
            <a:extLst>
              <a:ext uri="{FF2B5EF4-FFF2-40B4-BE49-F238E27FC236}">
                <a16:creationId xmlns:a16="http://schemas.microsoft.com/office/drawing/2014/main" id="{893FC1FA-A30E-49A9-A63C-FE4E87E443FE}"/>
              </a:ext>
            </a:extLst>
          </p:cNvPr>
          <p:cNvSpPr/>
          <p:nvPr/>
        </p:nvSpPr>
        <p:spPr>
          <a:xfrm>
            <a:off x="5407314" y="5170636"/>
            <a:ext cx="777531" cy="378235"/>
          </a:xfrm>
          <a:prstGeom prst="roundRect">
            <a:avLst/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wrap="none" tIns="0" anchor="ctr"/>
          <a:lstStyle/>
          <a:p>
            <a:pPr algn="ctr">
              <a:spcBef>
                <a:spcPct val="0"/>
              </a:spcBef>
            </a:pPr>
            <a:r>
              <a:rPr lang="en-US" sz="1200" i="1" dirty="0" err="1">
                <a:solidFill>
                  <a:srgbClr val="000000"/>
                </a:solidFill>
                <a:ea typeface="宋体" pitchFamily="2" charset="-122"/>
              </a:rPr>
              <a:t>vpc</a:t>
            </a:r>
            <a:endParaRPr lang="en-US" sz="1200" i="1" dirty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3" name="Rounded Rectangle 92">
            <a:extLst>
              <a:ext uri="{FF2B5EF4-FFF2-40B4-BE49-F238E27FC236}">
                <a16:creationId xmlns:a16="http://schemas.microsoft.com/office/drawing/2014/main" id="{8360268C-2FB3-4646-8EEC-75E925B0CC19}"/>
              </a:ext>
            </a:extLst>
          </p:cNvPr>
          <p:cNvSpPr/>
          <p:nvPr/>
        </p:nvSpPr>
        <p:spPr>
          <a:xfrm>
            <a:off x="2178690" y="2084825"/>
            <a:ext cx="1512308" cy="2328851"/>
          </a:xfrm>
          <a:prstGeom prst="roundRect">
            <a:avLst/>
          </a:prstGeom>
          <a:gradFill rotWithShape="1">
            <a:gsLst>
              <a:gs pos="0">
                <a:schemeClr val="accent3">
                  <a:lumMod val="41000"/>
                  <a:lumOff val="59000"/>
                </a:schemeClr>
              </a:gs>
              <a:gs pos="35001">
                <a:schemeClr val="accent3">
                  <a:lumMod val="32000"/>
                  <a:lumOff val="68000"/>
                </a:schemeClr>
              </a:gs>
              <a:gs pos="100000">
                <a:schemeClr val="accent3">
                  <a:lumMod val="12000"/>
                  <a:lumOff val="88000"/>
                </a:schemeClr>
              </a:gs>
            </a:gsLst>
            <a:lin ang="16200000" scaled="1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lIns="182880" tIns="0" rIns="91440" bIns="45720"/>
          <a:lstStyle/>
          <a:p>
            <a:pPr algn="ctr"/>
            <a:r>
              <a:rPr lang="en-US" sz="1400" b="1" i="1" dirty="0"/>
              <a:t>Compute Service</a:t>
            </a:r>
          </a:p>
          <a:p>
            <a:pPr algn="ctr"/>
            <a:r>
              <a:rPr lang="en-US" sz="1400" b="1" i="1" dirty="0"/>
              <a:t>Template</a:t>
            </a:r>
          </a:p>
          <a:p>
            <a:pPr algn="ctr"/>
            <a:endParaRPr lang="en-US" sz="1600" b="1" i="1" dirty="0"/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D752961D-2EA3-4828-BC29-E866161900B5}"/>
              </a:ext>
            </a:extLst>
          </p:cNvPr>
          <p:cNvCxnSpPr>
            <a:cxnSpLocks/>
            <a:stCxn id="59" idx="2"/>
            <a:endCxn id="56" idx="2"/>
          </p:cNvCxnSpPr>
          <p:nvPr/>
        </p:nvCxnSpPr>
        <p:spPr>
          <a:xfrm flipV="1">
            <a:off x="2896575" y="3365208"/>
            <a:ext cx="0" cy="642868"/>
          </a:xfrm>
          <a:prstGeom prst="straightConnector1">
            <a:avLst/>
          </a:prstGeom>
          <a:ln w="19050">
            <a:solidFill>
              <a:schemeClr val="accent5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5" name="Shape 868">
            <a:extLst>
              <a:ext uri="{FF2B5EF4-FFF2-40B4-BE49-F238E27FC236}">
                <a16:creationId xmlns:a16="http://schemas.microsoft.com/office/drawing/2014/main" id="{FAAC7E55-0F48-42FE-96EF-809EC659AEB6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956412" y="1820433"/>
            <a:ext cx="635067" cy="725253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Rectangle: Rounded Corners 41">
            <a:extLst>
              <a:ext uri="{FF2B5EF4-FFF2-40B4-BE49-F238E27FC236}">
                <a16:creationId xmlns:a16="http://schemas.microsoft.com/office/drawing/2014/main" id="{5F331A4A-FD07-4B1A-AAAD-FE5930DC9808}"/>
              </a:ext>
            </a:extLst>
          </p:cNvPr>
          <p:cNvSpPr/>
          <p:nvPr/>
        </p:nvSpPr>
        <p:spPr>
          <a:xfrm>
            <a:off x="2490175" y="2885372"/>
            <a:ext cx="812800" cy="479835"/>
          </a:xfrm>
          <a:prstGeom prst="roundRect">
            <a:avLst/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wrap="none" tIns="0" anchor="ctr"/>
          <a:lstStyle/>
          <a:p>
            <a:pPr algn="ctr">
              <a:spcBef>
                <a:spcPct val="0"/>
              </a:spcBef>
            </a:pPr>
            <a:r>
              <a:rPr lang="en-US" sz="1200" i="1" dirty="0">
                <a:solidFill>
                  <a:srgbClr val="000000"/>
                </a:solidFill>
                <a:ea typeface="宋体" pitchFamily="2" charset="-122"/>
              </a:rPr>
              <a:t>compute</a:t>
            </a:r>
          </a:p>
        </p:txBody>
      </p:sp>
      <p:cxnSp>
        <p:nvCxnSpPr>
          <p:cNvPr id="57" name="Straight Connector 12">
            <a:extLst>
              <a:ext uri="{FF2B5EF4-FFF2-40B4-BE49-F238E27FC236}">
                <a16:creationId xmlns:a16="http://schemas.microsoft.com/office/drawing/2014/main" id="{C1516F41-CCA6-4A1C-96B8-5ACE653DF192}"/>
              </a:ext>
            </a:extLst>
          </p:cNvPr>
          <p:cNvCxnSpPr>
            <a:cxnSpLocks noChangeShapeType="1"/>
            <a:stCxn id="58" idx="3"/>
            <a:endCxn id="56" idx="2"/>
          </p:cNvCxnSpPr>
          <p:nvPr/>
        </p:nvCxnSpPr>
        <p:spPr bwMode="auto">
          <a:xfrm rot="16200000" flipV="1">
            <a:off x="2412471" y="3849312"/>
            <a:ext cx="968213" cy="4"/>
          </a:xfrm>
          <a:prstGeom prst="bentConnector3">
            <a:avLst>
              <a:gd name="adj1" fmla="val 50000"/>
            </a:avLst>
          </a:prstGeom>
          <a:noFill/>
          <a:ln w="19050" cap="sq">
            <a:solidFill>
              <a:srgbClr val="FCD5B5"/>
            </a:solidFill>
            <a:miter lim="800000"/>
            <a:headEnd/>
            <a:tailEnd/>
          </a:ln>
          <a:effectLst>
            <a:outerShdw dist="25401" dir="2700000" algn="tl" rotWithShape="0">
              <a:srgbClr val="984807">
                <a:alpha val="60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8" name="Rectangle 14">
            <a:extLst>
              <a:ext uri="{FF2B5EF4-FFF2-40B4-BE49-F238E27FC236}">
                <a16:creationId xmlns:a16="http://schemas.microsoft.com/office/drawing/2014/main" id="{C7C85E07-490C-47DE-B12C-DA5F5AD33487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2770635" y="4070597"/>
            <a:ext cx="251886" cy="777531"/>
          </a:xfrm>
          <a:prstGeom prst="rect">
            <a:avLst/>
          </a:prstGeo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9525">
            <a:solidFill>
              <a:srgbClr val="E46C0A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vert="vert" wrap="none" lIns="0" tIns="45720" rIns="0" bIns="45720" anchor="ctr"/>
          <a:lstStyle/>
          <a:p>
            <a:pPr algn="ctr" eaLnBrk="1" hangingPunct="1">
              <a:defRPr/>
            </a:pPr>
            <a:r>
              <a:rPr lang="en-US" altLang="zh-CN" sz="1200" dirty="0">
                <a:cs typeface="Arial" charset="0"/>
              </a:rPr>
              <a:t>region</a:t>
            </a:r>
          </a:p>
        </p:txBody>
      </p:sp>
      <p:sp>
        <p:nvSpPr>
          <p:cNvPr id="59" name="Rectangle: Rounded Corners 20">
            <a:extLst>
              <a:ext uri="{FF2B5EF4-FFF2-40B4-BE49-F238E27FC236}">
                <a16:creationId xmlns:a16="http://schemas.microsoft.com/office/drawing/2014/main" id="{B456B86C-63B6-48B9-8D10-4B845F1B9413}"/>
              </a:ext>
            </a:extLst>
          </p:cNvPr>
          <p:cNvSpPr/>
          <p:nvPr/>
        </p:nvSpPr>
        <p:spPr>
          <a:xfrm>
            <a:off x="2507810" y="3629840"/>
            <a:ext cx="777531" cy="378235"/>
          </a:xfrm>
          <a:prstGeom prst="roundRect">
            <a:avLst/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wrap="none" tIns="0" anchor="ctr"/>
          <a:lstStyle/>
          <a:p>
            <a:pPr algn="ctr">
              <a:spcBef>
                <a:spcPct val="0"/>
              </a:spcBef>
            </a:pPr>
            <a:r>
              <a:rPr lang="en-US" sz="1200" i="1" dirty="0">
                <a:solidFill>
                  <a:srgbClr val="000000"/>
                </a:solidFill>
                <a:ea typeface="宋体" pitchFamily="2" charset="-122"/>
              </a:rPr>
              <a:t>network</a:t>
            </a:r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99129D08-D5A4-4652-B245-61A8BD767461}"/>
              </a:ext>
            </a:extLst>
          </p:cNvPr>
          <p:cNvSpPr/>
          <p:nvPr/>
        </p:nvSpPr>
        <p:spPr>
          <a:xfrm flipV="1">
            <a:off x="3288619" y="3629838"/>
            <a:ext cx="1578540" cy="283593"/>
          </a:xfrm>
          <a:custGeom>
            <a:avLst/>
            <a:gdLst>
              <a:gd name="connsiteX0" fmla="*/ 2055511 w 2055511"/>
              <a:gd name="connsiteY0" fmla="*/ 401864 h 401864"/>
              <a:gd name="connsiteX1" fmla="*/ 1367822 w 2055511"/>
              <a:gd name="connsiteY1" fmla="*/ 16456 h 401864"/>
              <a:gd name="connsiteX2" fmla="*/ 0 w 2055511"/>
              <a:gd name="connsiteY2" fmla="*/ 107140 h 401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55511" h="401864">
                <a:moveTo>
                  <a:pt x="2055511" y="401864"/>
                </a:moveTo>
                <a:cubicBezTo>
                  <a:pt x="1882959" y="233720"/>
                  <a:pt x="1710407" y="65577"/>
                  <a:pt x="1367822" y="16456"/>
                </a:cubicBezTo>
                <a:cubicBezTo>
                  <a:pt x="1025237" y="-32665"/>
                  <a:pt x="512618" y="37237"/>
                  <a:pt x="0" y="107140"/>
                </a:cubicBezTo>
              </a:path>
            </a:pathLst>
          </a:custGeom>
          <a:noFill/>
          <a:ln>
            <a:solidFill>
              <a:srgbClr val="7030A0"/>
            </a:solidFill>
            <a:prstDash val="sys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056E5195-5CF3-4DD8-ABAF-9507DA05F0E4}"/>
              </a:ext>
            </a:extLst>
          </p:cNvPr>
          <p:cNvSpPr/>
          <p:nvPr/>
        </p:nvSpPr>
        <p:spPr>
          <a:xfrm>
            <a:off x="3690998" y="3572315"/>
            <a:ext cx="1005403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zh-CN" sz="1200" b="1" i="1" dirty="0"/>
              <a:t>substitutes</a:t>
            </a:r>
            <a:endParaRPr lang="en-US" sz="1200" b="1" dirty="0"/>
          </a:p>
        </p:txBody>
      </p:sp>
      <p:sp>
        <p:nvSpPr>
          <p:cNvPr id="62" name="Rounded Rectangle 92">
            <a:extLst>
              <a:ext uri="{FF2B5EF4-FFF2-40B4-BE49-F238E27FC236}">
                <a16:creationId xmlns:a16="http://schemas.microsoft.com/office/drawing/2014/main" id="{4BAD68F7-C1CE-41B9-8A17-5BFF9C96A691}"/>
              </a:ext>
            </a:extLst>
          </p:cNvPr>
          <p:cNvSpPr/>
          <p:nvPr/>
        </p:nvSpPr>
        <p:spPr>
          <a:xfrm>
            <a:off x="7627198" y="1726887"/>
            <a:ext cx="1512308" cy="2520876"/>
          </a:xfrm>
          <a:prstGeom prst="roundRect">
            <a:avLst/>
          </a:prstGeom>
          <a:gradFill rotWithShape="1">
            <a:gsLst>
              <a:gs pos="0">
                <a:schemeClr val="accent3">
                  <a:lumMod val="41000"/>
                  <a:lumOff val="59000"/>
                </a:schemeClr>
              </a:gs>
              <a:gs pos="35001">
                <a:schemeClr val="accent3">
                  <a:lumMod val="32000"/>
                  <a:lumOff val="68000"/>
                </a:schemeClr>
              </a:gs>
              <a:gs pos="100000">
                <a:schemeClr val="accent3">
                  <a:lumMod val="12000"/>
                  <a:lumOff val="88000"/>
                </a:schemeClr>
              </a:gs>
            </a:gsLst>
            <a:lin ang="16200000" scaled="1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lIns="182880" tIns="0" rIns="91440" bIns="45720"/>
          <a:lstStyle/>
          <a:p>
            <a:pPr algn="ctr"/>
            <a:r>
              <a:rPr lang="en-US" sz="1400" b="1" i="1" dirty="0" err="1"/>
              <a:t>Openstack</a:t>
            </a:r>
            <a:r>
              <a:rPr lang="en-US" sz="1400" b="1" i="1" dirty="0"/>
              <a:t> Network Service</a:t>
            </a:r>
          </a:p>
          <a:p>
            <a:pPr algn="ctr"/>
            <a:r>
              <a:rPr lang="en-US" sz="1400" b="1" i="1" dirty="0"/>
              <a:t>Template</a:t>
            </a:r>
          </a:p>
          <a:p>
            <a:pPr algn="ctr"/>
            <a:endParaRPr lang="en-US" sz="1600" b="1" i="1" dirty="0"/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01153686-E4E9-4DA1-B747-4EDEB61D8A47}"/>
              </a:ext>
            </a:extLst>
          </p:cNvPr>
          <p:cNvCxnSpPr>
            <a:cxnSpLocks/>
            <a:stCxn id="70" idx="2"/>
            <a:endCxn id="67" idx="2"/>
          </p:cNvCxnSpPr>
          <p:nvPr/>
        </p:nvCxnSpPr>
        <p:spPr>
          <a:xfrm flipV="1">
            <a:off x="8345083" y="3199294"/>
            <a:ext cx="0" cy="642868"/>
          </a:xfrm>
          <a:prstGeom prst="straightConnector1">
            <a:avLst/>
          </a:prstGeom>
          <a:ln w="19050">
            <a:solidFill>
              <a:schemeClr val="accent5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4" name="Shape 868">
            <a:extLst>
              <a:ext uri="{FF2B5EF4-FFF2-40B4-BE49-F238E27FC236}">
                <a16:creationId xmlns:a16="http://schemas.microsoft.com/office/drawing/2014/main" id="{380323F6-443D-4C8B-B006-90CEE5B4D6B1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04920" y="1485061"/>
            <a:ext cx="635067" cy="72525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56998BAC-C217-493F-8CDD-CEA2ED29F516}"/>
              </a:ext>
            </a:extLst>
          </p:cNvPr>
          <p:cNvCxnSpPr>
            <a:cxnSpLocks/>
            <a:stCxn id="67" idx="3"/>
          </p:cNvCxnSpPr>
          <p:nvPr/>
        </p:nvCxnSpPr>
        <p:spPr>
          <a:xfrm flipH="1" flipV="1">
            <a:off x="7718521" y="2947408"/>
            <a:ext cx="1032962" cy="11968"/>
          </a:xfrm>
          <a:prstGeom prst="straightConnector1">
            <a:avLst/>
          </a:prstGeom>
          <a:ln w="19050">
            <a:solidFill>
              <a:schemeClr val="accent5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14">
            <a:extLst>
              <a:ext uri="{FF2B5EF4-FFF2-40B4-BE49-F238E27FC236}">
                <a16:creationId xmlns:a16="http://schemas.microsoft.com/office/drawing/2014/main" id="{4E3325B8-52D5-495D-AC6E-2D229EBDDB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8573" y="2728422"/>
            <a:ext cx="229523" cy="437128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vert270" wrap="none" lIns="0" rIns="0" anchor="ctr"/>
          <a:lstStyle/>
          <a:p>
            <a:pPr algn="ctr">
              <a:spcBef>
                <a:spcPct val="0"/>
              </a:spcBef>
            </a:pPr>
            <a:r>
              <a:rPr lang="en-US" altLang="zh-CN" sz="1200" dirty="0"/>
              <a:t>link</a:t>
            </a:r>
          </a:p>
        </p:txBody>
      </p:sp>
      <p:sp>
        <p:nvSpPr>
          <p:cNvPr id="67" name="Rectangle: Rounded Corners 41">
            <a:extLst>
              <a:ext uri="{FF2B5EF4-FFF2-40B4-BE49-F238E27FC236}">
                <a16:creationId xmlns:a16="http://schemas.microsoft.com/office/drawing/2014/main" id="{AED9FD7C-B452-4062-93F7-E43611C76479}"/>
              </a:ext>
            </a:extLst>
          </p:cNvPr>
          <p:cNvSpPr/>
          <p:nvPr/>
        </p:nvSpPr>
        <p:spPr>
          <a:xfrm>
            <a:off x="7938683" y="2719458"/>
            <a:ext cx="812800" cy="479835"/>
          </a:xfrm>
          <a:prstGeom prst="roundRect">
            <a:avLst/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wrap="none" tIns="0" anchor="ctr"/>
          <a:lstStyle/>
          <a:p>
            <a:pPr algn="ctr">
              <a:spcBef>
                <a:spcPct val="0"/>
              </a:spcBef>
            </a:pPr>
            <a:r>
              <a:rPr lang="en-US" sz="1200" i="1" dirty="0">
                <a:solidFill>
                  <a:srgbClr val="000000"/>
                </a:solidFill>
                <a:ea typeface="宋体" pitchFamily="2" charset="-122"/>
              </a:rPr>
              <a:t>subnet</a:t>
            </a:r>
          </a:p>
        </p:txBody>
      </p:sp>
      <p:cxnSp>
        <p:nvCxnSpPr>
          <p:cNvPr id="68" name="Straight Connector 12">
            <a:extLst>
              <a:ext uri="{FF2B5EF4-FFF2-40B4-BE49-F238E27FC236}">
                <a16:creationId xmlns:a16="http://schemas.microsoft.com/office/drawing/2014/main" id="{B273A61C-2642-44CC-B584-B4C7870BF83B}"/>
              </a:ext>
            </a:extLst>
          </p:cNvPr>
          <p:cNvCxnSpPr>
            <a:cxnSpLocks noChangeShapeType="1"/>
            <a:stCxn id="69" idx="3"/>
            <a:endCxn id="67" idx="2"/>
          </p:cNvCxnSpPr>
          <p:nvPr/>
        </p:nvCxnSpPr>
        <p:spPr bwMode="auto">
          <a:xfrm rot="16200000" flipV="1">
            <a:off x="7860979" y="3683398"/>
            <a:ext cx="968213" cy="4"/>
          </a:xfrm>
          <a:prstGeom prst="bentConnector3">
            <a:avLst>
              <a:gd name="adj1" fmla="val 50000"/>
            </a:avLst>
          </a:prstGeom>
          <a:noFill/>
          <a:ln w="19050" cap="sq">
            <a:solidFill>
              <a:srgbClr val="FCD5B5"/>
            </a:solidFill>
            <a:miter lim="800000"/>
            <a:headEnd/>
            <a:tailEnd/>
          </a:ln>
          <a:effectLst>
            <a:outerShdw dist="25401" dir="2700000" algn="tl" rotWithShape="0">
              <a:srgbClr val="984807">
                <a:alpha val="60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9" name="Rectangle 14">
            <a:extLst>
              <a:ext uri="{FF2B5EF4-FFF2-40B4-BE49-F238E27FC236}">
                <a16:creationId xmlns:a16="http://schemas.microsoft.com/office/drawing/2014/main" id="{EF060A2E-F745-465E-9A6D-764C113D173E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219143" y="3904683"/>
            <a:ext cx="251886" cy="777531"/>
          </a:xfrm>
          <a:prstGeom prst="rect">
            <a:avLst/>
          </a:prstGeo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9525">
            <a:solidFill>
              <a:srgbClr val="E46C0A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vert="vert" wrap="none" lIns="0" tIns="45720" rIns="0" bIns="45720" anchor="ctr"/>
          <a:lstStyle/>
          <a:p>
            <a:pPr algn="ctr" eaLnBrk="1" hangingPunct="1">
              <a:defRPr/>
            </a:pPr>
            <a:r>
              <a:rPr lang="en-US" altLang="zh-CN" sz="1200" dirty="0">
                <a:cs typeface="Arial" charset="0"/>
              </a:rPr>
              <a:t>region</a:t>
            </a:r>
          </a:p>
        </p:txBody>
      </p:sp>
      <p:sp>
        <p:nvSpPr>
          <p:cNvPr id="70" name="Rectangle: Rounded Corners 20">
            <a:extLst>
              <a:ext uri="{FF2B5EF4-FFF2-40B4-BE49-F238E27FC236}">
                <a16:creationId xmlns:a16="http://schemas.microsoft.com/office/drawing/2014/main" id="{4C8FE3DF-6F60-4B88-818D-A9423885FC90}"/>
              </a:ext>
            </a:extLst>
          </p:cNvPr>
          <p:cNvSpPr/>
          <p:nvPr/>
        </p:nvSpPr>
        <p:spPr>
          <a:xfrm>
            <a:off x="7956318" y="3463926"/>
            <a:ext cx="777531" cy="378235"/>
          </a:xfrm>
          <a:prstGeom prst="roundRect">
            <a:avLst/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wrap="none" tIns="0" anchor="ctr"/>
          <a:lstStyle/>
          <a:p>
            <a:pPr algn="ctr">
              <a:spcBef>
                <a:spcPct val="0"/>
              </a:spcBef>
            </a:pPr>
            <a:r>
              <a:rPr lang="en-US" sz="1200" i="1" dirty="0">
                <a:solidFill>
                  <a:srgbClr val="000000"/>
                </a:solidFill>
                <a:ea typeface="宋体" pitchFamily="2" charset="-122"/>
              </a:rPr>
              <a:t>Network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602F2A06-88A4-4D0B-9398-319DE415AB13}"/>
              </a:ext>
            </a:extLst>
          </p:cNvPr>
          <p:cNvSpPr/>
          <p:nvPr/>
        </p:nvSpPr>
        <p:spPr>
          <a:xfrm>
            <a:off x="3299791" y="1828800"/>
            <a:ext cx="4104861" cy="1958009"/>
          </a:xfrm>
          <a:custGeom>
            <a:avLst/>
            <a:gdLst>
              <a:gd name="connsiteX0" fmla="*/ 0 w 4104861"/>
              <a:gd name="connsiteY0" fmla="*/ 1958009 h 1958009"/>
              <a:gd name="connsiteX1" fmla="*/ 1908313 w 4104861"/>
              <a:gd name="connsiteY1" fmla="*/ 337930 h 1958009"/>
              <a:gd name="connsiteX2" fmla="*/ 4104861 w 4104861"/>
              <a:gd name="connsiteY2" fmla="*/ 0 h 1958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04861" h="1958009">
                <a:moveTo>
                  <a:pt x="0" y="1958009"/>
                </a:moveTo>
                <a:cubicBezTo>
                  <a:pt x="612084" y="1311137"/>
                  <a:pt x="1224169" y="664265"/>
                  <a:pt x="1908313" y="337930"/>
                </a:cubicBezTo>
                <a:cubicBezTo>
                  <a:pt x="2592457" y="11595"/>
                  <a:pt x="3348659" y="5797"/>
                  <a:pt x="4104861" y="0"/>
                </a:cubicBezTo>
              </a:path>
            </a:pathLst>
          </a:custGeom>
          <a:noFill/>
          <a:ln>
            <a:solidFill>
              <a:srgbClr val="7030A0"/>
            </a:solidFill>
            <a:prstDash val="sysDash"/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DD871747-8B5C-49DA-84D2-BB36D0730DB2}"/>
              </a:ext>
            </a:extLst>
          </p:cNvPr>
          <p:cNvSpPr/>
          <p:nvPr/>
        </p:nvSpPr>
        <p:spPr>
          <a:xfrm>
            <a:off x="5331646" y="2071814"/>
            <a:ext cx="1005403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zh-CN" sz="1200" b="1" i="1" dirty="0"/>
              <a:t>substitutes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2082952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32775-5692-4F4A-AA2E-DE3178737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09959"/>
            <a:ext cx="10972800" cy="791551"/>
          </a:xfrm>
        </p:spPr>
        <p:txBody>
          <a:bodyPr>
            <a:normAutofit/>
          </a:bodyPr>
          <a:lstStyle/>
          <a:p>
            <a:r>
              <a:rPr lang="en-US" dirty="0"/>
              <a:t>Elements of Substitution Mappings—Substitution Filter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F609E-64DE-4552-BE60-85C12BC36A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43115" y="1431925"/>
            <a:ext cx="6139285" cy="4694238"/>
          </a:xfrm>
        </p:spPr>
        <p:txBody>
          <a:bodyPr>
            <a:normAutofit/>
          </a:bodyPr>
          <a:lstStyle/>
          <a:p>
            <a:r>
              <a:rPr lang="en-US" sz="1400" dirty="0" err="1"/>
              <a:t>topology_template</a:t>
            </a:r>
            <a:r>
              <a:rPr lang="en-US" sz="1400" dirty="0"/>
              <a:t>:</a:t>
            </a:r>
          </a:p>
          <a:p>
            <a:r>
              <a:rPr lang="en-US" sz="1400" dirty="0"/>
              <a:t> </a:t>
            </a:r>
            <a:r>
              <a:rPr lang="en-US" sz="1400" dirty="0" err="1"/>
              <a:t>substitution_mappings</a:t>
            </a:r>
            <a:r>
              <a:rPr lang="en-US" sz="1400" dirty="0"/>
              <a:t>:</a:t>
            </a:r>
          </a:p>
          <a:p>
            <a:r>
              <a:rPr lang="en-US" sz="1400" dirty="0"/>
              <a:t>    </a:t>
            </a:r>
            <a:r>
              <a:rPr lang="en-US" sz="1400" dirty="0" err="1"/>
              <a:t>node_type</a:t>
            </a:r>
            <a:r>
              <a:rPr lang="en-US" sz="1400" dirty="0"/>
              <a:t>: </a:t>
            </a:r>
            <a:r>
              <a:rPr lang="en-US" sz="1400" dirty="0" err="1"/>
              <a:t>AbstractNetwork</a:t>
            </a:r>
            <a:r>
              <a:rPr lang="en-US" sz="1400" dirty="0"/>
              <a:t> </a:t>
            </a:r>
          </a:p>
          <a:p>
            <a:r>
              <a:rPr lang="en-US" sz="1400" dirty="0"/>
              <a:t>    properties:</a:t>
            </a:r>
          </a:p>
          <a:p>
            <a:r>
              <a:rPr lang="en-US" sz="1400" dirty="0"/>
              <a:t>      </a:t>
            </a:r>
            <a:r>
              <a:rPr lang="en-US" sz="1400" dirty="0" err="1"/>
              <a:t>region_name</a:t>
            </a:r>
            <a:r>
              <a:rPr lang="en-US" sz="1400" dirty="0"/>
              <a:t>:  [ </a:t>
            </a:r>
            <a:r>
              <a:rPr lang="en-US" sz="1400" dirty="0" err="1"/>
              <a:t>region_name</a:t>
            </a:r>
            <a:r>
              <a:rPr lang="en-US" sz="1400" dirty="0"/>
              <a:t> ]</a:t>
            </a:r>
          </a:p>
          <a:p>
            <a:r>
              <a:rPr lang="en-US" sz="1400" dirty="0"/>
              <a:t>      </a:t>
            </a:r>
            <a:r>
              <a:rPr lang="en-US" sz="1400" dirty="0" err="1"/>
              <a:t>cidr</a:t>
            </a:r>
            <a:r>
              <a:rPr lang="en-US" sz="1400" dirty="0"/>
              <a:t>:         [ </a:t>
            </a:r>
            <a:r>
              <a:rPr lang="en-US" sz="1400" dirty="0" err="1"/>
              <a:t>cidr</a:t>
            </a:r>
            <a:r>
              <a:rPr lang="en-US" sz="1400" dirty="0"/>
              <a:t> ]</a:t>
            </a:r>
          </a:p>
          <a:p>
            <a:r>
              <a:rPr lang="en-US" sz="1400" dirty="0"/>
              <a:t>    requirements:</a:t>
            </a:r>
          </a:p>
          <a:p>
            <a:r>
              <a:rPr lang="en-US" sz="1400" dirty="0"/>
              <a:t>      region:       [ </a:t>
            </a:r>
            <a:r>
              <a:rPr lang="en-US" sz="1400" dirty="0" err="1"/>
              <a:t>vpc</a:t>
            </a:r>
            <a:r>
              <a:rPr lang="en-US" sz="1400" dirty="0"/>
              <a:t>, region ]</a:t>
            </a:r>
          </a:p>
          <a:p>
            <a:r>
              <a:rPr lang="en-US" sz="1400" dirty="0"/>
              <a:t>    capabilities:</a:t>
            </a:r>
          </a:p>
          <a:p>
            <a:r>
              <a:rPr lang="en-US" sz="1400" dirty="0"/>
              <a:t>      link:         [ subnet, link ]     </a:t>
            </a:r>
          </a:p>
          <a:p>
            <a:r>
              <a:rPr lang="en-US" sz="1400" dirty="0"/>
              <a:t>    interfaces:</a:t>
            </a:r>
          </a:p>
          <a:p>
            <a:r>
              <a:rPr lang="en-US" sz="1400" dirty="0"/>
              <a:t>      Standard:</a:t>
            </a:r>
          </a:p>
          <a:p>
            <a:r>
              <a:rPr lang="en-US" sz="1400" dirty="0"/>
              <a:t>        create: deploy</a:t>
            </a:r>
          </a:p>
          <a:p>
            <a:r>
              <a:rPr lang="en-US" sz="1400" dirty="0"/>
              <a:t>        delete: </a:t>
            </a:r>
            <a:r>
              <a:rPr lang="en-US" sz="1400" dirty="0" err="1"/>
              <a:t>undeploy</a:t>
            </a:r>
            <a:endParaRPr lang="en-US" sz="1400" dirty="0"/>
          </a:p>
          <a:p>
            <a:r>
              <a:rPr lang="en-US" sz="1400" b="1" dirty="0"/>
              <a:t>    </a:t>
            </a:r>
            <a:r>
              <a:rPr lang="en-US" sz="1400" b="1" dirty="0" err="1"/>
              <a:t>substitution_filter</a:t>
            </a:r>
            <a:r>
              <a:rPr lang="en-US" sz="1400" b="1" dirty="0"/>
              <a:t>:</a:t>
            </a:r>
          </a:p>
          <a:p>
            <a:r>
              <a:rPr lang="en-US" sz="1400" b="1" dirty="0"/>
              <a:t>      properties:</a:t>
            </a:r>
          </a:p>
          <a:p>
            <a:r>
              <a:rPr lang="en-US" sz="1400" b="1" dirty="0"/>
              <a:t>        - </a:t>
            </a:r>
            <a:r>
              <a:rPr lang="en-US" sz="1400" b="1" dirty="0" err="1"/>
              <a:t>region_name</a:t>
            </a:r>
            <a:r>
              <a:rPr lang="en-US" sz="1400" b="1" dirty="0"/>
              <a:t>: { equal: AWS Region }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AB34A7-FFC8-4AEF-B523-9E90C85FC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E4E8E592-F2E3-49A5-8A61-E2DF1BAE44CA}" type="slidenum">
              <a:rPr lang="en-US" smtClean="0"/>
              <a:pPr/>
              <a:t>11</a:t>
            </a:fld>
            <a:endParaRPr lang="en-US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EE16034-56C5-45A0-B2DC-A83D798436F8}"/>
              </a:ext>
            </a:extLst>
          </p:cNvPr>
          <p:cNvCxnSpPr>
            <a:cxnSpLocks/>
          </p:cNvCxnSpPr>
          <p:nvPr/>
        </p:nvCxnSpPr>
        <p:spPr>
          <a:xfrm>
            <a:off x="4614163" y="3329965"/>
            <a:ext cx="1251407" cy="178885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1475C2F0-DFAE-44E7-A162-A0F1B8BFB70D}"/>
              </a:ext>
            </a:extLst>
          </p:cNvPr>
          <p:cNvSpPr/>
          <p:nvPr/>
        </p:nvSpPr>
        <p:spPr>
          <a:xfrm>
            <a:off x="2074163" y="1969610"/>
            <a:ext cx="2540000" cy="136035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33" dirty="0">
                <a:solidFill>
                  <a:schemeClr val="tx1"/>
                </a:solidFill>
              </a:rPr>
              <a:t>To be substitutable by this template, property values of abstract node must </a:t>
            </a:r>
            <a:r>
              <a:rPr lang="en-US" sz="1333" b="1" dirty="0">
                <a:solidFill>
                  <a:schemeClr val="tx1"/>
                </a:solidFill>
              </a:rPr>
              <a:t>satisfy constraints</a:t>
            </a:r>
            <a:r>
              <a:rPr lang="en-US" sz="1333" dirty="0">
                <a:solidFill>
                  <a:schemeClr val="tx1"/>
                </a:solidFill>
              </a:rPr>
              <a:t> specified in the </a:t>
            </a:r>
            <a:r>
              <a:rPr lang="en-US" sz="1333" dirty="0" err="1">
                <a:solidFill>
                  <a:schemeClr val="tx1"/>
                </a:solidFill>
              </a:rPr>
              <a:t>substitution_filter</a:t>
            </a:r>
            <a:endParaRPr lang="en-US" sz="1333" dirty="0">
              <a:solidFill>
                <a:schemeClr val="tx1"/>
              </a:solidFill>
            </a:endParaRPr>
          </a:p>
        </p:txBody>
      </p:sp>
      <p:sp>
        <p:nvSpPr>
          <p:cNvPr id="11" name="Speech Bubble: Rectangle with Corners Rounded 10">
            <a:extLst>
              <a:ext uri="{FF2B5EF4-FFF2-40B4-BE49-F238E27FC236}">
                <a16:creationId xmlns:a16="http://schemas.microsoft.com/office/drawing/2014/main" id="{8DB0E435-BAE6-4A21-99C7-34AAA73BA057}"/>
              </a:ext>
            </a:extLst>
          </p:cNvPr>
          <p:cNvSpPr/>
          <p:nvPr/>
        </p:nvSpPr>
        <p:spPr>
          <a:xfrm>
            <a:off x="1487400" y="4493420"/>
            <a:ext cx="2084020" cy="1649524"/>
          </a:xfrm>
          <a:prstGeom prst="wedgeRoundRectCallout">
            <a:avLst>
              <a:gd name="adj1" fmla="val 43103"/>
              <a:gd name="adj2" fmla="val -117137"/>
              <a:gd name="adj3" fmla="val 1666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333" dirty="0">
                <a:solidFill>
                  <a:schemeClr val="tx1"/>
                </a:solidFill>
              </a:rPr>
              <a:t>Substitution filter </a:t>
            </a:r>
            <a:r>
              <a:rPr lang="en-US" sz="1333" b="1" dirty="0">
                <a:solidFill>
                  <a:schemeClr val="tx1"/>
                </a:solidFill>
              </a:rPr>
              <a:t>limits the number of abstract nodes</a:t>
            </a:r>
            <a:r>
              <a:rPr lang="en-US" sz="1333" dirty="0">
                <a:solidFill>
                  <a:schemeClr val="tx1"/>
                </a:solidFill>
              </a:rPr>
              <a:t> for which this service template is a valid substitution.</a:t>
            </a:r>
          </a:p>
        </p:txBody>
      </p:sp>
    </p:spTree>
    <p:extLst>
      <p:ext uri="{BB962C8B-B14F-4D97-AF65-F5344CB8AC3E}">
        <p14:creationId xmlns:p14="http://schemas.microsoft.com/office/powerpoint/2010/main" val="9392012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FBCF5F6-1437-41DD-B577-9A3B6812827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Substituting template must be valid TOSCA</a:t>
            </a:r>
          </a:p>
          <a:p>
            <a:pPr lvl="1"/>
            <a:r>
              <a:rPr lang="en-US" dirty="0"/>
              <a:t>Can be deployed stand-alone</a:t>
            </a:r>
          </a:p>
          <a:p>
            <a:pPr lvl="1"/>
            <a:r>
              <a:rPr lang="en-US" dirty="0"/>
              <a:t>i.e. without being used as a substituting template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C47C57F-5E0A-452D-A3D8-49E9E0A60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Assumption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E63082-07E4-4FB8-8A4B-4A7AF3EB79BF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Copyright © 2021 Ubicity Corp.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7AB73D-FBD5-4F99-8828-95CB10ADBF64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9F8BD21-A8F1-4909-9123-49C8C05E8527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2574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8DC3DED-395C-44EB-8726-3BFC893C853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Property Mappings</a:t>
            </a:r>
          </a:p>
          <a:p>
            <a:pPr lvl="1"/>
            <a:r>
              <a:rPr lang="en-US" dirty="0"/>
              <a:t>Property mapping syntax is unnecessarily complex</a:t>
            </a:r>
          </a:p>
          <a:p>
            <a:pPr lvl="2"/>
            <a:r>
              <a:rPr lang="en-US" dirty="0"/>
              <a:t>Uses single-element lists to specify inputs</a:t>
            </a:r>
          </a:p>
          <a:p>
            <a:pPr lvl="1"/>
            <a:r>
              <a:rPr lang="en-US" dirty="0"/>
              <a:t>No syntax for mapping properties of capabilities onto inputs</a:t>
            </a:r>
          </a:p>
          <a:p>
            <a:pPr lvl="2"/>
            <a:r>
              <a:rPr lang="en-US" dirty="0"/>
              <a:t>Which might be OK</a:t>
            </a:r>
          </a:p>
          <a:p>
            <a:pPr lvl="2"/>
            <a:r>
              <a:rPr lang="en-US" dirty="0"/>
              <a:t>See </a:t>
            </a:r>
            <a:r>
              <a:rPr lang="en-US" b="1" i="1" dirty="0"/>
              <a:t>capability mapping </a:t>
            </a:r>
            <a:r>
              <a:rPr lang="en-US" dirty="0"/>
              <a:t>section</a:t>
            </a:r>
          </a:p>
          <a:p>
            <a:r>
              <a:rPr lang="en-US" dirty="0"/>
              <a:t>Attribute Mappings</a:t>
            </a:r>
          </a:p>
          <a:p>
            <a:pPr lvl="1"/>
            <a:r>
              <a:rPr lang="en-US" dirty="0"/>
              <a:t>Attribute mapping syntax is unnecessarily complex</a:t>
            </a:r>
          </a:p>
          <a:p>
            <a:pPr lvl="2"/>
            <a:r>
              <a:rPr lang="en-US" dirty="0"/>
              <a:t>Uses single-element lists to specify outputs</a:t>
            </a:r>
          </a:p>
          <a:p>
            <a:r>
              <a:rPr lang="en-US" dirty="0"/>
              <a:t>Topology Inputs</a:t>
            </a:r>
          </a:p>
          <a:p>
            <a:pPr lvl="1"/>
            <a:r>
              <a:rPr lang="en-US" dirty="0"/>
              <a:t>Substituting topology may require domain or platform-specific inputs</a:t>
            </a:r>
          </a:p>
          <a:p>
            <a:pPr lvl="1"/>
            <a:r>
              <a:rPr lang="en-US" dirty="0"/>
              <a:t>That cannot be retrieved from properties of the abstract node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848801A-D5E7-443D-9851-56230490F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Issues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3C66D0-BEE6-4C00-84CC-EA109C97664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Copyright © 2021 Ubicity Corp.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4CFDFD-0AAA-49B0-AD4B-91CDC659F50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9F8BD21-A8F1-4909-9123-49C8C05E8527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0910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8B34EA2-B240-41CF-A243-2A3ABF1AA16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9600" y="1431940"/>
            <a:ext cx="10972800" cy="4740260"/>
          </a:xfrm>
        </p:spPr>
        <p:txBody>
          <a:bodyPr/>
          <a:lstStyle/>
          <a:p>
            <a:r>
              <a:rPr lang="en-US" dirty="0"/>
              <a:t>Mapping Inputs and Outputs</a:t>
            </a:r>
          </a:p>
          <a:p>
            <a:pPr lvl="1"/>
            <a:r>
              <a:rPr lang="en-US" dirty="0"/>
              <a:t>When to map properties and attributes of the abstract node onto inputs and outputs of the substituting topology?</a:t>
            </a:r>
          </a:p>
          <a:p>
            <a:pPr lvl="1"/>
            <a:r>
              <a:rPr lang="en-US" dirty="0"/>
              <a:t>When to map operation inputs and outputs of the abstract node onto inputs and outputs of workflows of the substituting topology?</a:t>
            </a:r>
          </a:p>
          <a:p>
            <a:r>
              <a:rPr lang="en-US" dirty="0"/>
              <a:t>Multiple Occurrences of the Same Requirement</a:t>
            </a:r>
          </a:p>
          <a:p>
            <a:pPr lvl="1"/>
            <a:r>
              <a:rPr lang="en-US" dirty="0"/>
              <a:t>How to map different occurrences of the same requirement of the abstract node onto different requirements of nodes in the substituting topology?</a:t>
            </a:r>
          </a:p>
          <a:p>
            <a:r>
              <a:rPr lang="en-US" dirty="0"/>
              <a:t>Capability Mapping</a:t>
            </a:r>
          </a:p>
          <a:p>
            <a:pPr lvl="1"/>
            <a:r>
              <a:rPr lang="en-US" dirty="0"/>
              <a:t>When do properties of capabilities of the abstract node get propagated to properties of capabilities of nodes in the substituting topology?</a:t>
            </a:r>
          </a:p>
          <a:p>
            <a:pPr lvl="1"/>
            <a:r>
              <a:rPr lang="en-US" dirty="0"/>
              <a:t>When do properties of capabilities of nodes in the substituting topology get propagated to properties of capabilities of the abstract node?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BD7E809E-DD20-4101-BEBA-CAE40D4ED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09959"/>
            <a:ext cx="10972800" cy="791551"/>
          </a:xfrm>
        </p:spPr>
        <p:txBody>
          <a:bodyPr>
            <a:normAutofit/>
          </a:bodyPr>
          <a:lstStyle/>
          <a:p>
            <a:r>
              <a:rPr lang="en-US" dirty="0"/>
              <a:t>Open Issues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B1BC6C-16BF-446E-88E0-F725A06416C4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7D8A6D-473A-4599-855D-297C8DC1CEC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E4E8E592-F2E3-49A5-8A61-E2DF1BAE44CA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6414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0025065-B4E1-425C-A7D6-913CE47A158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Notifications</a:t>
            </a:r>
          </a:p>
          <a:p>
            <a:pPr lvl="1"/>
            <a:r>
              <a:rPr lang="en-US" dirty="0"/>
              <a:t>No syntax for mapping notifications of nodes in the substituting topology to notifications on the abstract node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DF08D30-2EA8-4766-A4EF-DB15380AA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Issues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B0EB9B-CD6C-4604-B3B0-4BFDE83B24E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Copyright © 2021 Ubicity Corp.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1906BD-336E-4115-97C9-384A09EAF68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9F8BD21-A8F1-4909-9123-49C8C05E8527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302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D3E9C36-7DF1-4784-8DAA-20B3A7966CF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000" dirty="0"/>
              <a:t>Goal of abstraction</a:t>
            </a:r>
          </a:p>
          <a:p>
            <a:pPr lvl="1"/>
            <a:r>
              <a:rPr lang="en-US" dirty="0"/>
              <a:t>Avoid making technology/product decisions </a:t>
            </a:r>
            <a:r>
              <a:rPr lang="en-US" i="1" dirty="0"/>
              <a:t>at design time or service order time.</a:t>
            </a:r>
          </a:p>
          <a:p>
            <a:pPr lvl="1"/>
            <a:r>
              <a:rPr lang="en-US" dirty="0"/>
              <a:t>TOSCA patterns in support of abstraction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BF0CB47-81E7-47F9-A2F9-29556BB08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Abstraction in TOSCA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51E616-ECCA-43B6-8846-59C39AB16A73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4165600" y="6391225"/>
            <a:ext cx="3860800" cy="330251"/>
          </a:xfrm>
        </p:spPr>
        <p:txBody>
          <a:bodyPr/>
          <a:lstStyle/>
          <a:p>
            <a:r>
              <a:rPr lang="en-US"/>
              <a:t>Copyright © 2021 Ubicity Corp.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2F5D06-0D1D-470C-BEA5-10268969F49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8737600" y="6391225"/>
            <a:ext cx="2844800" cy="330251"/>
          </a:xfrm>
        </p:spPr>
        <p:txBody>
          <a:bodyPr/>
          <a:lstStyle/>
          <a:p>
            <a:fld id="{C9F8BD21-A8F1-4909-9123-49C8C05E8527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959140-B148-4865-846B-0691BDE3E81F}"/>
              </a:ext>
            </a:extLst>
          </p:cNvPr>
          <p:cNvSpPr txBox="1">
            <a:spLocks/>
          </p:cNvSpPr>
          <p:nvPr/>
        </p:nvSpPr>
        <p:spPr>
          <a:xfrm>
            <a:off x="609600" y="2660900"/>
            <a:ext cx="5384800" cy="3465262"/>
          </a:xfrm>
          <a:prstGeom prst="rect">
            <a:avLst/>
          </a:prstGeom>
          <a:solidFill>
            <a:srgbClr val="F2F2F2"/>
          </a:solidFill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82575" indent="-282575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73088" indent="-290513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914400" indent="-341313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196975" indent="-282575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en-US" b="1" dirty="0"/>
              <a:t>Abstract Base Class / Concrete Derived Classes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392C4F5-A5BC-4389-9026-37F898C1152C}"/>
              </a:ext>
            </a:extLst>
          </p:cNvPr>
          <p:cNvSpPr txBox="1">
            <a:spLocks/>
          </p:cNvSpPr>
          <p:nvPr/>
        </p:nvSpPr>
        <p:spPr>
          <a:xfrm>
            <a:off x="6197600" y="2660899"/>
            <a:ext cx="5384800" cy="3465263"/>
          </a:xfrm>
          <a:prstGeom prst="rect">
            <a:avLst/>
          </a:prstGeom>
          <a:solidFill>
            <a:srgbClr val="F2F2F2"/>
          </a:solidFill>
        </p:spPr>
        <p:txBody>
          <a:bodyPr/>
          <a:lstStyle>
            <a:defPPr>
              <a:defRPr lang="en-US"/>
            </a:defPPr>
            <a:lvl1pPr indent="0">
              <a:spcBef>
                <a:spcPct val="20000"/>
              </a:spcBef>
              <a:buFont typeface="Arial" pitchFamily="34" charset="0"/>
              <a:buNone/>
              <a:defRPr sz="2000" b="1">
                <a:latin typeface="Arial" pitchFamily="34" charset="0"/>
                <a:cs typeface="Arial" pitchFamily="34" charset="0"/>
              </a:defRPr>
            </a:lvl1pPr>
            <a:lvl2pPr marL="282575" indent="-282575">
              <a:spcBef>
                <a:spcPct val="20000"/>
              </a:spcBef>
              <a:buFont typeface="Arial" pitchFamily="34" charset="0"/>
              <a:buChar char="–"/>
              <a:defRPr>
                <a:latin typeface="Arial" pitchFamily="34" charset="0"/>
                <a:cs typeface="Arial" pitchFamily="34" charset="0"/>
              </a:defRPr>
            </a:lvl2pPr>
            <a:lvl3pPr marL="573088" lvl="2" indent="-290513">
              <a:spcBef>
                <a:spcPct val="20000"/>
              </a:spcBef>
              <a:buFont typeface="Arial" pitchFamily="34" charset="0"/>
              <a:buChar char="•"/>
              <a:defRPr sz="1600" b="1">
                <a:latin typeface="Arial" pitchFamily="34" charset="0"/>
                <a:cs typeface="Arial" pitchFamily="34" charset="0"/>
              </a:defRPr>
            </a:lvl3pPr>
            <a:lvl4pPr marL="914400" indent="-341313">
              <a:spcBef>
                <a:spcPct val="20000"/>
              </a:spcBef>
              <a:buFont typeface="Arial" pitchFamily="34" charset="0"/>
              <a:buChar char="–"/>
              <a:defRPr sz="1400">
                <a:latin typeface="Arial" pitchFamily="34" charset="0"/>
                <a:cs typeface="Arial" pitchFamily="34" charset="0"/>
              </a:defRPr>
            </a:lvl4pPr>
            <a:lvl5pPr marL="1196975" indent="-282575">
              <a:spcBef>
                <a:spcPct val="20000"/>
              </a:spcBef>
              <a:buFont typeface="Arial" pitchFamily="34" charset="0"/>
              <a:buChar char="»"/>
              <a:defRPr sz="1400">
                <a:latin typeface="Arial" pitchFamily="34" charset="0"/>
                <a:cs typeface="Arial" pitchFamily="34" charset="0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lvl="2"/>
            <a:r>
              <a:rPr lang="en-US" dirty="0"/>
              <a:t>Abstract Interface Class / Concrete Implementations</a:t>
            </a:r>
          </a:p>
        </p:txBody>
      </p:sp>
      <p:sp>
        <p:nvSpPr>
          <p:cNvPr id="8" name="Web Server Tier">
            <a:extLst>
              <a:ext uri="{FF2B5EF4-FFF2-40B4-BE49-F238E27FC236}">
                <a16:creationId xmlns:a16="http://schemas.microsoft.com/office/drawing/2014/main" id="{DF548005-8EA4-4000-9D40-FA942B12A8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9221" y="3231037"/>
            <a:ext cx="1565559" cy="675764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 w="6350">
            <a:solidFill>
              <a:schemeClr val="accent1"/>
            </a:solidFill>
            <a:round/>
            <a:headEnd/>
            <a:tailEnd/>
          </a:ln>
          <a:effectLst/>
        </p:spPr>
        <p:txBody>
          <a:bodyPr tIns="0" bIns="0" anchor="ctr" anchorCtr="0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en-US" altLang="en-US" sz="1333" b="1" dirty="0">
                <a:latin typeface="+mn-lt"/>
              </a:rPr>
              <a:t>Abstract Network Node Type</a:t>
            </a:r>
          </a:p>
        </p:txBody>
      </p:sp>
      <p:sp>
        <p:nvSpPr>
          <p:cNvPr id="9" name="Web Server Tier">
            <a:extLst>
              <a:ext uri="{FF2B5EF4-FFF2-40B4-BE49-F238E27FC236}">
                <a16:creationId xmlns:a16="http://schemas.microsoft.com/office/drawing/2014/main" id="{BA437B9A-4D6E-43C2-A576-8F316A934A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2078" y="5172751"/>
            <a:ext cx="1565559" cy="675764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 w="6350">
            <a:solidFill>
              <a:schemeClr val="accent1"/>
            </a:solidFill>
            <a:round/>
            <a:headEnd/>
            <a:tailEnd/>
          </a:ln>
          <a:effectLst/>
        </p:spPr>
        <p:txBody>
          <a:bodyPr tIns="0" bIns="0" anchor="ctr" anchorCtr="0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en-US" altLang="en-US" sz="1333" b="1" dirty="0">
                <a:latin typeface="+mn-lt"/>
              </a:rPr>
              <a:t>AWS Network Node Type</a:t>
            </a:r>
          </a:p>
        </p:txBody>
      </p:sp>
      <p:sp>
        <p:nvSpPr>
          <p:cNvPr id="10" name="Web Server Tier">
            <a:extLst>
              <a:ext uri="{FF2B5EF4-FFF2-40B4-BE49-F238E27FC236}">
                <a16:creationId xmlns:a16="http://schemas.microsoft.com/office/drawing/2014/main" id="{0FDDCDE7-29EA-4499-94FB-A271EFADE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9201" y="5172751"/>
            <a:ext cx="1565559" cy="675764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 w="6350">
            <a:solidFill>
              <a:schemeClr val="accent1"/>
            </a:solidFill>
            <a:round/>
            <a:headEnd/>
            <a:tailEnd/>
          </a:ln>
          <a:effectLst/>
        </p:spPr>
        <p:txBody>
          <a:bodyPr tIns="0" bIns="0" anchor="ctr" anchorCtr="0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en-US" altLang="en-US" sz="1333" b="1" dirty="0">
                <a:latin typeface="+mn-lt"/>
              </a:rPr>
              <a:t>Azure Network Node Type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E4BF124-453C-4B92-BA21-05E756B8C551}"/>
              </a:ext>
            </a:extLst>
          </p:cNvPr>
          <p:cNvCxnSpPr>
            <a:cxnSpLocks/>
            <a:stCxn id="9" idx="0"/>
          </p:cNvCxnSpPr>
          <p:nvPr/>
        </p:nvCxnSpPr>
        <p:spPr>
          <a:xfrm flipV="1">
            <a:off x="2024858" y="3919308"/>
            <a:ext cx="1064701" cy="1253443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61FD891-41A9-43CA-8086-5B32815A7FBE}"/>
              </a:ext>
            </a:extLst>
          </p:cNvPr>
          <p:cNvCxnSpPr>
            <a:cxnSpLocks/>
            <a:stCxn id="10" idx="0"/>
          </p:cNvCxnSpPr>
          <p:nvPr/>
        </p:nvCxnSpPr>
        <p:spPr>
          <a:xfrm flipH="1" flipV="1">
            <a:off x="3491565" y="3906800"/>
            <a:ext cx="1050416" cy="126595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806B1E08-40B8-4DA2-A038-93B63BBAFB1E}"/>
              </a:ext>
            </a:extLst>
          </p:cNvPr>
          <p:cNvSpPr/>
          <p:nvPr/>
        </p:nvSpPr>
        <p:spPr>
          <a:xfrm>
            <a:off x="1817587" y="4408284"/>
            <a:ext cx="1495922" cy="338554"/>
          </a:xfrm>
          <a:prstGeom prst="rect">
            <a:avLst/>
          </a:prstGeom>
          <a:solidFill>
            <a:srgbClr val="F0F0F0"/>
          </a:solidFill>
        </p:spPr>
        <p:txBody>
          <a:bodyPr wrap="none" lIns="91440" tIns="45720" rIns="91440" bIns="45720">
            <a:spAutoFit/>
          </a:bodyPr>
          <a:lstStyle/>
          <a:p>
            <a:r>
              <a:rPr lang="en-US" altLang="zh-CN" sz="1600" b="1" i="1" dirty="0"/>
              <a:t>Derives From</a:t>
            </a:r>
            <a:endParaRPr lang="en-US" sz="1600" b="1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F45793B-EFFB-4915-8C7B-6F1D8815CDCC}"/>
              </a:ext>
            </a:extLst>
          </p:cNvPr>
          <p:cNvSpPr/>
          <p:nvPr/>
        </p:nvSpPr>
        <p:spPr>
          <a:xfrm>
            <a:off x="3380785" y="4403676"/>
            <a:ext cx="1495922" cy="338554"/>
          </a:xfrm>
          <a:prstGeom prst="rect">
            <a:avLst/>
          </a:prstGeom>
          <a:solidFill>
            <a:srgbClr val="F0F0F0"/>
          </a:solidFill>
        </p:spPr>
        <p:txBody>
          <a:bodyPr wrap="none" lIns="91440" tIns="45720" rIns="91440" bIns="45720">
            <a:spAutoFit/>
          </a:bodyPr>
          <a:lstStyle/>
          <a:p>
            <a:r>
              <a:rPr lang="en-US" altLang="zh-CN" sz="1600" b="1" i="1" dirty="0"/>
              <a:t>Derives From</a:t>
            </a:r>
            <a:endParaRPr lang="en-US" sz="1600" b="1" dirty="0"/>
          </a:p>
        </p:txBody>
      </p:sp>
      <p:sp>
        <p:nvSpPr>
          <p:cNvPr id="15" name="Web Server Tier">
            <a:extLst>
              <a:ext uri="{FF2B5EF4-FFF2-40B4-BE49-F238E27FC236}">
                <a16:creationId xmlns:a16="http://schemas.microsoft.com/office/drawing/2014/main" id="{D204834F-3318-45BF-8939-9888EC0F72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2166" y="4278765"/>
            <a:ext cx="1565559" cy="675764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 w="6350">
            <a:solidFill>
              <a:schemeClr val="accent1"/>
            </a:solidFill>
            <a:round/>
            <a:headEnd/>
            <a:tailEnd/>
          </a:ln>
          <a:effectLst/>
        </p:spPr>
        <p:txBody>
          <a:bodyPr tIns="0" bIns="0" anchor="ctr" anchorCtr="0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en-US" altLang="en-US" sz="1333" b="1" dirty="0">
                <a:latin typeface="+mn-lt"/>
              </a:rPr>
              <a:t>Abstract Network Node Type</a:t>
            </a:r>
          </a:p>
        </p:txBody>
      </p:sp>
      <p:sp>
        <p:nvSpPr>
          <p:cNvPr id="16" name="Web Server Tier">
            <a:extLst>
              <a:ext uri="{FF2B5EF4-FFF2-40B4-BE49-F238E27FC236}">
                <a16:creationId xmlns:a16="http://schemas.microsoft.com/office/drawing/2014/main" id="{F2FED8BA-7D86-4E69-A8EB-6A67080250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84363" y="3249798"/>
            <a:ext cx="1565559" cy="675764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 w="6350">
            <a:solidFill>
              <a:schemeClr val="accent1"/>
            </a:solidFill>
            <a:round/>
            <a:headEnd/>
            <a:tailEnd/>
          </a:ln>
          <a:effectLst/>
        </p:spPr>
        <p:txBody>
          <a:bodyPr tIns="0" bIns="0" anchor="ctr" anchorCtr="0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en-US" altLang="en-US" sz="1333" b="1" dirty="0">
                <a:latin typeface="+mn-lt"/>
              </a:rPr>
              <a:t>AWS Network Service Template</a:t>
            </a:r>
          </a:p>
        </p:txBody>
      </p:sp>
      <p:sp>
        <p:nvSpPr>
          <p:cNvPr id="17" name="Web Server Tier">
            <a:extLst>
              <a:ext uri="{FF2B5EF4-FFF2-40B4-BE49-F238E27FC236}">
                <a16:creationId xmlns:a16="http://schemas.microsoft.com/office/drawing/2014/main" id="{55B06EDC-BE5C-4210-9F34-DC38B87A1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04304" y="5172751"/>
            <a:ext cx="1565559" cy="675764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 w="6350">
            <a:solidFill>
              <a:schemeClr val="accent1"/>
            </a:solidFill>
            <a:round/>
            <a:headEnd/>
            <a:tailEnd/>
          </a:ln>
          <a:effectLst/>
        </p:spPr>
        <p:txBody>
          <a:bodyPr tIns="0" bIns="0" anchor="ctr" anchorCtr="0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en-US" altLang="en-US" sz="1333" b="1" dirty="0">
                <a:latin typeface="+mn-lt"/>
              </a:rPr>
              <a:t>Azure Network Service Template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F605E07-24D9-4F27-827B-796162277223}"/>
              </a:ext>
            </a:extLst>
          </p:cNvPr>
          <p:cNvCxnSpPr>
            <a:cxnSpLocks/>
            <a:stCxn id="16" idx="1"/>
          </p:cNvCxnSpPr>
          <p:nvPr/>
        </p:nvCxnSpPr>
        <p:spPr>
          <a:xfrm flipH="1">
            <a:off x="8307009" y="3587680"/>
            <a:ext cx="1077354" cy="81599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163003C6-B8F4-4C4E-9B44-C7B09B8BB51F}"/>
              </a:ext>
            </a:extLst>
          </p:cNvPr>
          <p:cNvCxnSpPr>
            <a:cxnSpLocks/>
            <a:stCxn id="17" idx="1"/>
          </p:cNvCxnSpPr>
          <p:nvPr/>
        </p:nvCxnSpPr>
        <p:spPr>
          <a:xfrm flipH="1" flipV="1">
            <a:off x="8340456" y="4766881"/>
            <a:ext cx="1163848" cy="74375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55C6B1CF-CDB8-4DBE-A5CC-4884F041BC48}"/>
              </a:ext>
            </a:extLst>
          </p:cNvPr>
          <p:cNvSpPr/>
          <p:nvPr/>
        </p:nvSpPr>
        <p:spPr>
          <a:xfrm>
            <a:off x="7938990" y="3673128"/>
            <a:ext cx="1326004" cy="338554"/>
          </a:xfrm>
          <a:prstGeom prst="rect">
            <a:avLst/>
          </a:prstGeom>
          <a:solidFill>
            <a:srgbClr val="F0F0F0"/>
          </a:solidFill>
        </p:spPr>
        <p:txBody>
          <a:bodyPr wrap="none" lIns="91440" tIns="45720" rIns="91440" bIns="45720">
            <a:spAutoFit/>
          </a:bodyPr>
          <a:lstStyle/>
          <a:p>
            <a:r>
              <a:rPr lang="en-US" altLang="zh-CN" sz="1600" b="1" i="1" dirty="0"/>
              <a:t>Implements</a:t>
            </a:r>
            <a:endParaRPr lang="en-US" sz="1600" b="1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DD60C23-DDE0-4F72-9D5F-6502E3E9287B}"/>
              </a:ext>
            </a:extLst>
          </p:cNvPr>
          <p:cNvSpPr/>
          <p:nvPr/>
        </p:nvSpPr>
        <p:spPr>
          <a:xfrm>
            <a:off x="8032261" y="5097419"/>
            <a:ext cx="1326004" cy="338554"/>
          </a:xfrm>
          <a:prstGeom prst="rect">
            <a:avLst/>
          </a:prstGeom>
          <a:solidFill>
            <a:srgbClr val="F0F0F0"/>
          </a:solidFill>
        </p:spPr>
        <p:txBody>
          <a:bodyPr wrap="none" lIns="91440" tIns="45720" rIns="91440" bIns="45720">
            <a:spAutoFit/>
          </a:bodyPr>
          <a:lstStyle/>
          <a:p>
            <a:r>
              <a:rPr lang="en-US" altLang="zh-CN" sz="1600" b="1" i="1" dirty="0"/>
              <a:t>Implements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484025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09959"/>
            <a:ext cx="10972800" cy="791551"/>
          </a:xfrm>
        </p:spPr>
        <p:txBody>
          <a:bodyPr>
            <a:normAutofit fontScale="90000"/>
          </a:bodyPr>
          <a:lstStyle/>
          <a:p>
            <a:r>
              <a:rPr lang="en-US" dirty="0"/>
              <a:t>Substitution Mapping: the TOSCA Interface/Implementation Pattern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276D33-A416-41A1-AB14-9B57664C16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431940"/>
            <a:ext cx="5384800" cy="4694224"/>
          </a:xfrm>
        </p:spPr>
        <p:txBody>
          <a:bodyPr/>
          <a:lstStyle/>
          <a:p>
            <a:r>
              <a:rPr lang="en-US" dirty="0"/>
              <a:t>Substituting Service Templates provide Implementation for Abstract Nodes</a:t>
            </a:r>
          </a:p>
          <a:p>
            <a:pPr lvl="1"/>
            <a:r>
              <a:rPr lang="en-US" dirty="0"/>
              <a:t>Using substitution mapping created at service deployment time</a:t>
            </a:r>
          </a:p>
          <a:p>
            <a:r>
              <a:rPr lang="en-US" dirty="0"/>
              <a:t>Benefits of Interface/Implementation pattern</a:t>
            </a:r>
          </a:p>
          <a:p>
            <a:pPr lvl="1"/>
            <a:r>
              <a:rPr lang="en-US" i="1" dirty="0"/>
              <a:t>Declarative</a:t>
            </a:r>
            <a:r>
              <a:rPr lang="en-US" dirty="0"/>
              <a:t>: implementation is defined using service topology models</a:t>
            </a:r>
          </a:p>
          <a:p>
            <a:pPr lvl="2"/>
            <a:r>
              <a:rPr lang="en-US" dirty="0"/>
              <a:t>Rather than imperatively using code</a:t>
            </a:r>
          </a:p>
          <a:p>
            <a:pPr lvl="1"/>
            <a:r>
              <a:rPr lang="en-US" i="1" dirty="0"/>
              <a:t>Loose coupling</a:t>
            </a:r>
            <a:r>
              <a:rPr lang="en-US" dirty="0"/>
              <a:t>: allows changing implementations dynamically at runtime </a:t>
            </a:r>
          </a:p>
          <a:p>
            <a:pPr lvl="2"/>
            <a:r>
              <a:rPr lang="en-US" dirty="0"/>
              <a:t>E.g., deployment flavor in NFV</a:t>
            </a:r>
          </a:p>
          <a:p>
            <a:endParaRPr lang="en-US" dirty="0"/>
          </a:p>
        </p:txBody>
      </p:sp>
      <p:sp>
        <p:nvSpPr>
          <p:cNvPr id="65" name="Rounded Rectangle 92">
            <a:extLst>
              <a:ext uri="{FF2B5EF4-FFF2-40B4-BE49-F238E27FC236}">
                <a16:creationId xmlns:a16="http://schemas.microsoft.com/office/drawing/2014/main" id="{BFA07358-465B-411B-A8C1-4431996A123E}"/>
              </a:ext>
            </a:extLst>
          </p:cNvPr>
          <p:cNvSpPr/>
          <p:nvPr/>
        </p:nvSpPr>
        <p:spPr>
          <a:xfrm>
            <a:off x="4079664" y="3279976"/>
            <a:ext cx="1512308" cy="2520876"/>
          </a:xfrm>
          <a:prstGeom prst="roundRect">
            <a:avLst/>
          </a:prstGeom>
          <a:gradFill rotWithShape="1">
            <a:gsLst>
              <a:gs pos="0">
                <a:schemeClr val="accent3">
                  <a:lumMod val="41000"/>
                  <a:lumOff val="59000"/>
                </a:schemeClr>
              </a:gs>
              <a:gs pos="35001">
                <a:schemeClr val="accent3">
                  <a:lumMod val="32000"/>
                  <a:lumOff val="68000"/>
                </a:schemeClr>
              </a:gs>
              <a:gs pos="100000">
                <a:schemeClr val="accent3">
                  <a:lumMod val="12000"/>
                  <a:lumOff val="88000"/>
                </a:schemeClr>
              </a:gs>
            </a:gsLst>
            <a:lin ang="16200000" scaled="1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lIns="182880" tIns="0" rIns="91440" bIns="45720"/>
          <a:lstStyle/>
          <a:p>
            <a:pPr algn="ctr"/>
            <a:r>
              <a:rPr lang="en-US" sz="1400" b="1" i="1" dirty="0"/>
              <a:t>AWS Network Service</a:t>
            </a:r>
          </a:p>
          <a:p>
            <a:pPr algn="ctr"/>
            <a:r>
              <a:rPr lang="en-US" sz="1400" b="1" i="1" dirty="0"/>
              <a:t>Template</a:t>
            </a:r>
          </a:p>
          <a:p>
            <a:pPr algn="ctr"/>
            <a:endParaRPr lang="en-US" sz="1600" b="1" i="1" dirty="0"/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63328848-9816-4BBF-92C7-2AF842B6C1B9}"/>
              </a:ext>
            </a:extLst>
          </p:cNvPr>
          <p:cNvCxnSpPr>
            <a:cxnSpLocks/>
            <a:stCxn id="81" idx="2"/>
            <a:endCxn id="77" idx="2"/>
          </p:cNvCxnSpPr>
          <p:nvPr/>
        </p:nvCxnSpPr>
        <p:spPr>
          <a:xfrm flipV="1">
            <a:off x="4797549" y="4752383"/>
            <a:ext cx="0" cy="642868"/>
          </a:xfrm>
          <a:prstGeom prst="straightConnector1">
            <a:avLst/>
          </a:prstGeom>
          <a:ln w="19050">
            <a:solidFill>
              <a:schemeClr val="accent5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8" name="Shape 868">
            <a:extLst>
              <a:ext uri="{FF2B5EF4-FFF2-40B4-BE49-F238E27FC236}">
                <a16:creationId xmlns:a16="http://schemas.microsoft.com/office/drawing/2014/main" id="{9FE67102-DE04-40C4-BA59-11B1A085CC2F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57386" y="3038150"/>
            <a:ext cx="635067" cy="72525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5FD60BCE-368E-446B-AFD2-2909DF84339B}"/>
              </a:ext>
            </a:extLst>
          </p:cNvPr>
          <p:cNvCxnSpPr>
            <a:cxnSpLocks/>
            <a:stCxn id="77" idx="3"/>
          </p:cNvCxnSpPr>
          <p:nvPr/>
        </p:nvCxnSpPr>
        <p:spPr>
          <a:xfrm flipH="1" flipV="1">
            <a:off x="4170987" y="4500497"/>
            <a:ext cx="1032962" cy="11968"/>
          </a:xfrm>
          <a:prstGeom prst="straightConnector1">
            <a:avLst/>
          </a:prstGeom>
          <a:ln w="19050">
            <a:solidFill>
              <a:schemeClr val="accent5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14">
            <a:extLst>
              <a:ext uri="{FF2B5EF4-FFF2-40B4-BE49-F238E27FC236}">
                <a16:creationId xmlns:a16="http://schemas.microsoft.com/office/drawing/2014/main" id="{9BBA706C-6DE0-4CCF-AC3F-F1AA5B7688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1039" y="4281511"/>
            <a:ext cx="229523" cy="437128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vert270" wrap="none" lIns="0" rIns="0" anchor="ctr"/>
          <a:lstStyle/>
          <a:p>
            <a:pPr algn="ctr">
              <a:spcBef>
                <a:spcPct val="0"/>
              </a:spcBef>
            </a:pPr>
            <a:r>
              <a:rPr lang="en-US" altLang="zh-CN" sz="1200" dirty="0"/>
              <a:t>link</a:t>
            </a:r>
          </a:p>
        </p:txBody>
      </p:sp>
      <p:sp>
        <p:nvSpPr>
          <p:cNvPr id="77" name="Rectangle: Rounded Corners 41">
            <a:extLst>
              <a:ext uri="{FF2B5EF4-FFF2-40B4-BE49-F238E27FC236}">
                <a16:creationId xmlns:a16="http://schemas.microsoft.com/office/drawing/2014/main" id="{9119C7B6-2E18-450F-95E0-51ACAE86F715}"/>
              </a:ext>
            </a:extLst>
          </p:cNvPr>
          <p:cNvSpPr/>
          <p:nvPr/>
        </p:nvSpPr>
        <p:spPr>
          <a:xfrm>
            <a:off x="4391149" y="4272547"/>
            <a:ext cx="812800" cy="479835"/>
          </a:xfrm>
          <a:prstGeom prst="roundRect">
            <a:avLst/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wrap="none" tIns="0" anchor="ctr"/>
          <a:lstStyle/>
          <a:p>
            <a:pPr algn="ctr">
              <a:spcBef>
                <a:spcPct val="0"/>
              </a:spcBef>
            </a:pPr>
            <a:r>
              <a:rPr lang="en-US" sz="1200" i="1" dirty="0">
                <a:solidFill>
                  <a:srgbClr val="000000"/>
                </a:solidFill>
                <a:ea typeface="宋体" pitchFamily="2" charset="-122"/>
              </a:rPr>
              <a:t>subnet</a:t>
            </a:r>
          </a:p>
        </p:txBody>
      </p:sp>
      <p:cxnSp>
        <p:nvCxnSpPr>
          <p:cNvPr id="78" name="Straight Connector 12">
            <a:extLst>
              <a:ext uri="{FF2B5EF4-FFF2-40B4-BE49-F238E27FC236}">
                <a16:creationId xmlns:a16="http://schemas.microsoft.com/office/drawing/2014/main" id="{A4A137A4-32DA-4566-BE81-79A0A94CCC04}"/>
              </a:ext>
            </a:extLst>
          </p:cNvPr>
          <p:cNvCxnSpPr>
            <a:cxnSpLocks noChangeShapeType="1"/>
            <a:stCxn id="80" idx="3"/>
            <a:endCxn id="77" idx="2"/>
          </p:cNvCxnSpPr>
          <p:nvPr/>
        </p:nvCxnSpPr>
        <p:spPr bwMode="auto">
          <a:xfrm rot="16200000" flipV="1">
            <a:off x="4313445" y="5236487"/>
            <a:ext cx="968213" cy="4"/>
          </a:xfrm>
          <a:prstGeom prst="bentConnector3">
            <a:avLst>
              <a:gd name="adj1" fmla="val 50000"/>
            </a:avLst>
          </a:prstGeom>
          <a:noFill/>
          <a:ln w="19050" cap="sq">
            <a:solidFill>
              <a:srgbClr val="FCD5B5"/>
            </a:solidFill>
            <a:miter lim="800000"/>
            <a:headEnd/>
            <a:tailEnd/>
          </a:ln>
          <a:effectLst>
            <a:outerShdw dist="25401" dir="2700000" algn="tl" rotWithShape="0">
              <a:srgbClr val="984807">
                <a:alpha val="60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0" name="Rectangle 14">
            <a:extLst>
              <a:ext uri="{FF2B5EF4-FFF2-40B4-BE49-F238E27FC236}">
                <a16:creationId xmlns:a16="http://schemas.microsoft.com/office/drawing/2014/main" id="{9A08454D-9B33-442C-9742-20AD021E9D2E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4671609" y="5457772"/>
            <a:ext cx="251886" cy="777531"/>
          </a:xfrm>
          <a:prstGeom prst="rect">
            <a:avLst/>
          </a:prstGeo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9525">
            <a:solidFill>
              <a:srgbClr val="E46C0A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vert="vert" wrap="none" lIns="0" tIns="45720" rIns="0" bIns="45720" anchor="ctr"/>
          <a:lstStyle/>
          <a:p>
            <a:pPr algn="ctr" eaLnBrk="1" hangingPunct="1">
              <a:defRPr/>
            </a:pPr>
            <a:r>
              <a:rPr lang="en-US" altLang="zh-CN" sz="1200" dirty="0">
                <a:cs typeface="Arial" charset="0"/>
              </a:rPr>
              <a:t>region</a:t>
            </a:r>
          </a:p>
        </p:txBody>
      </p:sp>
      <p:sp>
        <p:nvSpPr>
          <p:cNvPr id="81" name="Rectangle: Rounded Corners 20">
            <a:extLst>
              <a:ext uri="{FF2B5EF4-FFF2-40B4-BE49-F238E27FC236}">
                <a16:creationId xmlns:a16="http://schemas.microsoft.com/office/drawing/2014/main" id="{7A1D5649-53E4-44AD-A42A-73FAD7394315}"/>
              </a:ext>
            </a:extLst>
          </p:cNvPr>
          <p:cNvSpPr/>
          <p:nvPr/>
        </p:nvSpPr>
        <p:spPr>
          <a:xfrm>
            <a:off x="4408784" y="5017015"/>
            <a:ext cx="777531" cy="378235"/>
          </a:xfrm>
          <a:prstGeom prst="roundRect">
            <a:avLst/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wrap="none" tIns="0" anchor="ctr"/>
          <a:lstStyle/>
          <a:p>
            <a:pPr algn="ctr">
              <a:spcBef>
                <a:spcPct val="0"/>
              </a:spcBef>
            </a:pPr>
            <a:r>
              <a:rPr lang="en-US" sz="1200" i="1" dirty="0" err="1">
                <a:solidFill>
                  <a:srgbClr val="000000"/>
                </a:solidFill>
                <a:ea typeface="宋体" pitchFamily="2" charset="-122"/>
              </a:rPr>
              <a:t>vpc</a:t>
            </a:r>
            <a:endParaRPr lang="en-US" sz="1200" i="1" dirty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3" name="Rounded Rectangle 92">
            <a:extLst>
              <a:ext uri="{FF2B5EF4-FFF2-40B4-BE49-F238E27FC236}">
                <a16:creationId xmlns:a16="http://schemas.microsoft.com/office/drawing/2014/main" id="{9B886B46-BABE-4B61-A0EB-2F51844132DB}"/>
              </a:ext>
            </a:extLst>
          </p:cNvPr>
          <p:cNvSpPr/>
          <p:nvPr/>
        </p:nvSpPr>
        <p:spPr>
          <a:xfrm>
            <a:off x="1180160" y="1931204"/>
            <a:ext cx="1512308" cy="2328851"/>
          </a:xfrm>
          <a:prstGeom prst="roundRect">
            <a:avLst/>
          </a:prstGeom>
          <a:gradFill rotWithShape="1">
            <a:gsLst>
              <a:gs pos="0">
                <a:schemeClr val="accent3">
                  <a:lumMod val="41000"/>
                  <a:lumOff val="59000"/>
                </a:schemeClr>
              </a:gs>
              <a:gs pos="35001">
                <a:schemeClr val="accent3">
                  <a:lumMod val="32000"/>
                  <a:lumOff val="68000"/>
                </a:schemeClr>
              </a:gs>
              <a:gs pos="100000">
                <a:schemeClr val="accent3">
                  <a:lumMod val="12000"/>
                  <a:lumOff val="88000"/>
                </a:schemeClr>
              </a:gs>
            </a:gsLst>
            <a:lin ang="16200000" scaled="1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lIns="182880" tIns="0" rIns="91440" bIns="45720"/>
          <a:lstStyle/>
          <a:p>
            <a:pPr algn="ctr"/>
            <a:r>
              <a:rPr lang="en-US" sz="1400" b="1" i="1" dirty="0"/>
              <a:t>Compute Service</a:t>
            </a:r>
          </a:p>
          <a:p>
            <a:pPr algn="ctr"/>
            <a:r>
              <a:rPr lang="en-US" sz="1400" b="1" i="1" dirty="0"/>
              <a:t>Template</a:t>
            </a:r>
          </a:p>
          <a:p>
            <a:pPr algn="ctr"/>
            <a:endParaRPr lang="en-US" sz="1600" b="1" i="1" dirty="0"/>
          </a:p>
        </p:txBody>
      </p: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1C5A7ECA-357C-4648-86B4-E93DD705549B}"/>
              </a:ext>
            </a:extLst>
          </p:cNvPr>
          <p:cNvCxnSpPr>
            <a:cxnSpLocks/>
            <a:stCxn id="100" idx="2"/>
            <a:endCxn id="95" idx="2"/>
          </p:cNvCxnSpPr>
          <p:nvPr/>
        </p:nvCxnSpPr>
        <p:spPr>
          <a:xfrm flipV="1">
            <a:off x="1898045" y="3211587"/>
            <a:ext cx="0" cy="642868"/>
          </a:xfrm>
          <a:prstGeom prst="straightConnector1">
            <a:avLst/>
          </a:prstGeom>
          <a:ln w="19050">
            <a:solidFill>
              <a:schemeClr val="accent5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5" name="Shape 868">
            <a:extLst>
              <a:ext uri="{FF2B5EF4-FFF2-40B4-BE49-F238E27FC236}">
                <a16:creationId xmlns:a16="http://schemas.microsoft.com/office/drawing/2014/main" id="{97A03B53-FBD8-46E1-B77F-AF60AEDECB2E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57882" y="1666812"/>
            <a:ext cx="635067" cy="725253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Rectangle: Rounded Corners 41">
            <a:extLst>
              <a:ext uri="{FF2B5EF4-FFF2-40B4-BE49-F238E27FC236}">
                <a16:creationId xmlns:a16="http://schemas.microsoft.com/office/drawing/2014/main" id="{79EF6DC4-1E28-4058-9FB5-518B42F396B0}"/>
              </a:ext>
            </a:extLst>
          </p:cNvPr>
          <p:cNvSpPr/>
          <p:nvPr/>
        </p:nvSpPr>
        <p:spPr>
          <a:xfrm>
            <a:off x="1491645" y="2731751"/>
            <a:ext cx="812800" cy="479835"/>
          </a:xfrm>
          <a:prstGeom prst="roundRect">
            <a:avLst/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wrap="none" tIns="0" anchor="ctr"/>
          <a:lstStyle/>
          <a:p>
            <a:pPr algn="ctr">
              <a:spcBef>
                <a:spcPct val="0"/>
              </a:spcBef>
            </a:pPr>
            <a:r>
              <a:rPr lang="en-US" sz="1200" i="1" dirty="0">
                <a:solidFill>
                  <a:srgbClr val="000000"/>
                </a:solidFill>
                <a:ea typeface="宋体" pitchFamily="2" charset="-122"/>
              </a:rPr>
              <a:t>compute</a:t>
            </a:r>
          </a:p>
        </p:txBody>
      </p:sp>
      <p:cxnSp>
        <p:nvCxnSpPr>
          <p:cNvPr id="97" name="Straight Connector 12">
            <a:extLst>
              <a:ext uri="{FF2B5EF4-FFF2-40B4-BE49-F238E27FC236}">
                <a16:creationId xmlns:a16="http://schemas.microsoft.com/office/drawing/2014/main" id="{323670DC-743E-4B33-B492-B45C959A5C85}"/>
              </a:ext>
            </a:extLst>
          </p:cNvPr>
          <p:cNvCxnSpPr>
            <a:cxnSpLocks noChangeShapeType="1"/>
            <a:stCxn id="98" idx="3"/>
            <a:endCxn id="95" idx="2"/>
          </p:cNvCxnSpPr>
          <p:nvPr/>
        </p:nvCxnSpPr>
        <p:spPr bwMode="auto">
          <a:xfrm rot="16200000" flipV="1">
            <a:off x="1413941" y="3695691"/>
            <a:ext cx="968213" cy="4"/>
          </a:xfrm>
          <a:prstGeom prst="bentConnector3">
            <a:avLst>
              <a:gd name="adj1" fmla="val 50000"/>
            </a:avLst>
          </a:prstGeom>
          <a:noFill/>
          <a:ln w="19050" cap="sq">
            <a:solidFill>
              <a:srgbClr val="FCD5B5"/>
            </a:solidFill>
            <a:miter lim="800000"/>
            <a:headEnd/>
            <a:tailEnd/>
          </a:ln>
          <a:effectLst>
            <a:outerShdw dist="25401" dir="2700000" algn="tl" rotWithShape="0">
              <a:srgbClr val="984807">
                <a:alpha val="60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8" name="Rectangle 14">
            <a:extLst>
              <a:ext uri="{FF2B5EF4-FFF2-40B4-BE49-F238E27FC236}">
                <a16:creationId xmlns:a16="http://schemas.microsoft.com/office/drawing/2014/main" id="{A02B3543-16EF-4FA5-9713-62FD9D0F9799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772105" y="3916976"/>
            <a:ext cx="251886" cy="777531"/>
          </a:xfrm>
          <a:prstGeom prst="rect">
            <a:avLst/>
          </a:prstGeo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9525">
            <a:solidFill>
              <a:srgbClr val="E46C0A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vert="vert" wrap="none" lIns="0" tIns="45720" rIns="0" bIns="45720" anchor="ctr"/>
          <a:lstStyle/>
          <a:p>
            <a:pPr algn="ctr" eaLnBrk="1" hangingPunct="1">
              <a:defRPr/>
            </a:pPr>
            <a:r>
              <a:rPr lang="en-US" altLang="zh-CN" sz="1200" dirty="0">
                <a:cs typeface="Arial" charset="0"/>
              </a:rPr>
              <a:t>region</a:t>
            </a:r>
          </a:p>
        </p:txBody>
      </p:sp>
      <p:sp>
        <p:nvSpPr>
          <p:cNvPr id="100" name="Rectangle: Rounded Corners 20">
            <a:extLst>
              <a:ext uri="{FF2B5EF4-FFF2-40B4-BE49-F238E27FC236}">
                <a16:creationId xmlns:a16="http://schemas.microsoft.com/office/drawing/2014/main" id="{646BA4A7-66AD-4215-B198-46F2C70E4AFA}"/>
              </a:ext>
            </a:extLst>
          </p:cNvPr>
          <p:cNvSpPr/>
          <p:nvPr/>
        </p:nvSpPr>
        <p:spPr>
          <a:xfrm>
            <a:off x="1509280" y="3476219"/>
            <a:ext cx="777531" cy="378235"/>
          </a:xfrm>
          <a:prstGeom prst="roundRect">
            <a:avLst/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wrap="none" tIns="0" anchor="ctr"/>
          <a:lstStyle/>
          <a:p>
            <a:pPr algn="ctr">
              <a:spcBef>
                <a:spcPct val="0"/>
              </a:spcBef>
            </a:pPr>
            <a:r>
              <a:rPr lang="en-US" sz="1200" i="1" dirty="0">
                <a:solidFill>
                  <a:srgbClr val="000000"/>
                </a:solidFill>
                <a:ea typeface="宋体" pitchFamily="2" charset="-122"/>
              </a:rPr>
              <a:t>network</a:t>
            </a:r>
          </a:p>
        </p:txBody>
      </p:sp>
      <p:sp>
        <p:nvSpPr>
          <p:cNvPr id="101" name="Freeform: Shape 100">
            <a:extLst>
              <a:ext uri="{FF2B5EF4-FFF2-40B4-BE49-F238E27FC236}">
                <a16:creationId xmlns:a16="http://schemas.microsoft.com/office/drawing/2014/main" id="{EC400899-A410-464B-8C1E-5A029CDBCCF7}"/>
              </a:ext>
            </a:extLst>
          </p:cNvPr>
          <p:cNvSpPr/>
          <p:nvPr/>
        </p:nvSpPr>
        <p:spPr>
          <a:xfrm flipV="1">
            <a:off x="2290089" y="3476217"/>
            <a:ext cx="1578540" cy="283593"/>
          </a:xfrm>
          <a:custGeom>
            <a:avLst/>
            <a:gdLst>
              <a:gd name="connsiteX0" fmla="*/ 2055511 w 2055511"/>
              <a:gd name="connsiteY0" fmla="*/ 401864 h 401864"/>
              <a:gd name="connsiteX1" fmla="*/ 1367822 w 2055511"/>
              <a:gd name="connsiteY1" fmla="*/ 16456 h 401864"/>
              <a:gd name="connsiteX2" fmla="*/ 0 w 2055511"/>
              <a:gd name="connsiteY2" fmla="*/ 107140 h 401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55511" h="401864">
                <a:moveTo>
                  <a:pt x="2055511" y="401864"/>
                </a:moveTo>
                <a:cubicBezTo>
                  <a:pt x="1882959" y="233720"/>
                  <a:pt x="1710407" y="65577"/>
                  <a:pt x="1367822" y="16456"/>
                </a:cubicBezTo>
                <a:cubicBezTo>
                  <a:pt x="1025237" y="-32665"/>
                  <a:pt x="512618" y="37237"/>
                  <a:pt x="0" y="107140"/>
                </a:cubicBezTo>
              </a:path>
            </a:pathLst>
          </a:custGeom>
          <a:noFill/>
          <a:ln>
            <a:solidFill>
              <a:srgbClr val="7030A0"/>
            </a:solidFill>
            <a:prstDash val="sys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1C150C24-ECF8-4B03-B418-8B895D907955}"/>
              </a:ext>
            </a:extLst>
          </p:cNvPr>
          <p:cNvSpPr/>
          <p:nvPr/>
        </p:nvSpPr>
        <p:spPr>
          <a:xfrm>
            <a:off x="2692468" y="3418694"/>
            <a:ext cx="1005403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zh-CN" sz="1200" b="1" i="1" dirty="0"/>
              <a:t>substitutes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4058967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92">
            <a:extLst>
              <a:ext uri="{FF2B5EF4-FFF2-40B4-BE49-F238E27FC236}">
                <a16:creationId xmlns:a16="http://schemas.microsoft.com/office/drawing/2014/main" id="{F40804D8-E1F6-45EE-A2A8-200F3FF08992}"/>
              </a:ext>
            </a:extLst>
          </p:cNvPr>
          <p:cNvSpPr/>
          <p:nvPr/>
        </p:nvSpPr>
        <p:spPr>
          <a:xfrm>
            <a:off x="2485930" y="2430470"/>
            <a:ext cx="1512308" cy="2520876"/>
          </a:xfrm>
          <a:prstGeom prst="roundRect">
            <a:avLst/>
          </a:prstGeom>
          <a:gradFill rotWithShape="1">
            <a:gsLst>
              <a:gs pos="0">
                <a:schemeClr val="accent3">
                  <a:lumMod val="41000"/>
                  <a:lumOff val="59000"/>
                </a:schemeClr>
              </a:gs>
              <a:gs pos="35001">
                <a:schemeClr val="accent3">
                  <a:lumMod val="32000"/>
                  <a:lumOff val="68000"/>
                </a:schemeClr>
              </a:gs>
              <a:gs pos="100000">
                <a:schemeClr val="accent3">
                  <a:lumMod val="12000"/>
                  <a:lumOff val="88000"/>
                </a:schemeClr>
              </a:gs>
            </a:gsLst>
            <a:lin ang="16200000" scaled="1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lIns="182880" tIns="0" rIns="91440" bIns="45720"/>
          <a:lstStyle/>
          <a:p>
            <a:pPr algn="ctr"/>
            <a:r>
              <a:rPr lang="en-US" sz="1400" b="1" i="1" dirty="0"/>
              <a:t>AWS Network</a:t>
            </a:r>
          </a:p>
          <a:p>
            <a:pPr algn="ctr"/>
            <a:r>
              <a:rPr lang="en-US" sz="1400" b="1" i="1" dirty="0"/>
              <a:t>Service</a:t>
            </a:r>
          </a:p>
          <a:p>
            <a:pPr algn="ctr"/>
            <a:r>
              <a:rPr lang="en-US" sz="1400" b="1" i="1" dirty="0"/>
              <a:t>Template</a:t>
            </a:r>
          </a:p>
          <a:p>
            <a:pPr algn="ctr"/>
            <a:endParaRPr lang="en-US" sz="1600" b="1" i="1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62093E-8372-453D-BC63-AB3782703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TOSCA Service Templates provide Implementations—Using Service Topology Graphs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8F4D24-7DFB-4E1D-84A0-0852FB054D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50355" y="1431939"/>
            <a:ext cx="5832045" cy="4694239"/>
          </a:xfrm>
        </p:spPr>
        <p:txBody>
          <a:bodyPr>
            <a:normAutofit/>
          </a:bodyPr>
          <a:lstStyle/>
          <a:p>
            <a:r>
              <a:rPr lang="en-US" sz="1200" dirty="0" err="1"/>
              <a:t>tosca_definitions_version</a:t>
            </a:r>
            <a:r>
              <a:rPr lang="en-US" sz="1200" dirty="0"/>
              <a:t>: tosca_simple_yaml_1_3</a:t>
            </a:r>
          </a:p>
          <a:p>
            <a:r>
              <a:rPr lang="en-US" sz="1200" dirty="0" err="1"/>
              <a:t>topology_template</a:t>
            </a:r>
            <a:r>
              <a:rPr lang="en-US" sz="1200" dirty="0"/>
              <a:t>:</a:t>
            </a:r>
          </a:p>
          <a:p>
            <a:r>
              <a:rPr lang="en-US" sz="1200" dirty="0"/>
              <a:t>inputs:</a:t>
            </a:r>
          </a:p>
          <a:p>
            <a:r>
              <a:rPr lang="en-US" sz="1200" dirty="0"/>
              <a:t>    </a:t>
            </a:r>
            <a:r>
              <a:rPr lang="en-US" sz="1200" dirty="0" err="1"/>
              <a:t>region_name</a:t>
            </a:r>
            <a:r>
              <a:rPr lang="en-US" sz="1200" dirty="0"/>
              <a:t>:</a:t>
            </a:r>
          </a:p>
          <a:p>
            <a:r>
              <a:rPr lang="en-US" sz="1200" dirty="0"/>
              <a:t>      type: string</a:t>
            </a:r>
          </a:p>
          <a:p>
            <a:r>
              <a:rPr lang="en-US" sz="1200" dirty="0"/>
              <a:t>    </a:t>
            </a:r>
            <a:r>
              <a:rPr lang="en-US" sz="1200" dirty="0" err="1"/>
              <a:t>cidr</a:t>
            </a:r>
            <a:r>
              <a:rPr lang="en-US" sz="1200" dirty="0"/>
              <a:t>:</a:t>
            </a:r>
          </a:p>
          <a:p>
            <a:r>
              <a:rPr lang="en-US" sz="1200" dirty="0"/>
              <a:t>      type: string</a:t>
            </a:r>
          </a:p>
          <a:p>
            <a:r>
              <a:rPr lang="en-US" sz="1200" dirty="0"/>
              <a:t>  </a:t>
            </a:r>
            <a:r>
              <a:rPr lang="en-US" sz="1200" dirty="0" err="1"/>
              <a:t>node_templates</a:t>
            </a:r>
            <a:r>
              <a:rPr lang="en-US" sz="1200" dirty="0"/>
              <a:t>:</a:t>
            </a:r>
          </a:p>
          <a:p>
            <a:r>
              <a:rPr lang="en-US" sz="1200" dirty="0"/>
              <a:t>    subnet:</a:t>
            </a:r>
          </a:p>
          <a:p>
            <a:r>
              <a:rPr lang="en-US" sz="1200" dirty="0"/>
              <a:t>      type: </a:t>
            </a:r>
            <a:r>
              <a:rPr lang="en-US" sz="1200" dirty="0" err="1"/>
              <a:t>aws:Subnet</a:t>
            </a:r>
            <a:endParaRPr lang="en-US" sz="1200" dirty="0"/>
          </a:p>
          <a:p>
            <a:r>
              <a:rPr lang="en-US" sz="1200" dirty="0"/>
              <a:t>      properties:</a:t>
            </a:r>
          </a:p>
          <a:p>
            <a:r>
              <a:rPr lang="en-US" sz="1200" dirty="0"/>
              <a:t>        </a:t>
            </a:r>
            <a:r>
              <a:rPr lang="en-US" sz="1200" dirty="0" err="1"/>
              <a:t>cidr_block</a:t>
            </a:r>
            <a:r>
              <a:rPr lang="en-US" sz="1200" dirty="0"/>
              <a:t>: { </a:t>
            </a:r>
            <a:r>
              <a:rPr lang="en-US" sz="1200" dirty="0" err="1"/>
              <a:t>get_input</a:t>
            </a:r>
            <a:r>
              <a:rPr lang="en-US" sz="1200" dirty="0"/>
              <a:t>: </a:t>
            </a:r>
            <a:r>
              <a:rPr lang="en-US" sz="1200" dirty="0" err="1"/>
              <a:t>cidr</a:t>
            </a:r>
            <a:r>
              <a:rPr lang="en-US" sz="1200" dirty="0"/>
              <a:t> }</a:t>
            </a:r>
          </a:p>
          <a:p>
            <a:r>
              <a:rPr lang="en-US" sz="1200" dirty="0"/>
              <a:t>      requirements:</a:t>
            </a:r>
          </a:p>
          <a:p>
            <a:r>
              <a:rPr lang="en-US" sz="1200" dirty="0"/>
              <a:t>        - </a:t>
            </a:r>
            <a:r>
              <a:rPr lang="en-US" sz="1200" dirty="0" err="1"/>
              <a:t>vpc</a:t>
            </a:r>
            <a:r>
              <a:rPr lang="en-US" sz="1200" dirty="0"/>
              <a:t>: </a:t>
            </a:r>
            <a:r>
              <a:rPr lang="en-US" sz="1200" dirty="0" err="1"/>
              <a:t>vpc</a:t>
            </a:r>
            <a:endParaRPr lang="en-US" sz="1200" dirty="0"/>
          </a:p>
          <a:p>
            <a:r>
              <a:rPr lang="en-US" sz="1200" dirty="0"/>
              <a:t>    </a:t>
            </a:r>
            <a:r>
              <a:rPr lang="en-US" sz="1200" dirty="0" err="1"/>
              <a:t>vpc</a:t>
            </a:r>
            <a:r>
              <a:rPr lang="en-US" sz="1200" dirty="0"/>
              <a:t>:</a:t>
            </a:r>
          </a:p>
          <a:p>
            <a:r>
              <a:rPr lang="en-US" sz="1200" dirty="0"/>
              <a:t>      type: </a:t>
            </a:r>
            <a:r>
              <a:rPr lang="en-US" sz="1200" dirty="0" err="1"/>
              <a:t>aws:VirtualPrivateCloud</a:t>
            </a:r>
            <a:endParaRPr lang="en-US" sz="1200" dirty="0"/>
          </a:p>
          <a:p>
            <a:r>
              <a:rPr lang="en-US" sz="1200" dirty="0"/>
              <a:t>      properties:</a:t>
            </a:r>
          </a:p>
          <a:p>
            <a:r>
              <a:rPr lang="en-US" sz="1200" dirty="0"/>
              <a:t>        </a:t>
            </a:r>
            <a:r>
              <a:rPr lang="en-US" sz="1200" dirty="0" err="1"/>
              <a:t>region_name</a:t>
            </a:r>
            <a:r>
              <a:rPr lang="en-US" sz="1200" dirty="0"/>
              <a:t>: { </a:t>
            </a:r>
            <a:r>
              <a:rPr lang="en-US" sz="1200" dirty="0" err="1"/>
              <a:t>get_input</a:t>
            </a:r>
            <a:r>
              <a:rPr lang="en-US" sz="1200" dirty="0"/>
              <a:t>: </a:t>
            </a:r>
            <a:r>
              <a:rPr lang="en-US" sz="1200" dirty="0" err="1"/>
              <a:t>region_name</a:t>
            </a:r>
            <a:r>
              <a:rPr lang="en-US" sz="1200" dirty="0"/>
              <a:t> }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8F4029-B26C-4BFE-8801-9363BAA4E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E592-F2E3-49A5-8A61-E2DF1BAE44CA}" type="slidenum">
              <a:rPr lang="en-US" smtClean="0"/>
              <a:pPr/>
              <a:t>4</a:t>
            </a:fld>
            <a:endParaRPr lang="en-US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734C8F8-954E-4417-955F-4EC620262ACB}"/>
              </a:ext>
            </a:extLst>
          </p:cNvPr>
          <p:cNvCxnSpPr>
            <a:cxnSpLocks/>
            <a:stCxn id="9" idx="2"/>
            <a:endCxn id="6" idx="2"/>
          </p:cNvCxnSpPr>
          <p:nvPr/>
        </p:nvCxnSpPr>
        <p:spPr>
          <a:xfrm flipV="1">
            <a:off x="3203815" y="3902877"/>
            <a:ext cx="0" cy="642868"/>
          </a:xfrm>
          <a:prstGeom prst="straightConnector1">
            <a:avLst/>
          </a:prstGeom>
          <a:ln w="19050">
            <a:solidFill>
              <a:schemeClr val="accent5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Shape 868">
            <a:extLst>
              <a:ext uri="{FF2B5EF4-FFF2-40B4-BE49-F238E27FC236}">
                <a16:creationId xmlns:a16="http://schemas.microsoft.com/office/drawing/2014/main" id="{C0613974-4E26-4304-9326-5699DEC56629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263652" y="2188644"/>
            <a:ext cx="635067" cy="72525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851D6D9E-3EBD-486F-B4A3-6C71570591CF}"/>
              </a:ext>
            </a:extLst>
          </p:cNvPr>
          <p:cNvCxnSpPr>
            <a:cxnSpLocks/>
            <a:stCxn id="6" idx="3"/>
          </p:cNvCxnSpPr>
          <p:nvPr/>
        </p:nvCxnSpPr>
        <p:spPr>
          <a:xfrm flipH="1" flipV="1">
            <a:off x="2577253" y="3650991"/>
            <a:ext cx="1032962" cy="11968"/>
          </a:xfrm>
          <a:prstGeom prst="straightConnector1">
            <a:avLst/>
          </a:prstGeom>
          <a:ln w="19050">
            <a:solidFill>
              <a:schemeClr val="accent5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14">
            <a:extLst>
              <a:ext uri="{FF2B5EF4-FFF2-40B4-BE49-F238E27FC236}">
                <a16:creationId xmlns:a16="http://schemas.microsoft.com/office/drawing/2014/main" id="{7B99708F-16D7-481C-AE95-491A39CB21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7305" y="3432005"/>
            <a:ext cx="229523" cy="437128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vert270" wrap="none" lIns="0" rIns="0" anchor="ctr"/>
          <a:lstStyle/>
          <a:p>
            <a:pPr algn="ctr">
              <a:spcBef>
                <a:spcPct val="0"/>
              </a:spcBef>
            </a:pPr>
            <a:r>
              <a:rPr lang="en-US" altLang="zh-CN" sz="1200" dirty="0"/>
              <a:t>link</a:t>
            </a:r>
          </a:p>
        </p:txBody>
      </p:sp>
      <p:sp>
        <p:nvSpPr>
          <p:cNvPr id="6" name="Rectangle: Rounded Corners 41">
            <a:extLst>
              <a:ext uri="{FF2B5EF4-FFF2-40B4-BE49-F238E27FC236}">
                <a16:creationId xmlns:a16="http://schemas.microsoft.com/office/drawing/2014/main" id="{6EE163A5-32B2-4912-856F-308C511FE5A1}"/>
              </a:ext>
            </a:extLst>
          </p:cNvPr>
          <p:cNvSpPr/>
          <p:nvPr/>
        </p:nvSpPr>
        <p:spPr>
          <a:xfrm>
            <a:off x="2797415" y="3423041"/>
            <a:ext cx="812800" cy="479835"/>
          </a:xfrm>
          <a:prstGeom prst="roundRect">
            <a:avLst/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wrap="none" tIns="0" anchor="ctr"/>
          <a:lstStyle/>
          <a:p>
            <a:pPr algn="ctr">
              <a:spcBef>
                <a:spcPct val="0"/>
              </a:spcBef>
            </a:pPr>
            <a:r>
              <a:rPr lang="en-US" sz="1200" i="1" dirty="0">
                <a:solidFill>
                  <a:srgbClr val="000000"/>
                </a:solidFill>
                <a:ea typeface="宋体" pitchFamily="2" charset="-122"/>
              </a:rPr>
              <a:t>subnet</a:t>
            </a:r>
          </a:p>
        </p:txBody>
      </p:sp>
      <p:cxnSp>
        <p:nvCxnSpPr>
          <p:cNvPr id="31" name="Straight Connector 12">
            <a:extLst>
              <a:ext uri="{FF2B5EF4-FFF2-40B4-BE49-F238E27FC236}">
                <a16:creationId xmlns:a16="http://schemas.microsoft.com/office/drawing/2014/main" id="{3E0760B7-BF3C-4CAD-A296-AEFEFB0982D8}"/>
              </a:ext>
            </a:extLst>
          </p:cNvPr>
          <p:cNvCxnSpPr>
            <a:cxnSpLocks noChangeShapeType="1"/>
            <a:stCxn id="30" idx="3"/>
            <a:endCxn id="6" idx="2"/>
          </p:cNvCxnSpPr>
          <p:nvPr/>
        </p:nvCxnSpPr>
        <p:spPr bwMode="auto">
          <a:xfrm rot="16200000" flipV="1">
            <a:off x="2719711" y="4386981"/>
            <a:ext cx="968213" cy="4"/>
          </a:xfrm>
          <a:prstGeom prst="bentConnector3">
            <a:avLst>
              <a:gd name="adj1" fmla="val 50000"/>
            </a:avLst>
          </a:prstGeom>
          <a:noFill/>
          <a:ln w="19050" cap="sq">
            <a:solidFill>
              <a:srgbClr val="FCD5B5"/>
            </a:solidFill>
            <a:miter lim="800000"/>
            <a:headEnd/>
            <a:tailEnd/>
          </a:ln>
          <a:effectLst>
            <a:outerShdw dist="25401" dir="2700000" algn="tl" rotWithShape="0">
              <a:srgbClr val="984807">
                <a:alpha val="60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" name="Rectangle 14">
            <a:extLst>
              <a:ext uri="{FF2B5EF4-FFF2-40B4-BE49-F238E27FC236}">
                <a16:creationId xmlns:a16="http://schemas.microsoft.com/office/drawing/2014/main" id="{873165EE-514A-4E9E-B067-E91AF66A2DBA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3077875" y="4608266"/>
            <a:ext cx="251886" cy="777531"/>
          </a:xfrm>
          <a:prstGeom prst="rect">
            <a:avLst/>
          </a:prstGeo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9525">
            <a:solidFill>
              <a:srgbClr val="E46C0A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vert="vert" wrap="none" lIns="0" tIns="45720" rIns="0" bIns="45720" anchor="ctr"/>
          <a:lstStyle/>
          <a:p>
            <a:pPr algn="ctr" eaLnBrk="1" hangingPunct="1">
              <a:defRPr/>
            </a:pPr>
            <a:r>
              <a:rPr lang="en-US" altLang="zh-CN" sz="1200" dirty="0">
                <a:cs typeface="Arial" charset="0"/>
              </a:rPr>
              <a:t>region</a:t>
            </a:r>
          </a:p>
        </p:txBody>
      </p:sp>
      <p:sp>
        <p:nvSpPr>
          <p:cNvPr id="9" name="Rectangle: Rounded Corners 20">
            <a:extLst>
              <a:ext uri="{FF2B5EF4-FFF2-40B4-BE49-F238E27FC236}">
                <a16:creationId xmlns:a16="http://schemas.microsoft.com/office/drawing/2014/main" id="{2805E8EC-E840-40D8-895A-B390CBC9432D}"/>
              </a:ext>
            </a:extLst>
          </p:cNvPr>
          <p:cNvSpPr/>
          <p:nvPr/>
        </p:nvSpPr>
        <p:spPr>
          <a:xfrm>
            <a:off x="2815050" y="4167509"/>
            <a:ext cx="777531" cy="378235"/>
          </a:xfrm>
          <a:prstGeom prst="roundRect">
            <a:avLst/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wrap="none" tIns="0" anchor="ctr"/>
          <a:lstStyle/>
          <a:p>
            <a:pPr algn="ctr">
              <a:spcBef>
                <a:spcPct val="0"/>
              </a:spcBef>
            </a:pPr>
            <a:r>
              <a:rPr lang="en-US" sz="1200" i="1" dirty="0" err="1">
                <a:solidFill>
                  <a:srgbClr val="000000"/>
                </a:solidFill>
                <a:ea typeface="宋体" pitchFamily="2" charset="-122"/>
              </a:rPr>
              <a:t>vpc</a:t>
            </a:r>
            <a:endParaRPr lang="en-US" sz="1200" i="1" dirty="0">
              <a:solidFill>
                <a:srgbClr val="000000"/>
              </a:solidFill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11864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DE31D-3C23-4FC4-9B22-249D885CB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Substitution Mapping—Stitching Substituting Template into Containing Topology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759C20-DEBF-408A-8007-5945ED04B2D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2021 Ubicity Corp.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F32C94-2A29-4561-BBCE-3B775146F1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F8BD21-A8F1-4909-9123-49C8C05E8527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Rounded Rectangle 92">
            <a:extLst>
              <a:ext uri="{FF2B5EF4-FFF2-40B4-BE49-F238E27FC236}">
                <a16:creationId xmlns:a16="http://schemas.microsoft.com/office/drawing/2014/main" id="{2DE64630-7415-4D47-9BF4-39E9D6FBCC19}"/>
              </a:ext>
            </a:extLst>
          </p:cNvPr>
          <p:cNvSpPr/>
          <p:nvPr/>
        </p:nvSpPr>
        <p:spPr>
          <a:xfrm>
            <a:off x="7862630" y="3104521"/>
            <a:ext cx="1512308" cy="2520876"/>
          </a:xfrm>
          <a:prstGeom prst="roundRect">
            <a:avLst/>
          </a:prstGeom>
          <a:gradFill rotWithShape="1">
            <a:gsLst>
              <a:gs pos="0">
                <a:schemeClr val="accent3">
                  <a:lumMod val="41000"/>
                  <a:lumOff val="59000"/>
                </a:schemeClr>
              </a:gs>
              <a:gs pos="35001">
                <a:schemeClr val="accent3">
                  <a:lumMod val="32000"/>
                  <a:lumOff val="68000"/>
                </a:schemeClr>
              </a:gs>
              <a:gs pos="100000">
                <a:schemeClr val="accent3">
                  <a:lumMod val="12000"/>
                  <a:lumOff val="88000"/>
                </a:schemeClr>
              </a:gs>
            </a:gsLst>
            <a:lin ang="16200000" scaled="1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lIns="182880" tIns="0" rIns="91440" bIns="45720"/>
          <a:lstStyle/>
          <a:p>
            <a:pPr algn="ctr"/>
            <a:r>
              <a:rPr lang="en-US" sz="1400" b="1" i="1" dirty="0"/>
              <a:t>AWS Network Service</a:t>
            </a:r>
          </a:p>
          <a:p>
            <a:pPr algn="ctr"/>
            <a:r>
              <a:rPr lang="en-US" sz="1400" b="1" i="1" dirty="0"/>
              <a:t>Template</a:t>
            </a:r>
          </a:p>
          <a:p>
            <a:pPr algn="ctr"/>
            <a:endParaRPr lang="en-US" sz="1600" b="1" i="1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994665A-A406-407C-B523-CD504E74346A}"/>
              </a:ext>
            </a:extLst>
          </p:cNvPr>
          <p:cNvCxnSpPr>
            <a:cxnSpLocks/>
            <a:stCxn id="13" idx="2"/>
            <a:endCxn id="10" idx="2"/>
          </p:cNvCxnSpPr>
          <p:nvPr/>
        </p:nvCxnSpPr>
        <p:spPr>
          <a:xfrm flipV="1">
            <a:off x="8580515" y="4576928"/>
            <a:ext cx="0" cy="642868"/>
          </a:xfrm>
          <a:prstGeom prst="straightConnector1">
            <a:avLst/>
          </a:prstGeom>
          <a:ln w="19050">
            <a:solidFill>
              <a:schemeClr val="accent5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Shape 868">
            <a:extLst>
              <a:ext uri="{FF2B5EF4-FFF2-40B4-BE49-F238E27FC236}">
                <a16:creationId xmlns:a16="http://schemas.microsoft.com/office/drawing/2014/main" id="{0AE0E148-E7BF-416D-A126-B171C2D15AFC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640352" y="2862695"/>
            <a:ext cx="635067" cy="72525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D607A5A-93F6-46E1-B9A9-E2E0BD49F058}"/>
              </a:ext>
            </a:extLst>
          </p:cNvPr>
          <p:cNvCxnSpPr>
            <a:cxnSpLocks/>
            <a:stCxn id="10" idx="3"/>
          </p:cNvCxnSpPr>
          <p:nvPr/>
        </p:nvCxnSpPr>
        <p:spPr>
          <a:xfrm flipH="1" flipV="1">
            <a:off x="7953953" y="4325042"/>
            <a:ext cx="1032962" cy="11968"/>
          </a:xfrm>
          <a:prstGeom prst="straightConnector1">
            <a:avLst/>
          </a:prstGeom>
          <a:ln w="19050">
            <a:solidFill>
              <a:schemeClr val="accent5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14">
            <a:extLst>
              <a:ext uri="{FF2B5EF4-FFF2-40B4-BE49-F238E27FC236}">
                <a16:creationId xmlns:a16="http://schemas.microsoft.com/office/drawing/2014/main" id="{2CB1BF7D-A035-43B2-8F92-AE2558F982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4005" y="4106056"/>
            <a:ext cx="229523" cy="437128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vert270" wrap="none" lIns="0" rIns="0" anchor="ctr"/>
          <a:lstStyle/>
          <a:p>
            <a:pPr algn="ctr">
              <a:spcBef>
                <a:spcPct val="0"/>
              </a:spcBef>
            </a:pPr>
            <a:r>
              <a:rPr lang="en-US" altLang="zh-CN" sz="1200" dirty="0"/>
              <a:t>link</a:t>
            </a:r>
          </a:p>
        </p:txBody>
      </p:sp>
      <p:sp>
        <p:nvSpPr>
          <p:cNvPr id="10" name="Rectangle: Rounded Corners 41">
            <a:extLst>
              <a:ext uri="{FF2B5EF4-FFF2-40B4-BE49-F238E27FC236}">
                <a16:creationId xmlns:a16="http://schemas.microsoft.com/office/drawing/2014/main" id="{8229D654-63AA-43D8-A52A-FF5F9CF10976}"/>
              </a:ext>
            </a:extLst>
          </p:cNvPr>
          <p:cNvSpPr/>
          <p:nvPr/>
        </p:nvSpPr>
        <p:spPr>
          <a:xfrm>
            <a:off x="8174115" y="4097092"/>
            <a:ext cx="812800" cy="479835"/>
          </a:xfrm>
          <a:prstGeom prst="roundRect">
            <a:avLst/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wrap="none" tIns="0" anchor="ctr"/>
          <a:lstStyle/>
          <a:p>
            <a:pPr algn="ctr">
              <a:spcBef>
                <a:spcPct val="0"/>
              </a:spcBef>
            </a:pPr>
            <a:r>
              <a:rPr lang="en-US" sz="1200" i="1" dirty="0">
                <a:solidFill>
                  <a:srgbClr val="000000"/>
                </a:solidFill>
                <a:ea typeface="宋体" pitchFamily="2" charset="-122"/>
              </a:rPr>
              <a:t>subnet</a:t>
            </a:r>
          </a:p>
        </p:txBody>
      </p:sp>
      <p:cxnSp>
        <p:nvCxnSpPr>
          <p:cNvPr id="11" name="Straight Connector 12">
            <a:extLst>
              <a:ext uri="{FF2B5EF4-FFF2-40B4-BE49-F238E27FC236}">
                <a16:creationId xmlns:a16="http://schemas.microsoft.com/office/drawing/2014/main" id="{FC532F2A-C14B-48B9-BFAB-700435F3D890}"/>
              </a:ext>
            </a:extLst>
          </p:cNvPr>
          <p:cNvCxnSpPr>
            <a:cxnSpLocks noChangeShapeType="1"/>
            <a:endCxn id="10" idx="2"/>
          </p:cNvCxnSpPr>
          <p:nvPr/>
        </p:nvCxnSpPr>
        <p:spPr bwMode="auto">
          <a:xfrm rot="16200000" flipV="1">
            <a:off x="8096411" y="5061032"/>
            <a:ext cx="968213" cy="4"/>
          </a:xfrm>
          <a:prstGeom prst="bentConnector3">
            <a:avLst>
              <a:gd name="adj1" fmla="val 50000"/>
            </a:avLst>
          </a:prstGeom>
          <a:noFill/>
          <a:ln w="19050" cap="sq">
            <a:solidFill>
              <a:srgbClr val="FCD5B5"/>
            </a:solidFill>
            <a:miter lim="800000"/>
            <a:headEnd/>
            <a:tailEnd/>
          </a:ln>
          <a:effectLst>
            <a:outerShdw dist="25401" dir="2700000" algn="tl" rotWithShape="0">
              <a:srgbClr val="984807">
                <a:alpha val="60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Rectangle 14">
            <a:extLst>
              <a:ext uri="{FF2B5EF4-FFF2-40B4-BE49-F238E27FC236}">
                <a16:creationId xmlns:a16="http://schemas.microsoft.com/office/drawing/2014/main" id="{07E6D0E5-F2BE-464A-9C36-2C5893E9F786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471098" y="5326628"/>
            <a:ext cx="251886" cy="777531"/>
          </a:xfrm>
          <a:prstGeom prst="rect">
            <a:avLst/>
          </a:prstGeo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9525">
            <a:solidFill>
              <a:srgbClr val="E46C0A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vert="vert" wrap="none" lIns="0" tIns="45720" rIns="0" bIns="45720" anchor="ctr"/>
          <a:lstStyle/>
          <a:p>
            <a:pPr algn="ctr" eaLnBrk="1" hangingPunct="1">
              <a:defRPr/>
            </a:pPr>
            <a:r>
              <a:rPr lang="en-US" altLang="zh-CN" sz="1200" dirty="0">
                <a:cs typeface="Arial" charset="0"/>
              </a:rPr>
              <a:t>region</a:t>
            </a:r>
          </a:p>
        </p:txBody>
      </p:sp>
      <p:sp>
        <p:nvSpPr>
          <p:cNvPr id="13" name="Rectangle: Rounded Corners 20">
            <a:extLst>
              <a:ext uri="{FF2B5EF4-FFF2-40B4-BE49-F238E27FC236}">
                <a16:creationId xmlns:a16="http://schemas.microsoft.com/office/drawing/2014/main" id="{154D09D7-48CF-4990-83B8-A2900B105AE8}"/>
              </a:ext>
            </a:extLst>
          </p:cNvPr>
          <p:cNvSpPr/>
          <p:nvPr/>
        </p:nvSpPr>
        <p:spPr>
          <a:xfrm>
            <a:off x="8191750" y="4841560"/>
            <a:ext cx="777531" cy="378235"/>
          </a:xfrm>
          <a:prstGeom prst="roundRect">
            <a:avLst/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wrap="none" tIns="0" anchor="ctr"/>
          <a:lstStyle/>
          <a:p>
            <a:pPr algn="ctr">
              <a:spcBef>
                <a:spcPct val="0"/>
              </a:spcBef>
            </a:pPr>
            <a:r>
              <a:rPr lang="en-US" sz="1200" i="1" dirty="0" err="1">
                <a:solidFill>
                  <a:srgbClr val="000000"/>
                </a:solidFill>
                <a:ea typeface="宋体" pitchFamily="2" charset="-122"/>
              </a:rPr>
              <a:t>vpc</a:t>
            </a:r>
            <a:endParaRPr lang="en-US" sz="1200" i="1" dirty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012CAEDD-1F09-455D-B3AD-B0EF99549B1F}"/>
              </a:ext>
            </a:extLst>
          </p:cNvPr>
          <p:cNvSpPr/>
          <p:nvPr/>
        </p:nvSpPr>
        <p:spPr>
          <a:xfrm>
            <a:off x="4870651" y="2234101"/>
            <a:ext cx="2740681" cy="625555"/>
          </a:xfrm>
          <a:custGeom>
            <a:avLst/>
            <a:gdLst>
              <a:gd name="connsiteX0" fmla="*/ 2055511 w 2055511"/>
              <a:gd name="connsiteY0" fmla="*/ 401864 h 401864"/>
              <a:gd name="connsiteX1" fmla="*/ 1367822 w 2055511"/>
              <a:gd name="connsiteY1" fmla="*/ 16456 h 401864"/>
              <a:gd name="connsiteX2" fmla="*/ 0 w 2055511"/>
              <a:gd name="connsiteY2" fmla="*/ 107140 h 401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55511" h="401864">
                <a:moveTo>
                  <a:pt x="2055511" y="401864"/>
                </a:moveTo>
                <a:cubicBezTo>
                  <a:pt x="1882959" y="233720"/>
                  <a:pt x="1710407" y="65577"/>
                  <a:pt x="1367822" y="16456"/>
                </a:cubicBezTo>
                <a:cubicBezTo>
                  <a:pt x="1025237" y="-32665"/>
                  <a:pt x="512618" y="37237"/>
                  <a:pt x="0" y="107140"/>
                </a:cubicBezTo>
              </a:path>
            </a:pathLst>
          </a:custGeom>
          <a:noFill/>
          <a:ln>
            <a:solidFill>
              <a:srgbClr val="7030A0"/>
            </a:solidFill>
            <a:prstDash val="sys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0F0E4CF-5D0F-45F3-B352-3F1F9C3AACAA}"/>
              </a:ext>
            </a:extLst>
          </p:cNvPr>
          <p:cNvSpPr/>
          <p:nvPr/>
        </p:nvSpPr>
        <p:spPr>
          <a:xfrm>
            <a:off x="5833895" y="2405574"/>
            <a:ext cx="1136850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zh-CN" sz="1400" b="1" i="1" dirty="0"/>
              <a:t>substitutes</a:t>
            </a:r>
            <a:endParaRPr lang="en-US" sz="1400" b="1" dirty="0"/>
          </a:p>
        </p:txBody>
      </p:sp>
      <p:sp>
        <p:nvSpPr>
          <p:cNvPr id="28" name="Web Server Tier">
            <a:extLst>
              <a:ext uri="{FF2B5EF4-FFF2-40B4-BE49-F238E27FC236}">
                <a16:creationId xmlns:a16="http://schemas.microsoft.com/office/drawing/2014/main" id="{C258B1A7-F8A0-49DD-9C26-A0CECA392A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8670" y="1748950"/>
            <a:ext cx="2287723" cy="407093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tIns="0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i="1" dirty="0">
                <a:solidFill>
                  <a:srgbClr val="000000"/>
                </a:solidFill>
              </a:rPr>
              <a:t>network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6DE0464-1ECD-4FB2-8221-AD6CDC9D7E36}"/>
              </a:ext>
            </a:extLst>
          </p:cNvPr>
          <p:cNvSpPr/>
          <p:nvPr/>
        </p:nvSpPr>
        <p:spPr>
          <a:xfrm>
            <a:off x="2568670" y="2267811"/>
            <a:ext cx="2287723" cy="406400"/>
          </a:xfrm>
          <a:prstGeom prst="rect">
            <a:avLst/>
          </a:prstGeom>
          <a:solidFill>
            <a:schemeClr val="bg2">
              <a:alpha val="60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tIns="0" bIns="0" rtlCol="0" anchor="ctr"/>
          <a:lstStyle/>
          <a:p>
            <a:pPr algn="ctr"/>
            <a:r>
              <a:rPr lang="en-US" sz="1467" b="1" kern="0" dirty="0" err="1">
                <a:solidFill>
                  <a:schemeClr val="tx1"/>
                </a:solidFill>
              </a:rPr>
              <a:t>AbstractNetwork</a:t>
            </a:r>
            <a:endParaRPr lang="en-US" sz="1467" b="1" kern="0" dirty="0">
              <a:solidFill>
                <a:schemeClr val="tx1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5FC5597-FD04-4889-9D21-D5C0F7E9A278}"/>
              </a:ext>
            </a:extLst>
          </p:cNvPr>
          <p:cNvSpPr/>
          <p:nvPr/>
        </p:nvSpPr>
        <p:spPr>
          <a:xfrm>
            <a:off x="2568671" y="2856407"/>
            <a:ext cx="1335943" cy="7076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300" b="1" dirty="0">
                <a:solidFill>
                  <a:schemeClr val="tx2">
                    <a:lumMod val="50000"/>
                  </a:schemeClr>
                </a:solidFill>
              </a:rPr>
              <a:t>Properties</a:t>
            </a:r>
          </a:p>
          <a:p>
            <a:pPr marL="154513" indent="-154513">
              <a:buFont typeface="Arial" panose="020B0604020202020204" pitchFamily="34" charset="0"/>
              <a:buChar char="•"/>
              <a:defRPr/>
            </a:pPr>
            <a:r>
              <a:rPr lang="en-US" sz="1300" i="1" dirty="0" err="1">
                <a:ea typeface="Times New Roman"/>
                <a:cs typeface="Calibri"/>
              </a:rPr>
              <a:t>region_name</a:t>
            </a:r>
            <a:endParaRPr lang="en-US" sz="1300" i="1" dirty="0">
              <a:ea typeface="Times New Roman"/>
              <a:cs typeface="Calibri"/>
            </a:endParaRPr>
          </a:p>
          <a:p>
            <a:pPr marL="154513" indent="-154513">
              <a:buFont typeface="Arial" panose="020B0604020202020204" pitchFamily="34" charset="0"/>
              <a:buChar char="•"/>
              <a:defRPr/>
            </a:pPr>
            <a:r>
              <a:rPr lang="en-US" sz="1300" i="1" dirty="0" err="1">
                <a:solidFill>
                  <a:schemeClr val="tx2">
                    <a:lumMod val="50000"/>
                  </a:schemeClr>
                </a:solidFill>
              </a:rPr>
              <a:t>cidr</a:t>
            </a:r>
            <a:endParaRPr lang="en-US" sz="1300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1" name="Web Server Tier">
            <a:extLst>
              <a:ext uri="{FF2B5EF4-FFF2-40B4-BE49-F238E27FC236}">
                <a16:creationId xmlns:a16="http://schemas.microsoft.com/office/drawing/2014/main" id="{3102411A-69F8-461F-87C4-4883AF7E6C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3224" y="2893365"/>
            <a:ext cx="1565559" cy="941633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 w="6350">
            <a:solidFill>
              <a:schemeClr val="accent1"/>
            </a:solidFill>
            <a:round/>
            <a:headEnd/>
            <a:tailEnd/>
          </a:ln>
          <a:effectLst/>
        </p:spPr>
        <p:txBody>
          <a:bodyPr tIns="0" bIns="0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en-US" altLang="en-US" sz="1300" b="1" dirty="0">
                <a:latin typeface="+mn-lt"/>
              </a:rPr>
              <a:t>Capabilities</a:t>
            </a:r>
          </a:p>
        </p:txBody>
      </p:sp>
      <p:sp>
        <p:nvSpPr>
          <p:cNvPr id="32" name="Rectangle 14">
            <a:extLst>
              <a:ext uri="{FF2B5EF4-FFF2-40B4-BE49-F238E27FC236}">
                <a16:creationId xmlns:a16="http://schemas.microsoft.com/office/drawing/2014/main" id="{CB549A76-1353-4250-A04B-AF41812A49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8857" y="3213397"/>
            <a:ext cx="1421567" cy="401983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wrap="none" lIns="0" rIns="0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latin typeface="+mn-lt"/>
              </a:rPr>
              <a:t>Linkable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i="1" dirty="0">
                <a:latin typeface="+mn-lt"/>
              </a:rPr>
              <a:t>link</a:t>
            </a:r>
          </a:p>
        </p:txBody>
      </p:sp>
      <p:sp>
        <p:nvSpPr>
          <p:cNvPr id="33" name="Web Server Tier">
            <a:extLst>
              <a:ext uri="{FF2B5EF4-FFF2-40B4-BE49-F238E27FC236}">
                <a16:creationId xmlns:a16="http://schemas.microsoft.com/office/drawing/2014/main" id="{AED16B5B-E94C-4948-AD29-6E24CB0D38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6751" y="4091654"/>
            <a:ext cx="1721209" cy="1651415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 w="6350">
            <a:solidFill>
              <a:schemeClr val="accent1"/>
            </a:solidFill>
            <a:round/>
            <a:headEnd/>
            <a:tailEnd/>
          </a:ln>
          <a:effectLst/>
        </p:spPr>
        <p:txBody>
          <a:bodyPr lIns="0" tIns="0" rIns="0" bIns="0"/>
          <a:lstStyle/>
          <a:p>
            <a:pPr algn="ctr"/>
            <a:r>
              <a:rPr lang="en-US" altLang="en-US" sz="1300" b="1" dirty="0" err="1"/>
              <a:t>Lifecycle.Standard</a:t>
            </a:r>
            <a:endParaRPr lang="en-US" altLang="en-US" sz="1300" b="1" dirty="0"/>
          </a:p>
        </p:txBody>
      </p:sp>
      <p:sp>
        <p:nvSpPr>
          <p:cNvPr id="34" name="Rectangle 14">
            <a:extLst>
              <a:ext uri="{FF2B5EF4-FFF2-40B4-BE49-F238E27FC236}">
                <a16:creationId xmlns:a16="http://schemas.microsoft.com/office/drawing/2014/main" id="{0362B3CF-BA18-42C4-8D25-957DD8F0EB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4830" y="4454016"/>
            <a:ext cx="1341120" cy="292608"/>
          </a:xfrm>
          <a:prstGeom prst="rect">
            <a:avLst/>
          </a:prstGeom>
          <a:gradFill rotWithShape="1">
            <a:gsLst>
              <a:gs pos="0">
                <a:schemeClr val="accent3">
                  <a:lumMod val="60000"/>
                  <a:lumOff val="40000"/>
                </a:schemeClr>
              </a:gs>
              <a:gs pos="35001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  <a:lin ang="16200000" scaled="1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wrap="none" lIns="0" rIns="0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Arial" charset="0"/>
              </a:rPr>
              <a:t>create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68400D7-C288-4CA2-B664-7FD23428FE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3695" y="4835912"/>
            <a:ext cx="1341120" cy="292608"/>
          </a:xfrm>
          <a:prstGeom prst="rect">
            <a:avLst/>
          </a:prstGeom>
          <a:gradFill rotWithShape="1">
            <a:gsLst>
              <a:gs pos="0">
                <a:schemeClr val="accent3">
                  <a:lumMod val="60000"/>
                  <a:lumOff val="40000"/>
                </a:schemeClr>
              </a:gs>
              <a:gs pos="35001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  <a:lin ang="16200000" scaled="1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wrap="none" lIns="0" rIns="0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Arial" charset="0"/>
              </a:rPr>
              <a:t>configure</a:t>
            </a:r>
          </a:p>
        </p:txBody>
      </p:sp>
      <p:sp>
        <p:nvSpPr>
          <p:cNvPr id="36" name="Web Server Tier">
            <a:extLst>
              <a:ext uri="{FF2B5EF4-FFF2-40B4-BE49-F238E27FC236}">
                <a16:creationId xmlns:a16="http://schemas.microsoft.com/office/drawing/2014/main" id="{FEE8A041-6193-4BBD-BFB8-6EE97DF535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380" y="4091655"/>
            <a:ext cx="1565559" cy="1000914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 w="6350">
            <a:solidFill>
              <a:schemeClr val="accent1"/>
            </a:solidFill>
            <a:round/>
            <a:headEnd/>
            <a:tailEnd/>
          </a:ln>
          <a:effectLst/>
        </p:spPr>
        <p:txBody>
          <a:bodyPr tIns="0" bIns="0"/>
          <a:lstStyle/>
          <a:p>
            <a:pPr algn="ctr"/>
            <a:r>
              <a:rPr lang="en-US" altLang="en-US" sz="1300" b="1" dirty="0"/>
              <a:t>Requirements</a:t>
            </a:r>
          </a:p>
        </p:txBody>
      </p:sp>
      <p:sp>
        <p:nvSpPr>
          <p:cNvPr id="37" name="Rectangle 14">
            <a:extLst>
              <a:ext uri="{FF2B5EF4-FFF2-40B4-BE49-F238E27FC236}">
                <a16:creationId xmlns:a16="http://schemas.microsoft.com/office/drawing/2014/main" id="{029A4EDF-8B54-4A94-A7E5-B80015C741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3012" y="4433930"/>
            <a:ext cx="1421567" cy="401983"/>
          </a:xfrm>
          <a:prstGeom prst="rect">
            <a:avLst/>
          </a:prstGeo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9525">
            <a:solidFill>
              <a:srgbClr val="E46C0A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wrap="none" lIns="0" rIns="0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latin typeface="+mn-lt"/>
              </a:rPr>
              <a:t>Region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i="1" dirty="0">
                <a:latin typeface="+mn-lt"/>
              </a:rPr>
              <a:t>region</a:t>
            </a:r>
          </a:p>
        </p:txBody>
      </p:sp>
      <p:sp>
        <p:nvSpPr>
          <p:cNvPr id="38" name="Rectangle 14">
            <a:extLst>
              <a:ext uri="{FF2B5EF4-FFF2-40B4-BE49-F238E27FC236}">
                <a16:creationId xmlns:a16="http://schemas.microsoft.com/office/drawing/2014/main" id="{202AB772-5BB6-44E2-B3DD-4D696B3CD8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6588" y="5219963"/>
            <a:ext cx="1341120" cy="292608"/>
          </a:xfrm>
          <a:prstGeom prst="rect">
            <a:avLst/>
          </a:prstGeom>
          <a:gradFill rotWithShape="1">
            <a:gsLst>
              <a:gs pos="0">
                <a:schemeClr val="accent3">
                  <a:lumMod val="60000"/>
                  <a:lumOff val="40000"/>
                </a:schemeClr>
              </a:gs>
              <a:gs pos="35001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  <a:lin ang="16200000" scaled="1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wrap="none" lIns="0" rIns="0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Arial" charset="0"/>
              </a:rPr>
              <a:t>start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6BC5D0D-1B14-4335-AC80-56CFA49607D9}"/>
              </a:ext>
            </a:extLst>
          </p:cNvPr>
          <p:cNvSpPr/>
          <p:nvPr/>
        </p:nvSpPr>
        <p:spPr>
          <a:xfrm>
            <a:off x="6911616" y="5477657"/>
            <a:ext cx="124219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zh-CN" sz="1400" b="1" i="1" dirty="0"/>
              <a:t>maps</a:t>
            </a:r>
            <a:endParaRPr lang="en-US" sz="1400" b="1" dirty="0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2D2336BE-07D9-49B1-8432-F9476ADC3745}"/>
              </a:ext>
            </a:extLst>
          </p:cNvPr>
          <p:cNvSpPr/>
          <p:nvPr/>
        </p:nvSpPr>
        <p:spPr>
          <a:xfrm>
            <a:off x="5629797" y="4703221"/>
            <a:ext cx="2567283" cy="1140829"/>
          </a:xfrm>
          <a:custGeom>
            <a:avLst/>
            <a:gdLst>
              <a:gd name="connsiteX0" fmla="*/ 0 w 2574235"/>
              <a:gd name="connsiteY0" fmla="*/ 0 h 1209403"/>
              <a:gd name="connsiteX1" fmla="*/ 1192695 w 2574235"/>
              <a:gd name="connsiteY1" fmla="*/ 1103244 h 1209403"/>
              <a:gd name="connsiteX2" fmla="*/ 2574235 w 2574235"/>
              <a:gd name="connsiteY2" fmla="*/ 1103244 h 1209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74235" h="1209403">
                <a:moveTo>
                  <a:pt x="0" y="0"/>
                </a:moveTo>
                <a:cubicBezTo>
                  <a:pt x="381828" y="459685"/>
                  <a:pt x="763656" y="919370"/>
                  <a:pt x="1192695" y="1103244"/>
                </a:cubicBezTo>
                <a:cubicBezTo>
                  <a:pt x="1621734" y="1287118"/>
                  <a:pt x="2097984" y="1195181"/>
                  <a:pt x="2574235" y="1103244"/>
                </a:cubicBezTo>
              </a:path>
            </a:pathLst>
          </a:custGeom>
          <a:noFill/>
          <a:ln>
            <a:solidFill>
              <a:srgbClr val="EB8C00"/>
            </a:solidFill>
            <a:prstDash val="sysDash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/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E1DF27BB-2EF4-49CA-828E-3B2C7AAD423D}"/>
              </a:ext>
            </a:extLst>
          </p:cNvPr>
          <p:cNvCxnSpPr>
            <a:stCxn id="32" idx="3"/>
            <a:endCxn id="9" idx="1"/>
          </p:cNvCxnSpPr>
          <p:nvPr/>
        </p:nvCxnSpPr>
        <p:spPr>
          <a:xfrm>
            <a:off x="5630424" y="3414389"/>
            <a:ext cx="2103581" cy="910231"/>
          </a:xfrm>
          <a:prstGeom prst="straightConnector1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  <a:prstDash val="sysDash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59B48CD4-54F9-44A9-BDF5-1E609CA75B5C}"/>
              </a:ext>
            </a:extLst>
          </p:cNvPr>
          <p:cNvSpPr/>
          <p:nvPr/>
        </p:nvSpPr>
        <p:spPr>
          <a:xfrm>
            <a:off x="5942835" y="3819136"/>
            <a:ext cx="124219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zh-CN" sz="1400" b="1" i="1" dirty="0"/>
              <a:t>maps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462544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32775-5692-4F4A-AA2E-DE3178737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09959"/>
            <a:ext cx="10972800" cy="791551"/>
          </a:xfrm>
        </p:spPr>
        <p:txBody>
          <a:bodyPr/>
          <a:lstStyle/>
          <a:p>
            <a:r>
              <a:rPr lang="en-US" dirty="0"/>
              <a:t>Elements of Substitution Mappings—Substituted Type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F609E-64DE-4552-BE60-85C12BC36A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43115" y="1431925"/>
            <a:ext cx="6139285" cy="4694238"/>
          </a:xfrm>
        </p:spPr>
        <p:txBody>
          <a:bodyPr>
            <a:normAutofit/>
          </a:bodyPr>
          <a:lstStyle/>
          <a:p>
            <a:r>
              <a:rPr lang="en-US" sz="1400" dirty="0" err="1"/>
              <a:t>topology_template</a:t>
            </a:r>
            <a:r>
              <a:rPr lang="en-US" sz="1400" dirty="0"/>
              <a:t>:</a:t>
            </a:r>
          </a:p>
          <a:p>
            <a:r>
              <a:rPr lang="en-US" sz="1400" dirty="0"/>
              <a:t> </a:t>
            </a:r>
            <a:r>
              <a:rPr lang="en-US" sz="1400" dirty="0" err="1"/>
              <a:t>substitution_mappings</a:t>
            </a:r>
            <a:r>
              <a:rPr lang="en-US" sz="1400" dirty="0"/>
              <a:t>:</a:t>
            </a:r>
          </a:p>
          <a:p>
            <a:r>
              <a:rPr lang="en-US" sz="1400" b="1" dirty="0"/>
              <a:t>    </a:t>
            </a:r>
            <a:r>
              <a:rPr lang="en-US" sz="1400" b="1" dirty="0" err="1"/>
              <a:t>node_type</a:t>
            </a:r>
            <a:r>
              <a:rPr lang="en-US" sz="1400" b="1" dirty="0"/>
              <a:t>: </a:t>
            </a:r>
            <a:r>
              <a:rPr lang="en-US" sz="1400" b="1" dirty="0" err="1"/>
              <a:t>AbstractNetwork</a:t>
            </a:r>
            <a:r>
              <a:rPr lang="en-US" sz="1400" b="1" dirty="0"/>
              <a:t> </a:t>
            </a:r>
          </a:p>
          <a:p>
            <a:r>
              <a:rPr lang="en-US" sz="1400" dirty="0"/>
              <a:t>    properties:</a:t>
            </a:r>
          </a:p>
          <a:p>
            <a:r>
              <a:rPr lang="en-US" sz="1400" dirty="0"/>
              <a:t>      </a:t>
            </a:r>
            <a:r>
              <a:rPr lang="en-US" sz="1400" dirty="0" err="1"/>
              <a:t>region_name</a:t>
            </a:r>
            <a:r>
              <a:rPr lang="en-US" sz="1400" dirty="0"/>
              <a:t>:  [ </a:t>
            </a:r>
            <a:r>
              <a:rPr lang="en-US" sz="1400" dirty="0" err="1"/>
              <a:t>region_name</a:t>
            </a:r>
            <a:r>
              <a:rPr lang="en-US" sz="1400" dirty="0"/>
              <a:t> ]</a:t>
            </a:r>
          </a:p>
          <a:p>
            <a:r>
              <a:rPr lang="en-US" sz="1400" dirty="0"/>
              <a:t>      </a:t>
            </a:r>
            <a:r>
              <a:rPr lang="en-US" sz="1400" dirty="0" err="1"/>
              <a:t>cidr</a:t>
            </a:r>
            <a:r>
              <a:rPr lang="en-US" sz="1400" dirty="0"/>
              <a:t>:         [ </a:t>
            </a:r>
            <a:r>
              <a:rPr lang="en-US" sz="1400" dirty="0" err="1"/>
              <a:t>cidr</a:t>
            </a:r>
            <a:r>
              <a:rPr lang="en-US" sz="1400" dirty="0"/>
              <a:t> ]</a:t>
            </a:r>
          </a:p>
          <a:p>
            <a:r>
              <a:rPr lang="en-US" sz="1400" dirty="0"/>
              <a:t>    requirements:</a:t>
            </a:r>
          </a:p>
          <a:p>
            <a:r>
              <a:rPr lang="en-US" sz="1400" dirty="0"/>
              <a:t>      region:       [ </a:t>
            </a:r>
            <a:r>
              <a:rPr lang="en-US" sz="1400" dirty="0" err="1"/>
              <a:t>vpc</a:t>
            </a:r>
            <a:r>
              <a:rPr lang="en-US" sz="1400" dirty="0"/>
              <a:t>, region ]</a:t>
            </a:r>
          </a:p>
          <a:p>
            <a:r>
              <a:rPr lang="en-US" sz="1400" dirty="0"/>
              <a:t>    capabilities:</a:t>
            </a:r>
          </a:p>
          <a:p>
            <a:r>
              <a:rPr lang="en-US" sz="1400" dirty="0"/>
              <a:t>      link:         [ subnet, link ]     </a:t>
            </a:r>
          </a:p>
          <a:p>
            <a:r>
              <a:rPr lang="en-US" sz="1400" dirty="0"/>
              <a:t>    interfaces:</a:t>
            </a:r>
          </a:p>
          <a:p>
            <a:r>
              <a:rPr lang="en-US" sz="1400" dirty="0"/>
              <a:t>      Standard:</a:t>
            </a:r>
          </a:p>
          <a:p>
            <a:r>
              <a:rPr lang="en-US" sz="1400" dirty="0"/>
              <a:t>        create: deploy</a:t>
            </a:r>
          </a:p>
          <a:p>
            <a:r>
              <a:rPr lang="en-US" sz="1400" dirty="0"/>
              <a:t>        delete: </a:t>
            </a:r>
            <a:r>
              <a:rPr lang="en-US" sz="1400" dirty="0" err="1"/>
              <a:t>undeploy</a:t>
            </a:r>
            <a:endParaRPr lang="en-US" sz="1400" dirty="0"/>
          </a:p>
          <a:p>
            <a:r>
              <a:rPr lang="en-US" sz="1400" dirty="0"/>
              <a:t>    </a:t>
            </a:r>
            <a:r>
              <a:rPr lang="en-US" sz="1400" dirty="0" err="1"/>
              <a:t>substitution_filter</a:t>
            </a:r>
            <a:r>
              <a:rPr lang="en-US" sz="1400" dirty="0"/>
              <a:t>:</a:t>
            </a:r>
          </a:p>
          <a:p>
            <a:r>
              <a:rPr lang="en-US" sz="1400" dirty="0"/>
              <a:t>      properties:</a:t>
            </a:r>
          </a:p>
          <a:p>
            <a:r>
              <a:rPr lang="en-US" sz="1400" dirty="0"/>
              <a:t>        - </a:t>
            </a:r>
            <a:r>
              <a:rPr lang="en-US" sz="1400" dirty="0" err="1"/>
              <a:t>region_name</a:t>
            </a:r>
            <a:r>
              <a:rPr lang="en-US" sz="1400" dirty="0"/>
              <a:t>: { equal: AWS Region }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AB34A7-FFC8-4AEF-B523-9E90C85FC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E4E8E592-F2E3-49A5-8A61-E2DF1BAE44C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87D4B02-6C40-4DCF-BA61-F6898DE98F08}"/>
              </a:ext>
            </a:extLst>
          </p:cNvPr>
          <p:cNvSpPr/>
          <p:nvPr/>
        </p:nvSpPr>
        <p:spPr>
          <a:xfrm>
            <a:off x="1307024" y="1892800"/>
            <a:ext cx="2336800" cy="1422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33" dirty="0">
                <a:solidFill>
                  <a:schemeClr val="tx1"/>
                </a:solidFill>
              </a:rPr>
              <a:t>Primary goal of substitution mappings is to specify the </a:t>
            </a:r>
            <a:r>
              <a:rPr lang="en-US" sz="1333" b="1" dirty="0">
                <a:solidFill>
                  <a:schemeClr val="tx1"/>
                </a:solidFill>
              </a:rPr>
              <a:t>type of the nodes</a:t>
            </a:r>
            <a:r>
              <a:rPr lang="en-US" sz="1333" dirty="0">
                <a:solidFill>
                  <a:schemeClr val="tx1"/>
                </a:solidFill>
              </a:rPr>
              <a:t> they can </a:t>
            </a:r>
            <a:r>
              <a:rPr lang="en-US" sz="1333" b="1" dirty="0">
                <a:solidFill>
                  <a:schemeClr val="tx1"/>
                </a:solidFill>
              </a:rPr>
              <a:t>substitute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EE16034-56C5-45A0-B2DC-A83D798436F8}"/>
              </a:ext>
            </a:extLst>
          </p:cNvPr>
          <p:cNvCxnSpPr>
            <a:cxnSpLocks/>
            <a:stCxn id="6" idx="3"/>
          </p:cNvCxnSpPr>
          <p:nvPr/>
        </p:nvCxnSpPr>
        <p:spPr>
          <a:xfrm flipV="1">
            <a:off x="3643824" y="2161635"/>
            <a:ext cx="2221746" cy="44236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6159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32775-5692-4F4A-AA2E-DE3178737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09959"/>
            <a:ext cx="10972800" cy="791551"/>
          </a:xfrm>
        </p:spPr>
        <p:txBody>
          <a:bodyPr/>
          <a:lstStyle/>
          <a:p>
            <a:r>
              <a:rPr lang="en-US" dirty="0"/>
              <a:t>Elements of Substitution Mappings—Properties and Attributes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F609E-64DE-4552-BE60-85C12BC36A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43115" y="1431925"/>
            <a:ext cx="6139285" cy="4694238"/>
          </a:xfrm>
        </p:spPr>
        <p:txBody>
          <a:bodyPr>
            <a:normAutofit/>
          </a:bodyPr>
          <a:lstStyle/>
          <a:p>
            <a:r>
              <a:rPr lang="en-US" sz="1400" dirty="0" err="1"/>
              <a:t>topology_template</a:t>
            </a:r>
            <a:r>
              <a:rPr lang="en-US" sz="1400" dirty="0"/>
              <a:t>:</a:t>
            </a:r>
          </a:p>
          <a:p>
            <a:r>
              <a:rPr lang="en-US" sz="1400" dirty="0"/>
              <a:t> </a:t>
            </a:r>
            <a:r>
              <a:rPr lang="en-US" sz="1400" dirty="0" err="1"/>
              <a:t>substitution_mappings</a:t>
            </a:r>
            <a:r>
              <a:rPr lang="en-US" sz="1400" dirty="0"/>
              <a:t>:</a:t>
            </a:r>
          </a:p>
          <a:p>
            <a:r>
              <a:rPr lang="en-US" sz="1400" dirty="0"/>
              <a:t>    </a:t>
            </a:r>
            <a:r>
              <a:rPr lang="en-US" sz="1400" dirty="0" err="1"/>
              <a:t>node_type</a:t>
            </a:r>
            <a:r>
              <a:rPr lang="en-US" sz="1400" dirty="0"/>
              <a:t>: </a:t>
            </a:r>
            <a:r>
              <a:rPr lang="en-US" sz="1400" dirty="0" err="1"/>
              <a:t>AbstractNetwork</a:t>
            </a:r>
            <a:r>
              <a:rPr lang="en-US" sz="1400" dirty="0"/>
              <a:t> </a:t>
            </a:r>
          </a:p>
          <a:p>
            <a:r>
              <a:rPr lang="en-US" sz="1400" b="1" dirty="0"/>
              <a:t>    properties:</a:t>
            </a:r>
          </a:p>
          <a:p>
            <a:r>
              <a:rPr lang="en-US" sz="1400" b="1" dirty="0"/>
              <a:t>      </a:t>
            </a:r>
            <a:r>
              <a:rPr lang="en-US" sz="1400" b="1" dirty="0" err="1"/>
              <a:t>region_name</a:t>
            </a:r>
            <a:r>
              <a:rPr lang="en-US" sz="1400" b="1" dirty="0"/>
              <a:t>:  [ </a:t>
            </a:r>
            <a:r>
              <a:rPr lang="en-US" sz="1400" b="1" dirty="0" err="1"/>
              <a:t>region_name</a:t>
            </a:r>
            <a:r>
              <a:rPr lang="en-US" sz="1400" b="1" dirty="0"/>
              <a:t> ]</a:t>
            </a:r>
          </a:p>
          <a:p>
            <a:r>
              <a:rPr lang="en-US" sz="1400" b="1" dirty="0"/>
              <a:t>      </a:t>
            </a:r>
            <a:r>
              <a:rPr lang="en-US" sz="1400" b="1" dirty="0" err="1"/>
              <a:t>cidr</a:t>
            </a:r>
            <a:r>
              <a:rPr lang="en-US" sz="1400" b="1" dirty="0"/>
              <a:t>:         [ </a:t>
            </a:r>
            <a:r>
              <a:rPr lang="en-US" sz="1400" b="1" dirty="0" err="1"/>
              <a:t>cidr</a:t>
            </a:r>
            <a:r>
              <a:rPr lang="en-US" sz="1400" b="1" dirty="0"/>
              <a:t> ]</a:t>
            </a:r>
          </a:p>
          <a:p>
            <a:r>
              <a:rPr lang="en-US" sz="1400" dirty="0"/>
              <a:t>    requirements:</a:t>
            </a:r>
          </a:p>
          <a:p>
            <a:r>
              <a:rPr lang="en-US" sz="1400" dirty="0"/>
              <a:t>      region:       [ </a:t>
            </a:r>
            <a:r>
              <a:rPr lang="en-US" sz="1400" dirty="0" err="1"/>
              <a:t>vpc</a:t>
            </a:r>
            <a:r>
              <a:rPr lang="en-US" sz="1400" dirty="0"/>
              <a:t>, region ]</a:t>
            </a:r>
          </a:p>
          <a:p>
            <a:r>
              <a:rPr lang="en-US" sz="1400" dirty="0"/>
              <a:t>    capabilities:</a:t>
            </a:r>
          </a:p>
          <a:p>
            <a:r>
              <a:rPr lang="en-US" sz="1400" dirty="0"/>
              <a:t>      link:         [ subnet, link ]     </a:t>
            </a:r>
          </a:p>
          <a:p>
            <a:r>
              <a:rPr lang="en-US" sz="1400" dirty="0"/>
              <a:t>    interfaces:</a:t>
            </a:r>
          </a:p>
          <a:p>
            <a:r>
              <a:rPr lang="en-US" sz="1400" dirty="0"/>
              <a:t>      Standard:</a:t>
            </a:r>
          </a:p>
          <a:p>
            <a:r>
              <a:rPr lang="en-US" sz="1400" dirty="0"/>
              <a:t>        create: deploy</a:t>
            </a:r>
          </a:p>
          <a:p>
            <a:r>
              <a:rPr lang="en-US" sz="1400" dirty="0"/>
              <a:t>        delete: </a:t>
            </a:r>
            <a:r>
              <a:rPr lang="en-US" sz="1400" dirty="0" err="1"/>
              <a:t>undeploy</a:t>
            </a:r>
            <a:endParaRPr lang="en-US" sz="1400" dirty="0"/>
          </a:p>
          <a:p>
            <a:r>
              <a:rPr lang="en-US" sz="1400" dirty="0"/>
              <a:t>    </a:t>
            </a:r>
            <a:r>
              <a:rPr lang="en-US" sz="1400" dirty="0" err="1"/>
              <a:t>substitution_filter</a:t>
            </a:r>
            <a:r>
              <a:rPr lang="en-US" sz="1400" dirty="0"/>
              <a:t>:</a:t>
            </a:r>
          </a:p>
          <a:p>
            <a:r>
              <a:rPr lang="en-US" sz="1400" dirty="0"/>
              <a:t>      properties:</a:t>
            </a:r>
          </a:p>
          <a:p>
            <a:r>
              <a:rPr lang="en-US" sz="1400" dirty="0"/>
              <a:t>        - </a:t>
            </a:r>
            <a:r>
              <a:rPr lang="en-US" sz="1400" dirty="0" err="1"/>
              <a:t>region_name</a:t>
            </a:r>
            <a:r>
              <a:rPr lang="en-US" sz="1400" dirty="0"/>
              <a:t>: { equal: AWS Region }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AB34A7-FFC8-4AEF-B523-9E90C85FC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E4E8E592-F2E3-49A5-8A61-E2DF1BAE44CA}" type="slidenum">
              <a:rPr lang="en-US" smtClean="0"/>
              <a:pPr/>
              <a:t>7</a:t>
            </a:fld>
            <a:endParaRPr lang="en-US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EE16034-56C5-45A0-B2DC-A83D798436F8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4400275" y="2353662"/>
            <a:ext cx="1426890" cy="36413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9007389-BA8C-4664-A41E-EABC32EEF578}"/>
              </a:ext>
            </a:extLst>
          </p:cNvPr>
          <p:cNvSpPr/>
          <p:nvPr/>
        </p:nvSpPr>
        <p:spPr>
          <a:xfrm>
            <a:off x="2063475" y="2006600"/>
            <a:ext cx="2336800" cy="1422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33" dirty="0">
                <a:solidFill>
                  <a:schemeClr val="tx1"/>
                </a:solidFill>
              </a:rPr>
              <a:t>Property mappings </a:t>
            </a:r>
            <a:r>
              <a:rPr lang="en-US" sz="1333" b="1" dirty="0">
                <a:solidFill>
                  <a:schemeClr val="tx1"/>
                </a:solidFill>
              </a:rPr>
              <a:t>map</a:t>
            </a:r>
            <a:r>
              <a:rPr lang="en-US" sz="1333" dirty="0">
                <a:solidFill>
                  <a:schemeClr val="tx1"/>
                </a:solidFill>
              </a:rPr>
              <a:t> properties of the abstract node onto inputs of the substituting template</a:t>
            </a:r>
          </a:p>
        </p:txBody>
      </p:sp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040DD347-5CE8-42B0-8000-F7293D18E200}"/>
              </a:ext>
            </a:extLst>
          </p:cNvPr>
          <p:cNvSpPr/>
          <p:nvPr/>
        </p:nvSpPr>
        <p:spPr>
          <a:xfrm>
            <a:off x="1481583" y="4396152"/>
            <a:ext cx="2194901" cy="1337147"/>
          </a:xfrm>
          <a:prstGeom prst="wedgeRoundRectCallout">
            <a:avLst>
              <a:gd name="adj1" fmla="val 43129"/>
              <a:gd name="adj2" fmla="val -119828"/>
              <a:gd name="adj3" fmla="val 1666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333" dirty="0"/>
              <a:t>Shows how </a:t>
            </a:r>
            <a:r>
              <a:rPr lang="en-US" sz="1333" b="1" i="1" dirty="0"/>
              <a:t>information flows </a:t>
            </a:r>
            <a:r>
              <a:rPr lang="en-US" sz="1333" dirty="0"/>
              <a:t>between the abstract node and its substituting topology during orchestration.</a:t>
            </a:r>
          </a:p>
        </p:txBody>
      </p:sp>
    </p:spTree>
    <p:extLst>
      <p:ext uri="{BB962C8B-B14F-4D97-AF65-F5344CB8AC3E}">
        <p14:creationId xmlns:p14="http://schemas.microsoft.com/office/powerpoint/2010/main" val="2211173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32775-5692-4F4A-AA2E-DE3178737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09959"/>
            <a:ext cx="10972800" cy="791551"/>
          </a:xfrm>
        </p:spPr>
        <p:txBody>
          <a:bodyPr>
            <a:normAutofit fontScale="90000"/>
          </a:bodyPr>
          <a:lstStyle/>
          <a:p>
            <a:r>
              <a:rPr lang="en-US" dirty="0"/>
              <a:t>Elements of Substitution Mappings—Mapping Requirements and Capabilities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F609E-64DE-4552-BE60-85C12BC36A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43115" y="1431925"/>
            <a:ext cx="6139285" cy="4694238"/>
          </a:xfrm>
        </p:spPr>
        <p:txBody>
          <a:bodyPr>
            <a:normAutofit/>
          </a:bodyPr>
          <a:lstStyle/>
          <a:p>
            <a:r>
              <a:rPr lang="en-US" sz="1400" dirty="0" err="1"/>
              <a:t>topology_template</a:t>
            </a:r>
            <a:r>
              <a:rPr lang="en-US" sz="1400" dirty="0"/>
              <a:t>:</a:t>
            </a:r>
          </a:p>
          <a:p>
            <a:r>
              <a:rPr lang="en-US" sz="1400" dirty="0"/>
              <a:t> </a:t>
            </a:r>
            <a:r>
              <a:rPr lang="en-US" sz="1400" dirty="0" err="1"/>
              <a:t>substitution_mappings</a:t>
            </a:r>
            <a:r>
              <a:rPr lang="en-US" sz="1400" dirty="0"/>
              <a:t>:</a:t>
            </a:r>
          </a:p>
          <a:p>
            <a:r>
              <a:rPr lang="en-US" sz="1400" dirty="0"/>
              <a:t>    </a:t>
            </a:r>
            <a:r>
              <a:rPr lang="en-US" sz="1400" dirty="0" err="1"/>
              <a:t>node_type</a:t>
            </a:r>
            <a:r>
              <a:rPr lang="en-US" sz="1400" dirty="0"/>
              <a:t>: </a:t>
            </a:r>
            <a:r>
              <a:rPr lang="en-US" sz="1400" dirty="0" err="1"/>
              <a:t>AbstractNetwork</a:t>
            </a:r>
            <a:r>
              <a:rPr lang="en-US" sz="1400" dirty="0"/>
              <a:t> </a:t>
            </a:r>
          </a:p>
          <a:p>
            <a:r>
              <a:rPr lang="en-US" sz="1400" dirty="0"/>
              <a:t>    properties:</a:t>
            </a:r>
          </a:p>
          <a:p>
            <a:r>
              <a:rPr lang="en-US" sz="1400" dirty="0"/>
              <a:t>      </a:t>
            </a:r>
            <a:r>
              <a:rPr lang="en-US" sz="1400" dirty="0" err="1"/>
              <a:t>region_name</a:t>
            </a:r>
            <a:r>
              <a:rPr lang="en-US" sz="1400" dirty="0"/>
              <a:t>:  [ </a:t>
            </a:r>
            <a:r>
              <a:rPr lang="en-US" sz="1400" dirty="0" err="1"/>
              <a:t>region_name</a:t>
            </a:r>
            <a:r>
              <a:rPr lang="en-US" sz="1400" dirty="0"/>
              <a:t> ]</a:t>
            </a:r>
          </a:p>
          <a:p>
            <a:r>
              <a:rPr lang="en-US" sz="1400" dirty="0"/>
              <a:t>      </a:t>
            </a:r>
            <a:r>
              <a:rPr lang="en-US" sz="1400" dirty="0" err="1"/>
              <a:t>cidr</a:t>
            </a:r>
            <a:r>
              <a:rPr lang="en-US" sz="1400" dirty="0"/>
              <a:t>:         [ </a:t>
            </a:r>
            <a:r>
              <a:rPr lang="en-US" sz="1400" dirty="0" err="1"/>
              <a:t>cidr</a:t>
            </a:r>
            <a:r>
              <a:rPr lang="en-US" sz="1400" dirty="0"/>
              <a:t> ]</a:t>
            </a:r>
          </a:p>
          <a:p>
            <a:r>
              <a:rPr lang="en-US" sz="1400" dirty="0"/>
              <a:t>    </a:t>
            </a:r>
            <a:r>
              <a:rPr lang="en-US" sz="1400" b="1" dirty="0"/>
              <a:t>requirements:</a:t>
            </a:r>
          </a:p>
          <a:p>
            <a:r>
              <a:rPr lang="en-US" sz="1400" b="1" dirty="0"/>
              <a:t>      region:       [ </a:t>
            </a:r>
            <a:r>
              <a:rPr lang="en-US" sz="1400" b="1" dirty="0" err="1"/>
              <a:t>vpc</a:t>
            </a:r>
            <a:r>
              <a:rPr lang="en-US" sz="1400" b="1" dirty="0"/>
              <a:t>, region ]</a:t>
            </a:r>
          </a:p>
          <a:p>
            <a:r>
              <a:rPr lang="en-US" sz="1400" dirty="0"/>
              <a:t>    </a:t>
            </a:r>
            <a:r>
              <a:rPr lang="en-US" sz="1400" b="1" dirty="0"/>
              <a:t>capabilities:</a:t>
            </a:r>
          </a:p>
          <a:p>
            <a:r>
              <a:rPr lang="en-US" sz="1400" b="1" dirty="0"/>
              <a:t>      link:         [ subnet, link ]     </a:t>
            </a:r>
          </a:p>
          <a:p>
            <a:r>
              <a:rPr lang="en-US" sz="1400" dirty="0"/>
              <a:t>    interfaces:</a:t>
            </a:r>
          </a:p>
          <a:p>
            <a:r>
              <a:rPr lang="en-US" sz="1400" dirty="0"/>
              <a:t>      Standard:</a:t>
            </a:r>
          </a:p>
          <a:p>
            <a:r>
              <a:rPr lang="en-US" sz="1400" dirty="0"/>
              <a:t>        create: deploy</a:t>
            </a:r>
          </a:p>
          <a:p>
            <a:r>
              <a:rPr lang="en-US" sz="1400" dirty="0"/>
              <a:t>        delete: </a:t>
            </a:r>
            <a:r>
              <a:rPr lang="en-US" sz="1400" dirty="0" err="1"/>
              <a:t>undeploy</a:t>
            </a:r>
            <a:endParaRPr lang="en-US" sz="1400" dirty="0"/>
          </a:p>
          <a:p>
            <a:r>
              <a:rPr lang="en-US" sz="1400" dirty="0"/>
              <a:t>    </a:t>
            </a:r>
            <a:r>
              <a:rPr lang="en-US" sz="1400" dirty="0" err="1"/>
              <a:t>substitution_filter</a:t>
            </a:r>
            <a:r>
              <a:rPr lang="en-US" sz="1400" dirty="0"/>
              <a:t>:</a:t>
            </a:r>
          </a:p>
          <a:p>
            <a:r>
              <a:rPr lang="en-US" sz="1400" dirty="0"/>
              <a:t>      properties:</a:t>
            </a:r>
          </a:p>
          <a:p>
            <a:r>
              <a:rPr lang="en-US" sz="1400" dirty="0"/>
              <a:t>        - </a:t>
            </a:r>
            <a:r>
              <a:rPr lang="en-US" sz="1400" dirty="0" err="1"/>
              <a:t>region_name</a:t>
            </a:r>
            <a:r>
              <a:rPr lang="en-US" sz="1400" dirty="0"/>
              <a:t>: { equal: AWS Region }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AB34A7-FFC8-4AEF-B523-9E90C85FC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E4E8E592-F2E3-49A5-8A61-E2DF1BAE44CA}" type="slidenum">
              <a:rPr lang="en-US" smtClean="0"/>
              <a:pPr/>
              <a:t>8</a:t>
            </a:fld>
            <a:endParaRPr lang="en-US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EE16034-56C5-45A0-B2DC-A83D798436F8}"/>
              </a:ext>
            </a:extLst>
          </p:cNvPr>
          <p:cNvCxnSpPr>
            <a:cxnSpLocks/>
            <a:stCxn id="8" idx="3"/>
          </p:cNvCxnSpPr>
          <p:nvPr/>
        </p:nvCxnSpPr>
        <p:spPr>
          <a:xfrm>
            <a:off x="4470400" y="2577433"/>
            <a:ext cx="1395170" cy="58661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FF04E761-5D24-47F1-B90F-D47B641DAB26}"/>
              </a:ext>
            </a:extLst>
          </p:cNvPr>
          <p:cNvSpPr/>
          <p:nvPr/>
        </p:nvSpPr>
        <p:spPr>
          <a:xfrm>
            <a:off x="1986665" y="1802676"/>
            <a:ext cx="2483735" cy="154951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33" dirty="0">
                <a:solidFill>
                  <a:schemeClr val="tx1"/>
                </a:solidFill>
              </a:rPr>
              <a:t>Requirement mappings </a:t>
            </a:r>
            <a:r>
              <a:rPr lang="en-US" sz="1333" b="1" dirty="0">
                <a:solidFill>
                  <a:schemeClr val="tx1"/>
                </a:solidFill>
              </a:rPr>
              <a:t>map</a:t>
            </a:r>
            <a:r>
              <a:rPr lang="en-US" sz="1333" dirty="0">
                <a:solidFill>
                  <a:schemeClr val="tx1"/>
                </a:solidFill>
              </a:rPr>
              <a:t> requirements and capabilities of the abstract node onto requirements and capabilities of nodes of the substituting template</a:t>
            </a:r>
          </a:p>
        </p:txBody>
      </p:sp>
      <p:sp>
        <p:nvSpPr>
          <p:cNvPr id="10" name="Speech Bubble: Rectangle with Corners Rounded 9">
            <a:extLst>
              <a:ext uri="{FF2B5EF4-FFF2-40B4-BE49-F238E27FC236}">
                <a16:creationId xmlns:a16="http://schemas.microsoft.com/office/drawing/2014/main" id="{4CA04BF3-6A5C-4143-B032-57E3BED64C72}"/>
              </a:ext>
            </a:extLst>
          </p:cNvPr>
          <p:cNvSpPr/>
          <p:nvPr/>
        </p:nvSpPr>
        <p:spPr>
          <a:xfrm>
            <a:off x="1422401" y="4344054"/>
            <a:ext cx="2084020" cy="1422399"/>
          </a:xfrm>
          <a:prstGeom prst="wedgeRoundRectCallout">
            <a:avLst>
              <a:gd name="adj1" fmla="val 36452"/>
              <a:gd name="adj2" fmla="val -115636"/>
              <a:gd name="adj3" fmla="val 1666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333" dirty="0"/>
              <a:t>Shows how the substituting topology is </a:t>
            </a:r>
            <a:r>
              <a:rPr lang="en-US" sz="1333" b="1" i="1" dirty="0"/>
              <a:t>stitched</a:t>
            </a:r>
            <a:r>
              <a:rPr lang="en-US" sz="1333" dirty="0"/>
              <a:t> into the topology graph that contains the abstract (substituted) node.</a:t>
            </a:r>
          </a:p>
        </p:txBody>
      </p:sp>
    </p:spTree>
    <p:extLst>
      <p:ext uri="{BB962C8B-B14F-4D97-AF65-F5344CB8AC3E}">
        <p14:creationId xmlns:p14="http://schemas.microsoft.com/office/powerpoint/2010/main" val="846243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32775-5692-4F4A-AA2E-DE3178737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09959"/>
            <a:ext cx="10972800" cy="791551"/>
          </a:xfrm>
        </p:spPr>
        <p:txBody>
          <a:bodyPr>
            <a:normAutofit fontScale="90000"/>
          </a:bodyPr>
          <a:lstStyle/>
          <a:p>
            <a:r>
              <a:rPr lang="en-US" dirty="0"/>
              <a:t>Elements of Substitution Mappings—Mapping Interface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F609E-64DE-4552-BE60-85C12BC36A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43115" y="1431925"/>
            <a:ext cx="6139285" cy="4694238"/>
          </a:xfrm>
        </p:spPr>
        <p:txBody>
          <a:bodyPr>
            <a:normAutofit/>
          </a:bodyPr>
          <a:lstStyle/>
          <a:p>
            <a:r>
              <a:rPr lang="en-US" sz="1400" dirty="0" err="1"/>
              <a:t>topology_template</a:t>
            </a:r>
            <a:r>
              <a:rPr lang="en-US" sz="1400" dirty="0"/>
              <a:t>:</a:t>
            </a:r>
          </a:p>
          <a:p>
            <a:r>
              <a:rPr lang="en-US" sz="1400" dirty="0"/>
              <a:t> </a:t>
            </a:r>
            <a:r>
              <a:rPr lang="en-US" sz="1400" dirty="0" err="1"/>
              <a:t>substitution_mappings</a:t>
            </a:r>
            <a:r>
              <a:rPr lang="en-US" sz="1400" dirty="0"/>
              <a:t>:</a:t>
            </a:r>
          </a:p>
          <a:p>
            <a:r>
              <a:rPr lang="en-US" sz="1400" dirty="0"/>
              <a:t>    </a:t>
            </a:r>
            <a:r>
              <a:rPr lang="en-US" sz="1400" dirty="0" err="1"/>
              <a:t>node_type</a:t>
            </a:r>
            <a:r>
              <a:rPr lang="en-US" sz="1400" dirty="0"/>
              <a:t>: </a:t>
            </a:r>
            <a:r>
              <a:rPr lang="en-US" sz="1400" dirty="0" err="1"/>
              <a:t>AbstractNetwork</a:t>
            </a:r>
            <a:r>
              <a:rPr lang="en-US" sz="1400" dirty="0"/>
              <a:t> </a:t>
            </a:r>
          </a:p>
          <a:p>
            <a:r>
              <a:rPr lang="en-US" sz="1400" dirty="0"/>
              <a:t>    properties:</a:t>
            </a:r>
          </a:p>
          <a:p>
            <a:r>
              <a:rPr lang="en-US" sz="1400" dirty="0"/>
              <a:t>      </a:t>
            </a:r>
            <a:r>
              <a:rPr lang="en-US" sz="1400" dirty="0" err="1"/>
              <a:t>region_name</a:t>
            </a:r>
            <a:r>
              <a:rPr lang="en-US" sz="1400" dirty="0"/>
              <a:t>:  [ </a:t>
            </a:r>
            <a:r>
              <a:rPr lang="en-US" sz="1400" dirty="0" err="1"/>
              <a:t>region_name</a:t>
            </a:r>
            <a:r>
              <a:rPr lang="en-US" sz="1400" dirty="0"/>
              <a:t> ]</a:t>
            </a:r>
          </a:p>
          <a:p>
            <a:r>
              <a:rPr lang="en-US" sz="1400" dirty="0"/>
              <a:t>      </a:t>
            </a:r>
            <a:r>
              <a:rPr lang="en-US" sz="1400" dirty="0" err="1"/>
              <a:t>cidr</a:t>
            </a:r>
            <a:r>
              <a:rPr lang="en-US" sz="1400" dirty="0"/>
              <a:t>:         [ </a:t>
            </a:r>
            <a:r>
              <a:rPr lang="en-US" sz="1400" dirty="0" err="1"/>
              <a:t>cidr</a:t>
            </a:r>
            <a:r>
              <a:rPr lang="en-US" sz="1400" dirty="0"/>
              <a:t> ]</a:t>
            </a:r>
          </a:p>
          <a:p>
            <a:r>
              <a:rPr lang="en-US" sz="1400" dirty="0"/>
              <a:t>    requirements:</a:t>
            </a:r>
          </a:p>
          <a:p>
            <a:r>
              <a:rPr lang="en-US" sz="1400" dirty="0"/>
              <a:t>      region:       [ </a:t>
            </a:r>
            <a:r>
              <a:rPr lang="en-US" sz="1400" dirty="0" err="1"/>
              <a:t>vpc</a:t>
            </a:r>
            <a:r>
              <a:rPr lang="en-US" sz="1400" dirty="0"/>
              <a:t>, region ]</a:t>
            </a:r>
          </a:p>
          <a:p>
            <a:r>
              <a:rPr lang="en-US" sz="1400" dirty="0"/>
              <a:t>    capabilities:</a:t>
            </a:r>
          </a:p>
          <a:p>
            <a:r>
              <a:rPr lang="en-US" sz="1400" dirty="0"/>
              <a:t>      link:         [ subnet, link ]     </a:t>
            </a:r>
          </a:p>
          <a:p>
            <a:r>
              <a:rPr lang="en-US" sz="1400" dirty="0"/>
              <a:t>    </a:t>
            </a:r>
            <a:r>
              <a:rPr lang="en-US" sz="1400" b="1" dirty="0"/>
              <a:t>interfaces:</a:t>
            </a:r>
          </a:p>
          <a:p>
            <a:r>
              <a:rPr lang="en-US" sz="1400" b="1" dirty="0"/>
              <a:t>      Standard:</a:t>
            </a:r>
          </a:p>
          <a:p>
            <a:r>
              <a:rPr lang="en-US" sz="1400" b="1" dirty="0"/>
              <a:t>        create: deploy</a:t>
            </a:r>
          </a:p>
          <a:p>
            <a:r>
              <a:rPr lang="en-US" sz="1400" b="1" dirty="0"/>
              <a:t>        delete: </a:t>
            </a:r>
            <a:r>
              <a:rPr lang="en-US" sz="1400" b="1" dirty="0" err="1"/>
              <a:t>undeploy</a:t>
            </a:r>
            <a:endParaRPr lang="en-US" sz="1400" b="1" dirty="0"/>
          </a:p>
          <a:p>
            <a:r>
              <a:rPr lang="en-US" sz="1400" dirty="0"/>
              <a:t>    </a:t>
            </a:r>
            <a:r>
              <a:rPr lang="en-US" sz="1400" dirty="0" err="1"/>
              <a:t>substitution_filter</a:t>
            </a:r>
            <a:r>
              <a:rPr lang="en-US" sz="1400" dirty="0"/>
              <a:t>:</a:t>
            </a:r>
          </a:p>
          <a:p>
            <a:r>
              <a:rPr lang="en-US" sz="1400" dirty="0"/>
              <a:t>      properties:</a:t>
            </a:r>
          </a:p>
          <a:p>
            <a:r>
              <a:rPr lang="en-US" sz="1400" dirty="0"/>
              <a:t>        - </a:t>
            </a:r>
            <a:r>
              <a:rPr lang="en-US" sz="1400" dirty="0" err="1"/>
              <a:t>region_name</a:t>
            </a:r>
            <a:r>
              <a:rPr lang="en-US" sz="1400" dirty="0"/>
              <a:t>: { equal: AWS Region }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AB34A7-FFC8-4AEF-B523-9E90C85FC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E4E8E592-F2E3-49A5-8A61-E2DF1BAE44CA}" type="slidenum">
              <a:rPr lang="en-US" smtClean="0"/>
              <a:pPr/>
              <a:t>9</a:t>
            </a:fld>
            <a:endParaRPr lang="en-US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EE16034-56C5-45A0-B2DC-A83D798436F8}"/>
              </a:ext>
            </a:extLst>
          </p:cNvPr>
          <p:cNvCxnSpPr>
            <a:cxnSpLocks/>
            <a:stCxn id="8" idx="3"/>
          </p:cNvCxnSpPr>
          <p:nvPr/>
        </p:nvCxnSpPr>
        <p:spPr>
          <a:xfrm>
            <a:off x="4393590" y="3608479"/>
            <a:ext cx="1395170" cy="52901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FF04E761-5D24-47F1-B90F-D47B641DAB26}"/>
              </a:ext>
            </a:extLst>
          </p:cNvPr>
          <p:cNvSpPr/>
          <p:nvPr/>
        </p:nvSpPr>
        <p:spPr>
          <a:xfrm>
            <a:off x="2101880" y="2891329"/>
            <a:ext cx="2291710" cy="14342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33" dirty="0">
                <a:solidFill>
                  <a:schemeClr val="tx1"/>
                </a:solidFill>
              </a:rPr>
              <a:t>Interface mappings </a:t>
            </a:r>
            <a:r>
              <a:rPr lang="en-US" sz="1333" b="1" dirty="0">
                <a:solidFill>
                  <a:schemeClr val="tx1"/>
                </a:solidFill>
              </a:rPr>
              <a:t>map</a:t>
            </a:r>
            <a:r>
              <a:rPr lang="en-US" sz="1333" dirty="0">
                <a:solidFill>
                  <a:schemeClr val="tx1"/>
                </a:solidFill>
              </a:rPr>
              <a:t> interface operations of the abstract node onto workflows of the substituting template</a:t>
            </a:r>
          </a:p>
        </p:txBody>
      </p:sp>
    </p:spTree>
    <p:extLst>
      <p:ext uri="{BB962C8B-B14F-4D97-AF65-F5344CB8AC3E}">
        <p14:creationId xmlns:p14="http://schemas.microsoft.com/office/powerpoint/2010/main" val="570293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9726</TotalTime>
  <Words>1242</Words>
  <Application>Microsoft Office PowerPoint</Application>
  <PresentationFormat>Widescreen</PresentationFormat>
  <Paragraphs>254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Consolas</vt:lpstr>
      <vt:lpstr>Office Theme</vt:lpstr>
      <vt:lpstr>TOSCA Substitution Mappings</vt:lpstr>
      <vt:lpstr>Abstraction in TOSCA</vt:lpstr>
      <vt:lpstr>Substitution Mapping: the TOSCA Interface/Implementation Pattern</vt:lpstr>
      <vt:lpstr>TOSCA Service Templates provide Implementations—Using Service Topology Graphs</vt:lpstr>
      <vt:lpstr>Substitution Mapping—Stitching Substituting Template into Containing Topology</vt:lpstr>
      <vt:lpstr>Elements of Substitution Mappings—Substituted Type</vt:lpstr>
      <vt:lpstr>Elements of Substitution Mappings—Properties and Attributes</vt:lpstr>
      <vt:lpstr>Elements of Substitution Mappings—Mapping Requirements and Capabilities</vt:lpstr>
      <vt:lpstr>Elements of Substitution Mappings—Mapping Interface Operations</vt:lpstr>
      <vt:lpstr>Multiple Substitution Candidates—Controlling Candidate Selection</vt:lpstr>
      <vt:lpstr>Elements of Substitution Mappings—Substitution Filter</vt:lpstr>
      <vt:lpstr>General Assumption</vt:lpstr>
      <vt:lpstr>Open Issues</vt:lpstr>
      <vt:lpstr>Open Issues</vt:lpstr>
      <vt:lpstr>Open Issues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TC Meeting</dc:title>
  <dc:creator>Chris</dc:creator>
  <cp:lastModifiedBy>Chris Lauwers</cp:lastModifiedBy>
  <cp:revision>2867</cp:revision>
  <cp:lastPrinted>2012-11-29T22:15:10Z</cp:lastPrinted>
  <dcterms:created xsi:type="dcterms:W3CDTF">2006-08-16T00:00:00Z</dcterms:created>
  <dcterms:modified xsi:type="dcterms:W3CDTF">2021-05-25T03:59:43Z</dcterms:modified>
</cp:coreProperties>
</file>