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D69DA-E026-4067-8B76-A88ABC00B880}" type="datetimeFigureOut">
              <a:rPr lang="en-US" smtClean="0"/>
              <a:t>3/31/2019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EB0F1-F4BA-4434-A73D-0DF3CC20D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347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D69DA-E026-4067-8B76-A88ABC00B880}" type="datetimeFigureOut">
              <a:rPr lang="en-US" smtClean="0"/>
              <a:t>3/31/2019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EB0F1-F4BA-4434-A73D-0DF3CC20D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756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D69DA-E026-4067-8B76-A88ABC00B880}" type="datetimeFigureOut">
              <a:rPr lang="en-US" smtClean="0"/>
              <a:t>3/31/2019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EB0F1-F4BA-4434-A73D-0DF3CC20D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32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D69DA-E026-4067-8B76-A88ABC00B880}" type="datetimeFigureOut">
              <a:rPr lang="en-US" smtClean="0"/>
              <a:t>3/31/2019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EB0F1-F4BA-4434-A73D-0DF3CC20D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082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D69DA-E026-4067-8B76-A88ABC00B880}" type="datetimeFigureOut">
              <a:rPr lang="en-US" smtClean="0"/>
              <a:t>3/31/2019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EB0F1-F4BA-4434-A73D-0DF3CC20D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211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D69DA-E026-4067-8B76-A88ABC00B880}" type="datetimeFigureOut">
              <a:rPr lang="en-US" smtClean="0"/>
              <a:t>3/31/2019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EB0F1-F4BA-4434-A73D-0DF3CC20D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327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D69DA-E026-4067-8B76-A88ABC00B880}" type="datetimeFigureOut">
              <a:rPr lang="en-US" smtClean="0"/>
              <a:t>3/31/2019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EB0F1-F4BA-4434-A73D-0DF3CC20D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030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D69DA-E026-4067-8B76-A88ABC00B880}" type="datetimeFigureOut">
              <a:rPr lang="en-US" smtClean="0"/>
              <a:t>3/31/2019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EB0F1-F4BA-4434-A73D-0DF3CC20D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87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D69DA-E026-4067-8B76-A88ABC00B880}" type="datetimeFigureOut">
              <a:rPr lang="en-US" smtClean="0"/>
              <a:t>3/31/2019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EB0F1-F4BA-4434-A73D-0DF3CC20D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077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D69DA-E026-4067-8B76-A88ABC00B880}" type="datetimeFigureOut">
              <a:rPr lang="en-US" smtClean="0"/>
              <a:t>3/31/2019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EB0F1-F4BA-4434-A73D-0DF3CC20D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918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D69DA-E026-4067-8B76-A88ABC00B880}" type="datetimeFigureOut">
              <a:rPr lang="en-US" smtClean="0"/>
              <a:t>3/31/2019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EB0F1-F4BA-4434-A73D-0DF3CC20D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090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BD69DA-E026-4067-8B76-A88ABC00B880}" type="datetimeFigureOut">
              <a:rPr lang="en-US" smtClean="0"/>
              <a:t>3/31/2019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1EB0F1-F4BA-4434-A73D-0DF3CC20D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02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3999" y="1122363"/>
            <a:ext cx="9466053" cy="2387600"/>
          </a:xfrm>
        </p:spPr>
        <p:txBody>
          <a:bodyPr/>
          <a:lstStyle/>
          <a:p>
            <a:r>
              <a:rPr lang="sv-SE" dirty="0" smtClean="0"/>
              <a:t>” VEL-v1.0-wd01” - </a:t>
            </a:r>
            <a:r>
              <a:rPr lang="en-US" dirty="0" smtClean="0"/>
              <a:t>comments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 smtClean="0"/>
              <a:t>Damir Ne</a:t>
            </a:r>
            <a:r>
              <a:rPr lang="sr-Latn-RS" dirty="0" smtClean="0"/>
              <a:t>šić</a:t>
            </a:r>
            <a:r>
              <a:rPr lang="sv-SE" dirty="0" smtClean="0"/>
              <a:t>, KTH Royal </a:t>
            </a:r>
            <a:r>
              <a:rPr lang="en-US" dirty="0" smtClean="0"/>
              <a:t>Institute of Technology</a:t>
            </a:r>
            <a:r>
              <a:rPr lang="sv-SE" dirty="0" smtClean="0"/>
              <a:t>, Stockholm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68072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Types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</a:t>
            </a:r>
            <a:r>
              <a:rPr lang="sv-SE" dirty="0" err="1" smtClean="0"/>
              <a:t>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err="1" smtClean="0"/>
              <a:t>Clarity</a:t>
            </a:r>
            <a:endParaRPr lang="sv-SE" dirty="0" smtClean="0"/>
          </a:p>
          <a:p>
            <a:r>
              <a:rPr lang="sv-SE" dirty="0" err="1" smtClean="0"/>
              <a:t>Structure</a:t>
            </a:r>
            <a:endParaRPr lang="sv-SE" dirty="0" smtClean="0"/>
          </a:p>
          <a:p>
            <a:r>
              <a:rPr lang="sv-SE" dirty="0" err="1" smtClean="0"/>
              <a:t>Correctness</a:t>
            </a:r>
            <a:endParaRPr lang="sv-SE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81494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Clarity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the 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400" b="1" dirty="0" err="1" smtClean="0"/>
              <a:t>Unclear</a:t>
            </a:r>
            <a:r>
              <a:rPr lang="sv-SE" sz="2400" b="1" dirty="0" smtClean="0"/>
              <a:t> expressions.</a:t>
            </a:r>
            <a:r>
              <a:rPr lang="sv-SE" sz="2400" dirty="0" smtClean="0"/>
              <a:t> For </a:t>
            </a:r>
            <a:r>
              <a:rPr lang="sv-SE" sz="2400" dirty="0" err="1" smtClean="0"/>
              <a:t>example</a:t>
            </a:r>
            <a:r>
              <a:rPr lang="sv-SE" sz="2400" dirty="0" smtClean="0"/>
              <a:t>: ”</a:t>
            </a:r>
            <a:r>
              <a:rPr lang="sv-SE" sz="2400" dirty="0" err="1" smtClean="0"/>
              <a:t>variable</a:t>
            </a:r>
            <a:r>
              <a:rPr lang="sv-SE" sz="2400" dirty="0" smtClean="0"/>
              <a:t> system”, ”to deal </a:t>
            </a:r>
            <a:r>
              <a:rPr lang="sv-SE" sz="2400" dirty="0" err="1" smtClean="0"/>
              <a:t>with</a:t>
            </a:r>
            <a:r>
              <a:rPr lang="sv-SE" sz="2400" dirty="0" smtClean="0"/>
              <a:t>”…</a:t>
            </a:r>
          </a:p>
          <a:p>
            <a:r>
              <a:rPr lang="sv-SE" sz="2400" b="1" dirty="0" smtClean="0"/>
              <a:t>Synonyms.</a:t>
            </a:r>
            <a:r>
              <a:rPr lang="sv-SE" sz="2400" dirty="0" smtClean="0"/>
              <a:t> For </a:t>
            </a:r>
            <a:r>
              <a:rPr lang="sv-SE" sz="2400" dirty="0" err="1" smtClean="0"/>
              <a:t>example</a:t>
            </a:r>
            <a:r>
              <a:rPr lang="sv-SE" sz="2400" dirty="0" smtClean="0"/>
              <a:t>:  ”system </a:t>
            </a:r>
            <a:r>
              <a:rPr lang="sv-SE" sz="2400" dirty="0" err="1" smtClean="0"/>
              <a:t>configuration</a:t>
            </a:r>
            <a:r>
              <a:rPr lang="sv-SE" sz="2400" dirty="0" smtClean="0"/>
              <a:t>” vs ”system variant” vs ”feature </a:t>
            </a:r>
            <a:r>
              <a:rPr lang="sv-SE" sz="2400" dirty="0" err="1" smtClean="0"/>
              <a:t>configuration</a:t>
            </a:r>
            <a:r>
              <a:rPr lang="sv-SE" sz="2400" dirty="0" smtClean="0"/>
              <a:t>”</a:t>
            </a:r>
            <a:endParaRPr lang="sv-SE" sz="2400" dirty="0"/>
          </a:p>
          <a:p>
            <a:r>
              <a:rPr lang="sv-SE" sz="2400" b="1" dirty="0" err="1" smtClean="0"/>
              <a:t>Responsibility</a:t>
            </a:r>
            <a:r>
              <a:rPr lang="sv-SE" sz="2400" b="1" dirty="0" smtClean="0"/>
              <a:t>.</a:t>
            </a:r>
            <a:r>
              <a:rPr lang="sv-SE" sz="2400" dirty="0" smtClean="0"/>
              <a:t> For </a:t>
            </a:r>
            <a:r>
              <a:rPr lang="sv-SE" sz="2400" dirty="0" err="1" smtClean="0"/>
              <a:t>example</a:t>
            </a:r>
            <a:r>
              <a:rPr lang="sv-SE" sz="2400" dirty="0" smtClean="0"/>
              <a:t>: ”</a:t>
            </a:r>
            <a:r>
              <a:rPr lang="en-US" sz="2400" i="1" dirty="0" smtClean="0"/>
              <a:t>Any </a:t>
            </a:r>
            <a:r>
              <a:rPr lang="en-US" sz="2400" i="1" dirty="0"/>
              <a:t>such selection </a:t>
            </a:r>
            <a:r>
              <a:rPr lang="en-US" sz="2400" i="1" u="sng" dirty="0"/>
              <a:t>must be consistent</a:t>
            </a:r>
            <a:r>
              <a:rPr lang="en-US" sz="2400" i="1" dirty="0"/>
              <a:t> with the </a:t>
            </a:r>
            <a:r>
              <a:rPr lang="en-US" sz="2400" i="1" dirty="0" smtClean="0"/>
              <a:t>expression</a:t>
            </a:r>
            <a:r>
              <a:rPr lang="sv-SE" sz="2400" dirty="0" smtClean="0"/>
              <a:t>” OR ”</a:t>
            </a:r>
            <a:r>
              <a:rPr lang="en-US" sz="2400" i="1" dirty="0" smtClean="0"/>
              <a:t>one </a:t>
            </a:r>
            <a:r>
              <a:rPr lang="en-US" sz="2400" i="1" dirty="0"/>
              <a:t>of these </a:t>
            </a:r>
            <a:r>
              <a:rPr lang="en-US" sz="2400" i="1" dirty="0" smtClean="0"/>
              <a:t>is </a:t>
            </a:r>
            <a:r>
              <a:rPr lang="en-US" sz="2400" i="1" dirty="0"/>
              <a:t>selected to be included in the bound artifact, and all others </a:t>
            </a:r>
            <a:r>
              <a:rPr lang="en-US" sz="2400" i="1" u="sng" dirty="0"/>
              <a:t>are </a:t>
            </a:r>
            <a:r>
              <a:rPr lang="en-US" sz="2400" i="1" u="sng" dirty="0" smtClean="0"/>
              <a:t>discarded</a:t>
            </a:r>
            <a:r>
              <a:rPr lang="en-US" sz="2400" dirty="0" smtClean="0"/>
              <a:t>.”</a:t>
            </a:r>
            <a:r>
              <a:rPr lang="sv-SE" sz="2400" dirty="0" smtClean="0"/>
              <a:t> </a:t>
            </a:r>
          </a:p>
          <a:p>
            <a:pPr>
              <a:buFont typeface="Wingdings" panose="05000000000000000000" pitchFamily="2" charset="2"/>
              <a:buChar char="Ø"/>
            </a:pPr>
            <a:endParaRPr lang="sv-SE" sz="24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sv-SE" sz="2400" dirty="0" err="1" smtClean="0"/>
              <a:t>Create</a:t>
            </a:r>
            <a:r>
              <a:rPr lang="sv-SE" sz="2400" dirty="0" smtClean="0"/>
              <a:t> a </a:t>
            </a:r>
            <a:r>
              <a:rPr lang="sv-SE" sz="2400" dirty="0" err="1" smtClean="0"/>
              <a:t>section</a:t>
            </a:r>
            <a:r>
              <a:rPr lang="sv-SE" sz="2400" dirty="0" smtClean="0"/>
              <a:t> </a:t>
            </a:r>
            <a:r>
              <a:rPr lang="sv-SE" sz="2400" dirty="0" err="1" smtClean="0"/>
              <a:t>with</a:t>
            </a:r>
            <a:r>
              <a:rPr lang="sv-SE" sz="2400" dirty="0" smtClean="0"/>
              <a:t> definitions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v-SE" sz="2400" dirty="0" smtClean="0"/>
              <a:t>State </a:t>
            </a:r>
            <a:r>
              <a:rPr lang="sv-SE" sz="2400" dirty="0" err="1" smtClean="0"/>
              <a:t>that</a:t>
            </a:r>
            <a:r>
              <a:rPr lang="sv-SE" sz="2400" dirty="0" smtClean="0"/>
              <a:t> </a:t>
            </a:r>
            <a:r>
              <a:rPr lang="sv-SE" sz="2400" dirty="0" err="1" smtClean="0"/>
              <a:t>using</a:t>
            </a:r>
            <a:r>
              <a:rPr lang="sv-SE" sz="2400" dirty="0" smtClean="0"/>
              <a:t> VEL </a:t>
            </a:r>
            <a:r>
              <a:rPr lang="sv-SE" sz="2400" dirty="0" err="1" smtClean="0"/>
              <a:t>requires</a:t>
            </a:r>
            <a:r>
              <a:rPr lang="sv-SE" sz="2400" dirty="0" smtClean="0"/>
              <a:t> </a:t>
            </a:r>
            <a:r>
              <a:rPr lang="sv-SE" sz="2400" dirty="0" err="1" smtClean="0"/>
              <a:t>adaptors</a:t>
            </a:r>
            <a:r>
              <a:rPr lang="sv-SE" sz="2400" dirty="0" smtClean="0"/>
              <a:t> and be </a:t>
            </a:r>
            <a:r>
              <a:rPr lang="sv-SE" sz="2400" dirty="0" err="1" smtClean="0"/>
              <a:t>clear</a:t>
            </a:r>
            <a:r>
              <a:rPr lang="sv-SE" sz="2400" dirty="0" smtClean="0"/>
              <a:t> </a:t>
            </a:r>
            <a:r>
              <a:rPr lang="sv-SE" sz="2400" dirty="0" err="1" smtClean="0"/>
              <a:t>about</a:t>
            </a:r>
            <a:r>
              <a:rPr lang="sv-SE" sz="2400" dirty="0" smtClean="0"/>
              <a:t> the </a:t>
            </a:r>
            <a:r>
              <a:rPr lang="sv-SE" sz="2400" dirty="0" err="1" smtClean="0"/>
              <a:t>requirements</a:t>
            </a:r>
            <a:r>
              <a:rPr lang="sv-SE" sz="2400" dirty="0" smtClean="0"/>
              <a:t> on </a:t>
            </a:r>
            <a:r>
              <a:rPr lang="sv-SE" sz="2400" dirty="0" err="1" smtClean="0"/>
              <a:t>these</a:t>
            </a:r>
            <a:r>
              <a:rPr lang="sv-SE" sz="2400" dirty="0" smtClean="0"/>
              <a:t> </a:t>
            </a:r>
            <a:r>
              <a:rPr lang="sv-SE" sz="2400" dirty="0" err="1" smtClean="0"/>
              <a:t>adaptors</a:t>
            </a:r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97566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Structure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the </a:t>
            </a:r>
            <a:r>
              <a:rPr lang="sv-SE" dirty="0" err="1" smtClean="0"/>
              <a:t>document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 Restructure Section 1 into Problem vs Solution Space explanation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Add all classes to Figure 2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Structure Section 3 according to Figure 2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Structure Section 3 from most important to least important classes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Refer to the examples more in order to increase comprehension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9438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Correctness of the text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sv-SE" dirty="0" smtClean="0"/>
                  <a:t>Function </a:t>
                </a:r>
                <a:r>
                  <a:rPr lang="sv-SE" i="1" dirty="0" err="1" smtClean="0"/>
                  <a:t>eval</a:t>
                </a:r>
                <a:r>
                  <a:rPr lang="sv-SE" i="1" dirty="0" smtClean="0"/>
                  <a:t>()</a:t>
                </a:r>
                <a:r>
                  <a:rPr lang="sv-SE" dirty="0" smtClean="0"/>
                  <a:t> is not </a:t>
                </a:r>
                <a:r>
                  <a:rPr lang="sv-SE" dirty="0" err="1" smtClean="0"/>
                  <a:t>defined</a:t>
                </a:r>
                <a:endParaRPr lang="sv-SE" dirty="0" smtClean="0"/>
              </a:p>
              <a:p>
                <a:endParaRPr lang="sv-SE" dirty="0" smtClean="0"/>
              </a:p>
              <a:p>
                <a:r>
                  <a:rPr lang="sv-SE" dirty="0" smtClean="0"/>
                  <a:t>The </a:t>
                </a:r>
                <a:r>
                  <a:rPr lang="en-US" dirty="0" smtClean="0"/>
                  <a:t>mathematical expressions </a:t>
                </a:r>
                <a:r>
                  <a:rPr lang="sv-SE" dirty="0" err="1" smtClean="0"/>
                  <a:t>such</a:t>
                </a:r>
                <a:r>
                  <a:rPr lang="sv-SE" dirty="0" smtClean="0"/>
                  <a:t> as </a:t>
                </a:r>
                <a:endParaRPr lang="sv-SE" i="1" dirty="0" smtClean="0"/>
              </a:p>
              <a:p>
                <a:pPr marL="914400" lvl="1" indent="-457200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US" i="1"/>
                      <m:t>∃</m:t>
                    </m:r>
                    <m:r>
                      <a:rPr lang="en-US" i="1"/>
                      <m:t>𝑖</m:t>
                    </m:r>
                    <m:r>
                      <a:rPr lang="en-US" i="1"/>
                      <m:t>∈</m:t>
                    </m:r>
                    <m:d>
                      <m:dPr>
                        <m:begChr m:val="{"/>
                        <m:endChr m:val="}"/>
                        <m:ctrlPr>
                          <a:rPr lang="en-US" i="1"/>
                        </m:ctrlPr>
                      </m:dPr>
                      <m:e>
                        <m:r>
                          <a:rPr lang="en-US" i="1"/>
                          <m:t>1,…,</m:t>
                        </m:r>
                        <m:r>
                          <a:rPr lang="en-US" i="1"/>
                          <m:t>𝑛</m:t>
                        </m:r>
                      </m:e>
                    </m:d>
                    <m:r>
                      <a:rPr lang="en-US" i="1"/>
                      <m:t>:</m:t>
                    </m:r>
                    <m:sSub>
                      <m:sSubPr>
                        <m:ctrlPr>
                          <a:rPr lang="en-US" i="1"/>
                        </m:ctrlPr>
                      </m:sSubPr>
                      <m:e>
                        <m:r>
                          <a:rPr lang="en-US" i="1"/>
                          <m:t>𝑠</m:t>
                        </m:r>
                      </m:e>
                      <m:sub>
                        <m:r>
                          <a:rPr lang="en-US" i="1"/>
                          <m:t>𝑖</m:t>
                        </m:r>
                      </m:sub>
                    </m:sSub>
                    <m:r>
                      <a:rPr lang="en-US" i="1"/>
                      <m:t>=</m:t>
                    </m:r>
                    <m:r>
                      <a:rPr lang="en-US" i="1"/>
                      <m:t>𝑡𝑟𝑢𝑒</m:t>
                    </m:r>
                  </m:oMath>
                </a14:m>
                <a:endParaRPr lang="en-US" dirty="0" smtClean="0"/>
              </a:p>
              <a:p>
                <a:pPr marL="914400" lvl="1" indent="-457200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US" i="1"/>
                      <m:t>∀</m:t>
                    </m:r>
                    <m:r>
                      <a:rPr lang="en-US" i="1"/>
                      <m:t>𝑗</m:t>
                    </m:r>
                    <m:r>
                      <a:rPr lang="en-US" i="1"/>
                      <m:t>∈</m:t>
                    </m:r>
                    <m:d>
                      <m:dPr>
                        <m:begChr m:val="{"/>
                        <m:endChr m:val="}"/>
                        <m:ctrlPr>
                          <a:rPr lang="en-US" i="1"/>
                        </m:ctrlPr>
                      </m:dPr>
                      <m:e>
                        <m:r>
                          <a:rPr lang="en-US" i="1"/>
                          <m:t>1,…,</m:t>
                        </m:r>
                        <m:r>
                          <a:rPr lang="en-US" i="1"/>
                          <m:t>𝑛</m:t>
                        </m:r>
                      </m:e>
                    </m:d>
                    <m:r>
                      <a:rPr lang="en-US" i="1"/>
                      <m:t>, </m:t>
                    </m:r>
                    <m:r>
                      <a:rPr lang="en-US" i="1"/>
                      <m:t>𝑖</m:t>
                    </m:r>
                    <m:r>
                      <a:rPr lang="en-US" i="1"/>
                      <m:t>≠</m:t>
                    </m:r>
                    <m:r>
                      <a:rPr lang="en-US" i="1"/>
                      <m:t>𝑗</m:t>
                    </m:r>
                    <m:r>
                      <a:rPr lang="en-US" i="1"/>
                      <m:t>:</m:t>
                    </m:r>
                    <m:sSub>
                      <m:sSubPr>
                        <m:ctrlPr>
                          <a:rPr lang="en-US" i="1"/>
                        </m:ctrlPr>
                      </m:sSubPr>
                      <m:e>
                        <m:r>
                          <a:rPr lang="en-US" i="1"/>
                          <m:t>𝑠</m:t>
                        </m:r>
                      </m:e>
                      <m:sub>
                        <m:r>
                          <a:rPr lang="en-US" i="1"/>
                          <m:t>𝑖</m:t>
                        </m:r>
                      </m:sub>
                    </m:sSub>
                    <m:r>
                      <a:rPr lang="en-US" i="1"/>
                      <m:t>=</m:t>
                    </m:r>
                    <m:r>
                      <a:rPr lang="en-US" i="1"/>
                      <m:t>𝑓𝑎𝑙𝑠𝑒</m:t>
                    </m:r>
                    <m:r>
                      <a:rPr lang="sv-SE" b="0" i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sv-SE" b="0" dirty="0" smtClean="0"/>
              </a:p>
              <a:p>
                <a:pPr marL="457200" lvl="1" indent="0">
                  <a:buNone/>
                </a:pPr>
                <a:r>
                  <a:rPr lang="sv-SE" dirty="0" smtClean="0"/>
                  <a:t>Do not express the </a:t>
                </a:r>
                <a:r>
                  <a:rPr lang="sv-SE" dirty="0" err="1" smtClean="0"/>
                  <a:t>intended</a:t>
                </a:r>
                <a:r>
                  <a:rPr lang="sv-SE" dirty="0" smtClean="0"/>
                  <a:t> </a:t>
                </a:r>
                <a:r>
                  <a:rPr lang="sv-SE" dirty="0" err="1" smtClean="0"/>
                  <a:t>constraint</a:t>
                </a:r>
                <a:r>
                  <a:rPr lang="sv-SE" dirty="0" smtClean="0"/>
                  <a:t>.</a:t>
                </a:r>
              </a:p>
              <a:p>
                <a:r>
                  <a:rPr lang="en-US" dirty="0" smtClean="0"/>
                  <a:t>Many of the constraints are not really constraint but rather guidelines</a:t>
                </a:r>
                <a:r>
                  <a:rPr lang="sv-SE" dirty="0" smtClean="0"/>
                  <a:t>.</a:t>
                </a:r>
                <a:endParaRPr lang="en-US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394103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Independent </a:t>
            </a:r>
            <a:r>
              <a:rPr lang="sv-SE" dirty="0" err="1" smtClean="0"/>
              <a:t>of</a:t>
            </a:r>
            <a:r>
              <a:rPr lang="sv-SE" dirty="0" smtClean="0"/>
              <a:t> </a:t>
            </a:r>
            <a:r>
              <a:rPr lang="sv-SE" dirty="0" err="1" smtClean="0"/>
              <a:t>serialization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Majority of requirements are written over the entities in Figure 2 but some are written over XML entities.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I recommend to stick to the entities in Figure 2 because it makes the specification more general. Then I could serialize to JSON for example.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If the above is adopted, then purely class-diagram terminology should be used in order to make the specification mode understandable.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52293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VEL constructs I didn’t understand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do VEL considers binding times?</a:t>
            </a:r>
          </a:p>
          <a:p>
            <a:endParaRPr lang="en-US" dirty="0" smtClean="0"/>
          </a:p>
          <a:p>
            <a:r>
              <a:rPr lang="en-US" dirty="0" smtClean="0"/>
              <a:t>Why do binding times have own conditions?</a:t>
            </a:r>
          </a:p>
          <a:p>
            <a:endParaRPr lang="en-US" dirty="0" smtClean="0"/>
          </a:p>
          <a:p>
            <a:r>
              <a:rPr lang="en-US" dirty="0" smtClean="0"/>
              <a:t>Given that variants of variation points have conditions, why does VEL distinguish between types of variation points?</a:t>
            </a:r>
          </a:p>
          <a:p>
            <a:endParaRPr lang="sv-SE" dirty="0"/>
          </a:p>
          <a:p>
            <a:r>
              <a:rPr lang="sv-SE" smtClean="0"/>
              <a:t>…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186581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294</Words>
  <Application>Microsoft Office PowerPoint</Application>
  <PresentationFormat>Widescreen</PresentationFormat>
  <Paragraphs>41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Cambria Math</vt:lpstr>
      <vt:lpstr>Wingdings</vt:lpstr>
      <vt:lpstr>Office Theme</vt:lpstr>
      <vt:lpstr>” VEL-v1.0-wd01” - comments</vt:lpstr>
      <vt:lpstr>Types of comments</vt:lpstr>
      <vt:lpstr>Clarity of the text</vt:lpstr>
      <vt:lpstr>Structure of the document</vt:lpstr>
      <vt:lpstr>Correctness of the text</vt:lpstr>
      <vt:lpstr>Independent of serialization</vt:lpstr>
      <vt:lpstr>Some VEL constructs I didn’t understand</vt:lpstr>
    </vt:vector>
  </TitlesOfParts>
  <Company>KTH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” VEL-v1.0-wd01” - comments</dc:title>
  <dc:creator>Damir Nesic</dc:creator>
  <cp:lastModifiedBy>Damir Nesic</cp:lastModifiedBy>
  <cp:revision>7</cp:revision>
  <dcterms:created xsi:type="dcterms:W3CDTF">2019-03-31T15:11:18Z</dcterms:created>
  <dcterms:modified xsi:type="dcterms:W3CDTF">2019-03-31T16:04:54Z</dcterms:modified>
</cp:coreProperties>
</file>